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handoutMasters/handoutMaster1.xml" ContentType="application/vnd.openxmlformats-officedocument.presentationml.handoutMaster+xml"/>
  <Override PartName="/ppt/slideMasters/slideMaster1.xml" ContentType="application/vnd.openxmlformats-officedocument.presentationml.slideMaster+xml"/>
  <Override PartName="/ppt/slideLayouts/slideLayout28.xml" ContentType="application/vnd.openxmlformats-officedocument.presentationml.slideLayout+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slideLayouts/slideLayout50.xml" ContentType="application/vnd.openxmlformats-officedocument.presentationml.slideLayout+xml"/>
  <Override PartName="/docProps/custom.xml" ContentType="application/vnd.openxmlformats-officedocument.custom-properties+xml"/>
  <Override PartName="/ppt/authors.xml" ContentType="application/vnd.ms-powerpoint.authors+xml"/>
  <Override PartName="/ppt/commentAuthors.xml" ContentType="application/vnd.openxmlformats-officedocument.presentationml.commentAuthors+xml"/>
  <Override PartName="/ppt/slideLayouts/slideLayout2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slideLayouts/slideLayout60.xml" ContentType="application/vnd.openxmlformats-officedocument.presentationml.slideLayout+xml"/>
  <Override PartName="/ppt/viewProps.xml" ContentType="application/vnd.openxmlformats-officedocument.presentationml.viewProps+xml"/>
  <Override PartName="/ppt/slideLayouts/slideLayout56.xml" ContentType="application/vnd.openxmlformats-officedocument.presentationml.slideLayout+xml"/>
  <Override PartName="/ppt/presProps.xml" ContentType="application/vnd.openxmlformats-officedocument.presentationml.presProps+xml"/>
  <Override PartName="/ppt/slideLayouts/slideLayout57.xml" ContentType="application/vnd.openxmlformats-officedocument.presentationml.slideLayout+xml"/>
  <Override PartName="/ppt/slideLayouts/slideLayout52.xml" ContentType="application/vnd.openxmlformats-officedocument.presentationml.slideLayout+xml"/>
  <Override PartName="/ppt/slideLayouts/slideLayout9.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30.xml" ContentType="application/vnd.openxmlformats-officedocument.presentationml.slideLayout+xml"/>
  <Override PartName="/ppt/slideLayouts/slideLayout37.xml" ContentType="application/vnd.openxmlformats-officedocument.presentationml.slideLayout+xml"/>
  <Override PartName="/ppt/slideLayouts/slideLayout24.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6.xml" ContentType="application/vnd.openxmlformats-officedocument.presentationml.slideLayout+xml"/>
  <Override PartName="/ppt/slideLayouts/slideLayout41.xml" ContentType="application/vnd.openxmlformats-officedocument.presentationml.slideLayout+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31.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slideLayouts/slideLayout46.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1.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diagrams/colors16.xml" ContentType="application/vnd.openxmlformats-officedocument.drawingml.diagramColors+xml"/>
  <Override PartName="/ppt/notesSlides/notesSlide42.xml" ContentType="application/vnd.openxmlformats-officedocument.presentationml.notesSlide+xml"/>
  <Override PartName="/ppt/slides/slide22.xml" ContentType="application/vnd.openxmlformats-officedocument.presentationml.slide+xml"/>
  <Override PartName="/ppt/diagrams/colors45.xml" ContentType="application/vnd.openxmlformats-officedocument.drawingml.diagramColors+xml"/>
  <Override PartName="/ppt/diagrams/layout13.xml" ContentType="application/vnd.openxmlformats-officedocument.drawingml.diagramLayout+xml"/>
  <Override PartName="/ppt/diagrams/drawing46.xml" ContentType="application/vnd.ms-office.drawingml.diagramDrawing+xml"/>
  <Override PartName="/ppt/diagrams/colors24.xml" ContentType="application/vnd.openxmlformats-officedocument.drawingml.diagramColors+xml"/>
  <Override PartName="/ppt/diagrams/layout27.xml" ContentType="application/vnd.openxmlformats-officedocument.drawingml.diagramLayout+xml"/>
  <Override PartName="/ppt/slideLayouts/slideLayout99.xml" ContentType="application/vnd.openxmlformats-officedocument.presentationml.slideLayout+xml"/>
  <Override PartName="/ppt/diagrams/colors35.xml" ContentType="application/vnd.openxmlformats-officedocument.drawingml.diagramColors+xml"/>
  <Override PartName="/ppt/diagrams/colors19.xml" ContentType="application/vnd.openxmlformats-officedocument.drawingml.diagramColors+xml"/>
  <Override PartName="/ppt/diagrams/layout41.xml" ContentType="application/vnd.openxmlformats-officedocument.drawingml.diagramLayout+xml"/>
  <Override PartName="/ppt/diagrams/colors25.xml" ContentType="application/vnd.openxmlformats-officedocument.drawingml.diagramColors+xml"/>
  <Override PartName="/ppt/slides/slide5.xml" ContentType="application/vnd.openxmlformats-officedocument.presentationml.slide+xml"/>
  <Override PartName="/ppt/notesSlides/notesSlide3.xml" ContentType="application/vnd.openxmlformats-officedocument.presentationml.notesSlide+xml"/>
  <Override PartName="/ppt/slideLayouts/slideLayout81.xml" ContentType="application/vnd.openxmlformats-officedocument.presentationml.slideLayout+xml"/>
  <Override PartName="/ppt/diagrams/colors23.xml" ContentType="application/vnd.openxmlformats-officedocument.drawingml.diagramColors+xml"/>
  <Override PartName="/ppt/diagrams/data40.xml" ContentType="application/vnd.openxmlformats-officedocument.drawingml.diagramData+xml"/>
  <Override PartName="/ppt/diagrams/drawing11.xml" ContentType="application/vnd.ms-office.drawingml.diagramDrawing+xml"/>
  <Override PartName="/ppt/notesSlides/notesSlide9.xml" ContentType="application/vnd.openxmlformats-officedocument.presentationml.notesSlide+xml"/>
  <Override PartName="/ppt/diagrams/colors11.xml" ContentType="application/vnd.openxmlformats-officedocument.drawingml.diagramColors+xml"/>
  <Override PartName="/ppt/slides/slide25.xml" ContentType="application/vnd.openxmlformats-officedocument.presentationml.slide+xml"/>
  <Override PartName="/ppt/notesSlides/notesSlide45.xml" ContentType="application/vnd.openxmlformats-officedocument.presentationml.notesSlide+xml"/>
  <Override PartName="/ppt/diagrams/colors4.xml" ContentType="application/vnd.openxmlformats-officedocument.drawingml.diagramColors+xml"/>
  <Override PartName="/ppt/diagrams/data34.xml" ContentType="application/vnd.openxmlformats-officedocument.drawingml.diagramData+xml"/>
  <Override PartName="/ppt/diagrams/drawing3.xml" ContentType="application/vnd.ms-office.drawingml.diagramDrawing+xml"/>
  <Override PartName="/ppt/diagrams/data38.xml" ContentType="application/vnd.openxmlformats-officedocument.drawingml.diagramData+xml"/>
  <Override PartName="/ppt/slideLayouts/slideLayout80.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diagrams/drawing27.xml" ContentType="application/vnd.ms-office.drawingml.diagramDrawing+xml"/>
  <Override PartName="/ppt/notesSlides/notesSlide60.xml" ContentType="application/vnd.openxmlformats-officedocument.presentationml.notesSlide+xml"/>
  <Override PartName="/ppt/diagrams/data7.xml" ContentType="application/vnd.openxmlformats-officedocument.drawingml.diagramData+xml"/>
  <Override PartName="/ppt/diagrams/quickStyle6.xml" ContentType="application/vnd.openxmlformats-officedocument.drawingml.diagramStyle+xml"/>
  <Override PartName="/ppt/slideLayouts/slideLayout70.xml" ContentType="application/vnd.openxmlformats-officedocument.presentationml.slideLayout+xml"/>
  <Override PartName="/ppt/diagrams/colors29.xml" ContentType="application/vnd.openxmlformats-officedocument.drawingml.diagramColors+xml"/>
  <Override PartName="/ppt/diagrams/layout3.xml" ContentType="application/vnd.openxmlformats-officedocument.drawingml.diagramLayout+xml"/>
  <Override PartName="/ppt/diagrams/colors26.xml" ContentType="application/vnd.openxmlformats-officedocument.drawingml.diagramColors+xml"/>
  <Override PartName="/ppt/diagrams/colors27.xml" ContentType="application/vnd.openxmlformats-officedocument.drawingml.diagramColors+xml"/>
  <Override PartName="/ppt/diagrams/colors10.xml" ContentType="application/vnd.openxmlformats-officedocument.drawingml.diagramColors+xml"/>
  <Override PartName="/ppt/notesSlides/notesSlide44.xml" ContentType="application/vnd.openxmlformats-officedocument.presentationml.notesSlide+xml"/>
  <Override PartName="/ppt/slides/slide24.xml" ContentType="application/vnd.openxmlformats-officedocument.presentationml.slide+xml"/>
  <Override PartName="/ppt/diagrams/colors5.xml" ContentType="application/vnd.openxmlformats-officedocument.drawingml.diagramColors+xml"/>
  <Override PartName="/ppt/diagrams/colors21.xml" ContentType="application/vnd.openxmlformats-officedocument.drawingml.diagramColors+xml"/>
  <Override PartName="/ppt/slideLayouts/slideLayout87.xml" ContentType="application/vnd.openxmlformats-officedocument.presentationml.slideLayout+xml"/>
  <Override PartName="/ppt/notesSlides/notesSlide5.xml" ContentType="application/vnd.openxmlformats-officedocument.presentationml.notesSlide+xml"/>
  <Override PartName="/ppt/slides/slide3.xml" ContentType="application/vnd.openxmlformats-officedocument.presentationml.slide+xml"/>
  <Override PartName="/ppt/diagrams/colors30.xml" ContentType="application/vnd.openxmlformats-officedocument.drawingml.diagramColors+xml"/>
  <Override PartName="/ppt/diagrams/colors28.xml" ContentType="application/vnd.openxmlformats-officedocument.drawingml.diagramColors+xml"/>
  <Override PartName="/ppt/diagrams/layout5.xml" ContentType="application/vnd.openxmlformats-officedocument.drawingml.diagramLayout+xml"/>
  <Override PartName="/ppt/diagrams/colors14.xml" ContentType="application/vnd.openxmlformats-officedocument.drawingml.diagramColors+xml"/>
  <Override PartName="/ppt/notesSlides/notesSlide40.xml" ContentType="application/vnd.openxmlformats-officedocument.presentationml.notesSlide+xml"/>
  <Override PartName="/ppt/slides/slide20.xml" ContentType="application/vnd.openxmlformats-officedocument.presentationml.slide+xml"/>
  <Override PartName="/ppt/diagrams/colors1.xml" ContentType="application/vnd.openxmlformats-officedocument.drawingml.diagramColors+xml"/>
  <Override PartName="/ppt/diagrams/colors12.xml" ContentType="application/vnd.openxmlformats-officedocument.drawingml.diagramColors+xml"/>
  <Override PartName="/ppt/notesSlides/notesSlide46.xml" ContentType="application/vnd.openxmlformats-officedocument.presentationml.notesSlide+xml"/>
  <Override PartName="/ppt/slides/slide26.xml" ContentType="application/vnd.openxmlformats-officedocument.presentationml.slide+xml"/>
  <Override PartName="/ppt/diagrams/colors13.xml" ContentType="application/vnd.openxmlformats-officedocument.drawingml.diagramColors+xml"/>
  <Override PartName="/ppt/notesSlides/notesSlide47.xml" ContentType="application/vnd.openxmlformats-officedocument.presentationml.notesSlide+xml"/>
  <Override PartName="/ppt/slides/slide27.xml" ContentType="application/vnd.openxmlformats-officedocument.presentationml.slide+xml"/>
  <Override PartName="/ppt/diagrams/colors15.xml" ContentType="application/vnd.openxmlformats-officedocument.drawingml.diagramColors+xml"/>
  <Override PartName="/ppt/notesSlides/notesSlide41.xml" ContentType="application/vnd.openxmlformats-officedocument.presentationml.notesSlide+xml"/>
  <Override PartName="/ppt/slides/slide21.xml" ContentType="application/vnd.openxmlformats-officedocument.presentationml.slide+xml"/>
  <Override PartName="/ppt/diagrams/colors2.xml" ContentType="application/vnd.openxmlformats-officedocument.drawingml.diagramColors+xml"/>
  <Override PartName="/ppt/diagrams/colors17.xml" ContentType="application/vnd.openxmlformats-officedocument.drawingml.diagramColors+xml"/>
  <Override PartName="/ppt/notesSlides/notesSlide43.xml" ContentType="application/vnd.openxmlformats-officedocument.presentationml.notesSlide+xml"/>
  <Override PartName="/ppt/slides/slide23.xml" ContentType="application/vnd.openxmlformats-officedocument.presentationml.slide+xml"/>
  <Override PartName="/ppt/diagrams/colors18.xml" ContentType="application/vnd.openxmlformats-officedocument.drawingml.diagramColors+xml"/>
  <Override PartName="/ppt/diagrams/colors20.xml" ContentType="application/vnd.openxmlformats-officedocument.drawingml.diagramColors+xml"/>
  <Override PartName="/ppt/diagrams/colors22.xml" ContentType="application/vnd.openxmlformats-officedocument.drawingml.diagramColors+xml"/>
  <Override PartName="/ppt/diagrams/colors3.xml" ContentType="application/vnd.openxmlformats-officedocument.drawingml.diagramColors+xml"/>
  <Override PartName="/ppt/diagrams/colors31.xml" ContentType="application/vnd.openxmlformats-officedocument.drawingml.diagramColors+xml"/>
  <Override PartName="/ppt/diagrams/colors32.xml" ContentType="application/vnd.openxmlformats-officedocument.drawingml.diagramColors+xml"/>
  <Override PartName="/ppt/diagrams/colors33.xml" ContentType="application/vnd.openxmlformats-officedocument.drawingml.diagramColors+xml"/>
  <Override PartName="/ppt/diagrams/colors34.xml" ContentType="application/vnd.openxmlformats-officedocument.drawingml.diagramColors+xml"/>
  <Override PartName="/ppt/diagrams/colors36.xml" ContentType="application/vnd.openxmlformats-officedocument.drawingml.diagramColors+xml"/>
  <Override PartName="/ppt/diagrams/colors37.xml" ContentType="application/vnd.openxmlformats-officedocument.drawingml.diagramColors+xml"/>
  <Override PartName="/ppt/diagrams/colors38.xml" ContentType="application/vnd.openxmlformats-officedocument.drawingml.diagramColors+xml"/>
  <Override PartName="/ppt/notesSlides/notesSlide64.xml" ContentType="application/vnd.openxmlformats-officedocument.presentationml.notesSlide+xml"/>
  <Override PartName="/ppt/diagrams/colors39.xml" ContentType="application/vnd.openxmlformats-officedocument.drawingml.diagramColors+xml"/>
  <Override PartName="/ppt/notesSlides/notesSlide65.xml" ContentType="application/vnd.openxmlformats-officedocument.presentationml.notesSlide+xml"/>
  <Override PartName="/ppt/diagrams/colors40.xml" ContentType="application/vnd.openxmlformats-officedocument.drawingml.diagramColors+xml"/>
  <Override PartName="/ppt/slideLayouts/slideLayout78.xml" ContentType="application/vnd.openxmlformats-officedocument.presentationml.slideLayout+xml"/>
  <Override PartName="/ppt/diagrams/colors41.xml" ContentType="application/vnd.openxmlformats-officedocument.drawingml.diagramColors+xml"/>
  <Override PartName="/ppt/slideLayouts/slideLayout79.xml" ContentType="application/vnd.openxmlformats-officedocument.presentationml.slideLayout+xml"/>
  <Override PartName="/ppt/diagrams/colors42.xml" ContentType="application/vnd.openxmlformats-officedocument.drawingml.diagramColors+xml"/>
  <Override PartName="/ppt/diagrams/colors43.xml" ContentType="application/vnd.openxmlformats-officedocument.drawingml.diagramColors+xml"/>
  <Override PartName="/ppt/diagrams/colors44.xml" ContentType="application/vnd.openxmlformats-officedocument.drawingml.diagramColors+xml"/>
  <Override PartName="/ppt/diagrams/colors46.xml" ContentType="application/vnd.openxmlformats-officedocument.drawingml.diagramColors+xml"/>
  <Override PartName="/ppt/diagrams/quickStyle8.xml" ContentType="application/vnd.openxmlformats-officedocument.drawingml.diagramStyle+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slideLayouts/slideLayout64.xml" ContentType="application/vnd.openxmlformats-officedocument.presentationml.slideLayout+xml"/>
  <Override PartName="/ppt/diagrams/data11.xml" ContentType="application/vnd.openxmlformats-officedocument.drawingml.diagramData+xml"/>
  <Override PartName="/ppt/slideLayouts/slideLayout65.xml" ContentType="application/vnd.openxmlformats-officedocument.presentationml.slideLayout+xml"/>
  <Override PartName="/ppt/diagrams/data12.xml" ContentType="application/vnd.openxmlformats-officedocument.drawingml.diagramData+xml"/>
  <Override PartName="/ppt/slideLayouts/slideLayout66.xml" ContentType="application/vnd.openxmlformats-officedocument.presentationml.slideLayout+xml"/>
  <Override PartName="/ppt/diagrams/data13.xml" ContentType="application/vnd.openxmlformats-officedocument.drawingml.diagramData+xml"/>
  <Override PartName="/ppt/slideLayouts/slideLayout67.xml" ContentType="application/vnd.openxmlformats-officedocument.presentationml.slideLayout+xml"/>
  <Override PartName="/ppt/diagrams/data14.xml" ContentType="application/vnd.openxmlformats-officedocument.drawingml.diagramData+xml"/>
  <Override PartName="/ppt/diagrams/data15.xml" ContentType="application/vnd.openxmlformats-officedocument.drawingml.diagramData+xml"/>
  <Override PartName="/ppt/slideLayouts/slideLayout61.xml" ContentType="application/vnd.openxmlformats-officedocument.presentationml.slideLayout+xml"/>
  <Override PartName="/ppt/diagrams/data16.xml" ContentType="application/vnd.openxmlformats-officedocument.drawingml.diagramData+xml"/>
  <Override PartName="/ppt/slideLayouts/slideLayout62.xml" ContentType="application/vnd.openxmlformats-officedocument.presentationml.slideLayout+xml"/>
  <Override PartName="/ppt/diagrams/data17.xml" ContentType="application/vnd.openxmlformats-officedocument.drawingml.diagramData+xml"/>
  <Override PartName="/ppt/slideLayouts/slideLayout63.xml" ContentType="application/vnd.openxmlformats-officedocument.presentationml.slideLayout+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22.xml" ContentType="application/vnd.openxmlformats-officedocument.drawingml.diagramData+xml"/>
  <Override PartName="/ppt/diagrams/data23.xml" ContentType="application/vnd.openxmlformats-officedocument.drawingml.diagramData+xml"/>
  <Override PartName="/ppt/diagrams/data24.xml" ContentType="application/vnd.openxmlformats-officedocument.drawingml.diagramData+xml"/>
  <Override PartName="/ppt/diagrams/data25.xml" ContentType="application/vnd.openxmlformats-officedocument.drawingml.diagramData+xml"/>
  <Override PartName="/ppt/diagrams/data26.xml" ContentType="application/vnd.openxmlformats-officedocument.drawingml.diagramData+xml"/>
  <Override PartName="/ppt/diagrams/data27.xml" ContentType="application/vnd.openxmlformats-officedocument.drawingml.diagramData+xml"/>
  <Override PartName="/ppt/diagrams/data28.xml" ContentType="application/vnd.openxmlformats-officedocument.drawingml.diagramData+xml"/>
  <Override PartName="/ppt/diagrams/data29.xml" ContentType="application/vnd.openxmlformats-officedocument.drawingml.diagramData+xml"/>
  <Override PartName="/ppt/slideMasters/slideMaster2.xml" ContentType="application/vnd.openxmlformats-officedocument.presentationml.slideMaster+xml"/>
  <Override PartName="/ppt/diagrams/data3.xml" ContentType="application/vnd.openxmlformats-officedocument.drawingml.diagramData+xml"/>
  <Override PartName="/ppt/diagrams/data30.xml" ContentType="application/vnd.openxmlformats-officedocument.drawingml.diagramData+xml"/>
  <Override PartName="/ppt/diagrams/drawing7.xml" ContentType="application/vnd.ms-office.drawingml.diagramDrawing+xml"/>
  <Override PartName="/ppt/diagrams/data31.xml" ContentType="application/vnd.openxmlformats-officedocument.drawingml.diagramData+xml"/>
  <Override PartName="/ppt/diagrams/drawing6.xml" ContentType="application/vnd.ms-office.drawingml.diagramDrawing+xml"/>
  <Override PartName="/ppt/diagrams/data32.xml" ContentType="application/vnd.openxmlformats-officedocument.drawingml.diagramData+xml"/>
  <Override PartName="/ppt/diagrams/drawing5.xml" ContentType="application/vnd.ms-office.drawingml.diagramDrawing+xml"/>
  <Override PartName="/ppt/diagrams/drawing4.xml" ContentType="application/vnd.ms-office.drawingml.diagramDrawing+xml"/>
  <Override PartName="/ppt/diagrams/data33.xml" ContentType="application/vnd.openxmlformats-officedocument.drawingml.diagramData+xml"/>
  <Override PartName="/ppt/diagrams/data35.xml" ContentType="application/vnd.openxmlformats-officedocument.drawingml.diagramData+xml"/>
  <Override PartName="/ppt/diagrams/drawing2.xml" ContentType="application/vnd.ms-office.drawingml.diagramDrawing+xml"/>
  <Override PartName="/ppt/diagrams/drawing1.xml" ContentType="application/vnd.ms-office.drawingml.diagramDrawing+xml"/>
  <Override PartName="/ppt/diagrams/data36.xml" ContentType="application/vnd.openxmlformats-officedocument.drawingml.diagramData+xml"/>
  <Override PartName="/ppt/diagrams/data37.xml" ContentType="application/vnd.openxmlformats-officedocument.drawingml.diagramData+xml"/>
  <Override PartName="/ppt/diagrams/data39.xml" ContentType="application/vnd.openxmlformats-officedocument.drawingml.diagramData+xml"/>
  <Override PartName="/ppt/diagrams/data4.xml" ContentType="application/vnd.openxmlformats-officedocument.drawingml.diagramData+xml"/>
  <Override PartName="/ppt/diagrams/data41.xml" ContentType="application/vnd.openxmlformats-officedocument.drawingml.diagramData+xml"/>
  <Override PartName="/ppt/diagrams/data42.xml" ContentType="application/vnd.openxmlformats-officedocument.drawingml.diagramData+xml"/>
  <Override PartName="/ppt/diagrams/data43.xml" ContentType="application/vnd.openxmlformats-officedocument.drawingml.diagramData+xml"/>
  <Override PartName="/ppt/diagrams/data44.xml" ContentType="application/vnd.openxmlformats-officedocument.drawingml.diagramData+xml"/>
  <Override PartName="/ppt/diagrams/data45.xml" ContentType="application/vnd.openxmlformats-officedocument.drawingml.diagramData+xml"/>
  <Override PartName="/ppt/diagrams/data46.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notesSlides/notesSlide8.xml" ContentType="application/vnd.openxmlformats-officedocument.presentationml.notesSlide+xml"/>
  <Override PartName="/ppt/diagrams/drawing10.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slides/slide8.xml" ContentType="application/vnd.openxmlformats-officedocument.presentationml.slide+xml"/>
  <Override PartName="/ppt/diagrams/drawing17.xml" ContentType="application/vnd.ms-office.drawingml.diagramDrawing+xml"/>
  <Override PartName="/ppt/slides/slide9.xml" ContentType="application/vnd.openxmlformats-officedocument.presentationml.slide+xml"/>
  <Override PartName="/ppt/diagrams/drawing18.xml" ContentType="application/vnd.ms-office.drawingml.diagramDrawing+xml"/>
  <Override PartName="/ppt/slides/slide6.xml" ContentType="application/vnd.openxmlformats-officedocument.presentationml.slide+xml"/>
  <Override PartName="/ppt/notesSlides/notesSlide1.xml" ContentType="application/vnd.openxmlformats-officedocument.presentationml.notesSlide+xml"/>
  <Override PartName="/ppt/diagrams/drawing19.xml" ContentType="application/vnd.ms-office.drawingml.diagramDrawing+xml"/>
  <Override PartName="/ppt/slides/slide7.xml" ContentType="application/vnd.openxmlformats-officedocument.presentationml.slide+xml"/>
  <Override PartName="/ppt/diagrams/drawing20.xml" ContentType="application/vnd.ms-office.drawingml.diagramDrawing+xml"/>
  <Override PartName="/ppt/diagrams/drawing21.xml" ContentType="application/vnd.ms-office.drawingml.diagramDrawing+xml"/>
  <Override PartName="/ppt/slideLayouts/slideLayout107.xml" ContentType="application/vnd.openxmlformats-officedocument.presentationml.slideLayout+xml"/>
  <Override PartName="/ppt/diagrams/drawing22.xml" ContentType="application/vnd.ms-office.drawingml.diagramDrawing+xml"/>
  <Override PartName="/ppt/diagrams/drawing23.xml" ContentType="application/vnd.ms-office.drawingml.diagramDrawing+xml"/>
  <Override PartName="/ppt/diagrams/drawing24.xml" ContentType="application/vnd.ms-office.drawingml.diagramDrawing+xml"/>
  <Override PartName="/ppt/diagrams/drawing25.xml" ContentType="application/vnd.ms-office.drawingml.diagramDrawing+xml"/>
  <Override PartName="/ppt/diagrams/drawing26.xml" ContentType="application/vnd.ms-office.drawingml.diagramDrawing+xml"/>
  <Override PartName="/ppt/diagrams/drawing28.xml" ContentType="application/vnd.ms-office.drawingml.diagramDrawing+xml"/>
  <Override PartName="/ppt/diagrams/drawing29.xml" ContentType="application/vnd.ms-office.drawingml.diagramDrawing+xml"/>
  <Override PartName="/ppt/diagrams/drawing30.xml" ContentType="application/vnd.ms-office.drawingml.diagramDrawing+xml"/>
  <Override PartName="/ppt/diagrams/drawing31.xml" ContentType="application/vnd.ms-office.drawingml.diagramDrawing+xml"/>
  <Override PartName="/ppt/diagrams/drawing32.xml" ContentType="application/vnd.ms-office.drawingml.diagramDrawing+xml"/>
  <Override PartName="/ppt/diagrams/drawing33.xml" ContentType="application/vnd.ms-office.drawingml.diagramDrawing+xml"/>
  <Override PartName="/ppt/diagrams/drawing34.xml" ContentType="application/vnd.ms-office.drawingml.diagramDrawing+xml"/>
  <Override PartName="/ppt/diagrams/drawing35.xml" ContentType="application/vnd.ms-office.drawingml.diagramDrawing+xml"/>
  <Override PartName="/ppt/diagrams/drawing36.xml" ContentType="application/vnd.ms-office.drawingml.diagramDrawing+xml"/>
  <Override PartName="/ppt/diagrams/drawing37.xml" ContentType="application/vnd.ms-office.drawingml.diagramDrawing+xml"/>
  <Override PartName="/ppt/diagrams/drawing38.xml" ContentType="application/vnd.ms-office.drawingml.diagramDrawing+xml"/>
  <Override PartName="/ppt/diagrams/drawing39.xml" ContentType="application/vnd.ms-office.drawingml.diagramDrawing+xml"/>
  <Override PartName="/ppt/diagrams/drawing40.xml" ContentType="application/vnd.ms-office.drawingml.diagramDrawing+xml"/>
  <Override PartName="/ppt/diagrams/layout8.xml" ContentType="application/vnd.openxmlformats-officedocument.drawingml.diagramLayout+xml"/>
  <Override PartName="/ppt/diagrams/drawing41.xml" ContentType="application/vnd.ms-office.drawingml.diagramDrawing+xml"/>
  <Override PartName="/ppt/diagrams/layout9.xml" ContentType="application/vnd.openxmlformats-officedocument.drawingml.diagramLayout+xml"/>
  <Override PartName="/ppt/diagrams/drawing42.xml" ContentType="application/vnd.ms-office.drawingml.diagramDrawing+xml"/>
  <Override PartName="/ppt/diagrams/drawing43.xml" ContentType="application/vnd.ms-office.drawingml.diagramDrawing+xml"/>
  <Override PartName="/ppt/diagrams/drawing44.xml" ContentType="application/vnd.ms-office.drawingml.diagramDrawing+xml"/>
  <Override PartName="/ppt/diagrams/drawing45.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22.xml" ContentType="application/vnd.openxmlformats-officedocument.drawingml.diagramLayout+xml"/>
  <Override PartName="/ppt/diagrams/layout23.xml" ContentType="application/vnd.openxmlformats-officedocument.drawingml.diagramLayout+xml"/>
  <Override PartName="/ppt/diagrams/layout24.xml" ContentType="application/vnd.openxmlformats-officedocument.drawingml.diagramLayout+xml"/>
  <Override PartName="/ppt/diagrams/layout25.xml" ContentType="application/vnd.openxmlformats-officedocument.drawingml.diagramLayout+xml"/>
  <Override PartName="/ppt/diagrams/layout26.xml" ContentType="application/vnd.openxmlformats-officedocument.drawingml.diagramLayout+xml"/>
  <Override PartName="/ppt/diagrams/layout28.xml" ContentType="application/vnd.openxmlformats-officedocument.drawingml.diagramLayout+xml"/>
  <Override PartName="/ppt/diagrams/layout29.xml" ContentType="application/vnd.openxmlformats-officedocument.drawingml.diagramLayout+xml"/>
  <Override PartName="/ppt/diagrams/layout30.xml" ContentType="application/vnd.openxmlformats-officedocument.drawingml.diagramLayout+xml"/>
  <Override PartName="/ppt/diagrams/layout31.xml" ContentType="application/vnd.openxmlformats-officedocument.drawingml.diagramLayout+xml"/>
  <Override PartName="/ppt/diagrams/layout32.xml" ContentType="application/vnd.openxmlformats-officedocument.drawingml.diagramLayout+xml"/>
  <Override PartName="/ppt/diagrams/layout33.xml" ContentType="application/vnd.openxmlformats-officedocument.drawingml.diagramLayout+xml"/>
  <Override PartName="/ppt/diagrams/layout34.xml" ContentType="application/vnd.openxmlformats-officedocument.drawingml.diagramLayout+xml"/>
  <Override PartName="/ppt/diagrams/layout35.xml" ContentType="application/vnd.openxmlformats-officedocument.drawingml.diagramLayout+xml"/>
  <Override PartName="/ppt/diagrams/layout36.xml" ContentType="application/vnd.openxmlformats-officedocument.drawingml.diagramLayout+xml"/>
  <Override PartName="/ppt/diagrams/layout37.xml" ContentType="application/vnd.openxmlformats-officedocument.drawingml.diagramLayout+xml"/>
  <Override PartName="/ppt/diagrams/layout38.xml" ContentType="application/vnd.openxmlformats-officedocument.drawingml.diagramLayout+xml"/>
  <Override PartName="/ppt/diagrams/layout39.xml" ContentType="application/vnd.openxmlformats-officedocument.drawingml.diagramLayout+xml"/>
  <Override PartName="/ppt/diagrams/layout4.xml" ContentType="application/vnd.openxmlformats-officedocument.drawingml.diagramLayout+xml"/>
  <Override PartName="/ppt/diagrams/layout40.xml" ContentType="application/vnd.openxmlformats-officedocument.drawingml.diagramLayout+xml"/>
  <Override PartName="/ppt/diagrams/layout42.xml" ContentType="application/vnd.openxmlformats-officedocument.drawingml.diagramLayout+xml"/>
  <Override PartName="/ppt/diagrams/layout43.xml" ContentType="application/vnd.openxmlformats-officedocument.drawingml.diagramLayout+xml"/>
  <Override PartName="/ppt/diagrams/layout44.xml" ContentType="application/vnd.openxmlformats-officedocument.drawingml.diagramLayout+xml"/>
  <Override PartName="/ppt/diagrams/layout45.xml" ContentType="application/vnd.openxmlformats-officedocument.drawingml.diagramLayout+xml"/>
  <Override PartName="/ppt/diagrams/layout46.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notesSlides/notesSlide38.xml" ContentType="application/vnd.openxmlformats-officedocument.presentationml.notesSlide+xml"/>
  <Override PartName="/ppt/slides/slide58.xml" ContentType="application/vnd.openxmlformats-officedocument.presentationml.slide+xml"/>
  <Override PartName="/ppt/diagrams/quickStyle21.xml" ContentType="application/vnd.openxmlformats-officedocument.drawingml.diagramStyle+xml"/>
  <Override PartName="/ppt/notesSlides/notesSlide39.xml" ContentType="application/vnd.openxmlformats-officedocument.presentationml.notesSlide+xml"/>
  <Override PartName="/ppt/slides/slide59.xml" ContentType="application/vnd.openxmlformats-officedocument.presentationml.slide+xml"/>
  <Override PartName="/ppt/diagrams/quickStyle22.xml" ContentType="application/vnd.openxmlformats-officedocument.drawingml.diagramStyle+xml"/>
  <Override PartName="/ppt/diagrams/quickStyle23.xml" ContentType="application/vnd.openxmlformats-officedocument.drawingml.diagramStyle+xml"/>
  <Override PartName="/ppt/diagrams/quickStyle24.xml" ContentType="application/vnd.openxmlformats-officedocument.drawingml.diagramStyle+xml"/>
  <Override PartName="/ppt/diagrams/quickStyle25.xml" ContentType="application/vnd.openxmlformats-officedocument.drawingml.diagramStyle+xml"/>
  <Override PartName="/ppt/diagrams/quickStyle26.xml" ContentType="application/vnd.openxmlformats-officedocument.drawingml.diagramStyle+xml"/>
  <Override PartName="/ppt/diagrams/quickStyle27.xml" ContentType="application/vnd.openxmlformats-officedocument.drawingml.diagramStyle+xml"/>
  <Override PartName="/ppt/diagrams/quickStyle28.xml" ContentType="application/vnd.openxmlformats-officedocument.drawingml.diagramStyle+xml"/>
  <Override PartName="/ppt/notesSlides/notesSlide30.xml" ContentType="application/vnd.openxmlformats-officedocument.presentationml.notesSlide+xml"/>
  <Override PartName="/ppt/slides/slide50.xml" ContentType="application/vnd.openxmlformats-officedocument.presentationml.slide+xml"/>
  <Override PartName="/ppt/diagrams/quickStyle29.xml" ContentType="application/vnd.openxmlformats-officedocument.drawingml.diagramStyle+xml"/>
  <Override PartName="/ppt/notesSlides/notesSlide31.xml" ContentType="application/vnd.openxmlformats-officedocument.presentationml.notesSlide+xml"/>
  <Override PartName="/ppt/slides/slide51.xml" ContentType="application/vnd.openxmlformats-officedocument.presentationml.slide+xml"/>
  <Override PartName="/ppt/diagrams/quickStyle3.xml" ContentType="application/vnd.openxmlformats-officedocument.drawingml.diagramStyle+xml"/>
  <Override PartName="/ppt/diagrams/quickStyle30.xml" ContentType="application/vnd.openxmlformats-officedocument.drawingml.diagramStyle+xml"/>
  <Override PartName="/ppt/notesSlides/notesSlide28.xml" ContentType="application/vnd.openxmlformats-officedocument.presentationml.notesSlide+xml"/>
  <Override PartName="/ppt/slides/slide48.xml" ContentType="application/vnd.openxmlformats-officedocument.presentationml.slide+xml"/>
  <Override PartName="/ppt/diagrams/quickStyle31.xml" ContentType="application/vnd.openxmlformats-officedocument.drawingml.diagramStyle+xml"/>
  <Override PartName="/ppt/notesSlides/notesSlide29.xml" ContentType="application/vnd.openxmlformats-officedocument.presentationml.notesSlide+xml"/>
  <Override PartName="/ppt/slides/slide49.xml" ContentType="application/vnd.openxmlformats-officedocument.presentationml.slide+xml"/>
  <Override PartName="/ppt/diagrams/quickStyle32.xml" ContentType="application/vnd.openxmlformats-officedocument.drawingml.diagramStyle+xml"/>
  <Override PartName="/ppt/diagrams/quickStyle33.xml" ContentType="application/vnd.openxmlformats-officedocument.drawingml.diagramStyle+xml"/>
  <Override PartName="/ppt/diagrams/quickStyle34.xml" ContentType="application/vnd.openxmlformats-officedocument.drawingml.diagramStyle+xml"/>
  <Override PartName="/ppt/diagrams/quickStyle35.xml" ContentType="application/vnd.openxmlformats-officedocument.drawingml.diagramStyle+xml"/>
  <Override PartName="/ppt/diagrams/quickStyle36.xml" ContentType="application/vnd.openxmlformats-officedocument.drawingml.diagramStyle+xml"/>
  <Override PartName="/ppt/diagrams/quickStyle37.xml" ContentType="application/vnd.openxmlformats-officedocument.drawingml.diagramStyle+xml"/>
  <Override PartName="/ppt/diagrams/quickStyle38.xml" ContentType="application/vnd.openxmlformats-officedocument.drawingml.diagramStyle+xml"/>
  <Override PartName="/ppt/notesSlides/notesSlide20.xml" ContentType="application/vnd.openxmlformats-officedocument.presentationml.notesSlide+xml"/>
  <Override PartName="/ppt/slides/slide40.xml" ContentType="application/vnd.openxmlformats-officedocument.presentationml.slide+xml"/>
  <Override PartName="/ppt/diagrams/quickStyle39.xml" ContentType="application/vnd.openxmlformats-officedocument.drawingml.diagramStyle+xml"/>
  <Override PartName="/ppt/notesSlides/notesSlide21.xml" ContentType="application/vnd.openxmlformats-officedocument.presentationml.notesSlide+xml"/>
  <Override PartName="/ppt/slides/slide41.xml" ContentType="application/vnd.openxmlformats-officedocument.presentationml.slide+xml"/>
  <Override PartName="/ppt/diagrams/quickStyle4.xml" ContentType="application/vnd.openxmlformats-officedocument.drawingml.diagramStyle+xml"/>
  <Override PartName="/ppt/diagrams/quickStyle40.xml" ContentType="application/vnd.openxmlformats-officedocument.drawingml.diagramStyle+xml"/>
  <Override PartName="/ppt/notesSlides/notesSlide58.xml" ContentType="application/vnd.openxmlformats-officedocument.presentationml.notesSlide+xml"/>
  <Override PartName="/ppt/slides/slide38.xml" ContentType="application/vnd.openxmlformats-officedocument.presentationml.slide+xml"/>
  <Override PartName="/ppt/diagrams/quickStyle41.xml" ContentType="application/vnd.openxmlformats-officedocument.drawingml.diagramStyle+xml"/>
  <Override PartName="/ppt/notesSlides/notesSlide59.xml" ContentType="application/vnd.openxmlformats-officedocument.presentationml.notesSlide+xml"/>
  <Override PartName="/ppt/slides/slide39.xml" ContentType="application/vnd.openxmlformats-officedocument.presentationml.slide+xml"/>
  <Override PartName="/ppt/diagrams/quickStyle42.xml" ContentType="application/vnd.openxmlformats-officedocument.drawingml.diagramStyle+xml"/>
  <Override PartName="/ppt/diagrams/quickStyle43.xml" ContentType="application/vnd.openxmlformats-officedocument.drawingml.diagramStyle+xml"/>
  <Override PartName="/ppt/diagrams/quickStyle44.xml" ContentType="application/vnd.openxmlformats-officedocument.drawingml.diagramStyle+xml"/>
  <Override PartName="/ppt/diagrams/quickStyle45.xml" ContentType="application/vnd.openxmlformats-officedocument.drawingml.diagramStyle+xml"/>
  <Override PartName="/ppt/diagrams/quickStyle46.xml" ContentType="application/vnd.openxmlformats-officedocument.drawingml.diagramStyle+xml"/>
  <Override PartName="/ppt/diagrams/quickStyle5.xml" ContentType="application/vnd.openxmlformats-officedocument.drawingml.diagramStyle+xml"/>
  <Override PartName="/ppt/diagrams/quickStyle7.xml" ContentType="application/vnd.openxmlformats-officedocument.drawingml.diagramStyle+xml"/>
  <Override PartName="/ppt/diagrams/quickStyle9.xml" ContentType="application/vnd.openxmlformats-officedocument.drawingml.diagramStyle+xml"/>
  <Override PartName="/ppt/notesSlides/notesSlide32.xml" ContentType="application/vnd.openxmlformats-officedocument.presentationml.notesSlide+xml"/>
  <Override PartName="/ppt/slides/slide52.xml" ContentType="application/vnd.openxmlformats-officedocument.presentationml.slide+xml"/>
  <Override PartName="/ppt/slideLayouts/slideLayout95.xml" ContentType="application/vnd.openxmlformats-officedocument.presentationml.slideLayout+xml"/>
  <Override PartName="/ppt/notesSlides/notesSlide12.xml" ContentType="application/vnd.openxmlformats-officedocument.presentationml.notesSlide+xml"/>
  <Override PartName="/ppt/notesSlides/notesSlide53.xml" ContentType="application/vnd.openxmlformats-officedocument.presentationml.notesSlide+xml"/>
  <Override PartName="/ppt/slides/slide33.xml" ContentType="application/vnd.openxmlformats-officedocument.presentationml.slide+xml"/>
  <Override PartName="/ppt/slideLayouts/slideLayout76.xml" ContentType="application/vnd.openxmlformats-officedocument.presentationml.slideLayout+xml"/>
  <Override PartName="/ppt/slides/slide28.xml" ContentType="application/vnd.openxmlformats-officedocument.presentationml.slide+xml"/>
  <Override PartName="/ppt/notesSlides/notesSlide48.xml" ContentType="application/vnd.openxmlformats-officedocument.presentationml.notesSlide+xml"/>
  <Override PartName="/ppt/slides/slide2.xml" ContentType="application/vnd.openxmlformats-officedocument.presentationml.slide+xml"/>
  <Override PartName="/ppt/notesSlides/notesSlide4.xml" ContentType="application/vnd.openxmlformats-officedocument.presentationml.notesSlide+xml"/>
  <Override PartName="/ppt/slideLayouts/slideLayout86.xml" ContentType="application/vnd.openxmlformats-officedocument.presentationml.slideLayout+xml"/>
  <Override PartName="/ppt/notesSlides/notesSlide13.xml" ContentType="application/vnd.openxmlformats-officedocument.presentationml.notesSlide+xml"/>
  <Override PartName="/ppt/slides/slide31.xml" ContentType="application/vnd.openxmlformats-officedocument.presentationml.slide+xml"/>
  <Override PartName="/ppt/notesSlides/notesSlide51.xml" ContentType="application/vnd.openxmlformats-officedocument.presentationml.notesSlide+xml"/>
  <Override PartName="/ppt/notesSlides/notesSlide14.xml" ContentType="application/vnd.openxmlformats-officedocument.presentationml.notesSlide+xml"/>
  <Override PartName="/ppt/slides/slide32.xml" ContentType="application/vnd.openxmlformats-officedocument.presentationml.slide+xml"/>
  <Override PartName="/ppt/notesSlides/notesSlide52.xml" ContentType="application/vnd.openxmlformats-officedocument.presentationml.notes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slideLayouts/slideLayout68.xml" ContentType="application/vnd.openxmlformats-officedocument.presentationml.slideLayout+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s/slide42.xml" ContentType="application/vnd.openxmlformats-officedocument.presentationml.slide+xml"/>
  <Override PartName="/ppt/notesSlides/notesSlide22.xml" ContentType="application/vnd.openxmlformats-officedocument.presentationml.notesSlide+xml"/>
  <Override PartName="/ppt/slides/slide43.xml" ContentType="application/vnd.openxmlformats-officedocument.presentationml.slide+xml"/>
  <Override PartName="/ppt/notesSlides/notesSlide23.xml" ContentType="application/vnd.openxmlformats-officedocument.presentationml.notesSlide+xml"/>
  <Override PartName="/ppt/slides/slide44.xml" ContentType="application/vnd.openxmlformats-officedocument.presentationml.slide+xml"/>
  <Override PartName="/ppt/notesSlides/notesSlide24.xml" ContentType="application/vnd.openxmlformats-officedocument.presentationml.notesSlide+xml"/>
  <Override PartName="/ppt/slides/slide45.xml" ContentType="application/vnd.openxmlformats-officedocument.presentationml.slide+xml"/>
  <Override PartName="/ppt/notesSlides/notesSlide25.xml" ContentType="application/vnd.openxmlformats-officedocument.presentationml.notesSlide+xml"/>
  <Override PartName="/ppt/slides/slide46.xml" ContentType="application/vnd.openxmlformats-officedocument.presentationml.slide+xml"/>
  <Override PartName="/ppt/notesSlides/notesSlide26.xml" ContentType="application/vnd.openxmlformats-officedocument.presentationml.notesSlide+xml"/>
  <Override PartName="/ppt/slides/slide47.xml" ContentType="application/vnd.openxmlformats-officedocument.presentationml.slide+xml"/>
  <Override PartName="/ppt/notesSlides/notesSlide27.xml" ContentType="application/vnd.openxmlformats-officedocument.presentationml.notesSlide+xml"/>
  <Override PartName="/ppt/slides/slide53.xml" ContentType="application/vnd.openxmlformats-officedocument.presentationml.slide+xml"/>
  <Override PartName="/ppt/notesSlides/notesSlide33.xml" ContentType="application/vnd.openxmlformats-officedocument.presentationml.notesSlide+xml"/>
  <Override PartName="/ppt/slides/slide54.xml" ContentType="application/vnd.openxmlformats-officedocument.presentationml.slide+xml"/>
  <Override PartName="/ppt/notesSlides/notesSlide34.xml" ContentType="application/vnd.openxmlformats-officedocument.presentationml.notesSlide+xml"/>
  <Override PartName="/ppt/slides/slide55.xml" ContentType="application/vnd.openxmlformats-officedocument.presentationml.slide+xml"/>
  <Override PartName="/ppt/notesSlides/notesSlide35.xml" ContentType="application/vnd.openxmlformats-officedocument.presentationml.notesSlide+xml"/>
  <Override PartName="/ppt/slides/slide56.xml" ContentType="application/vnd.openxmlformats-officedocument.presentationml.slide+xml"/>
  <Override PartName="/ppt/notesSlides/notesSlide36.xml" ContentType="application/vnd.openxmlformats-officedocument.presentationml.notesSlide+xml"/>
  <Override PartName="/ppt/slides/slide57.xml" ContentType="application/vnd.openxmlformats-officedocument.presentationml.slide+xml"/>
  <Override PartName="/ppt/notesSlides/notesSlide37.xml" ContentType="application/vnd.openxmlformats-officedocument.presentationml.notesSlide+xml"/>
  <Override PartName="/ppt/slides/slide29.xml" ContentType="application/vnd.openxmlformats-officedocument.presentationml.slide+xml"/>
  <Override PartName="/ppt/notesSlides/notesSlide49.xml" ContentType="application/vnd.openxmlformats-officedocument.presentationml.notesSlide+xml"/>
  <Override PartName="/ppt/slides/slide30.xml" ContentType="application/vnd.openxmlformats-officedocument.presentationml.slide+xml"/>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54.xml" ContentType="application/vnd.openxmlformats-officedocument.presentationml.notesSlide+xml"/>
  <Override PartName="/ppt/slides/slide35.xml" ContentType="application/vnd.openxmlformats-officedocument.presentationml.slide+xml"/>
  <Override PartName="/ppt/notesSlides/notesSlide55.xml" ContentType="application/vnd.openxmlformats-officedocument.presentationml.notesSlide+xml"/>
  <Override PartName="/ppt/slides/slide36.xml" ContentType="application/vnd.openxmlformats-officedocument.presentationml.slide+xml"/>
  <Override PartName="/ppt/notesSlides/notesSlide56.xml" ContentType="application/vnd.openxmlformats-officedocument.presentationml.notesSlide+xml"/>
  <Override PartName="/ppt/slides/slide37.xml" ContentType="application/vnd.openxmlformats-officedocument.presentationml.slide+xml"/>
  <Override PartName="/ppt/notesSlides/notesSlide57.xml" ContentType="application/vnd.openxmlformats-officedocument.presentationml.notesSlide+xml"/>
  <Override PartName="/ppt/notesSlides/notesSlide6.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slides/slide1.xml" ContentType="application/vnd.openxmlformats-officedocument.presentationml.slide+xml"/>
  <Override PartName="/ppt/notesSlides/notesSlide7.xml" ContentType="application/vnd.openxmlformats-officedocument.presentationml.notesSlide+xml"/>
  <Override PartName="/ppt/slides/slide10.xml" ContentType="application/vnd.openxmlformats-officedocument.presentationml.slide+xml"/>
  <Override PartName="/ppt/slideLayouts/slideLayout93.xml" ContentType="application/vnd.openxmlformats-officedocument.presentationml.slideLayout+xml"/>
  <Override PartName="/ppt/slides/slide17.xml" ContentType="application/vnd.openxmlformats-officedocument.presentationml.sl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69.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7.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4.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s/slide63.xml" ContentType="application/vnd.openxmlformats-officedocument.presentationml.slide+xml"/>
  <Override PartName="/ppt/slides/slide6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theme/theme4.xml" ContentType="application/vnd.openxmlformats-officedocument.theme+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1" r:id="rId4"/>
    <p:sldMasterId id="2147483760" r:id="rId5"/>
  </p:sldMasterIdLst>
  <p:notesMasterIdLst>
    <p:notesMasterId r:id="rId73"/>
  </p:notesMasterIdLst>
  <p:handoutMasterIdLst>
    <p:handoutMasterId r:id="rId74"/>
  </p:handoutMasterIdLst>
  <p:sldIdLst>
    <p:sldId id="2959" r:id="rId6"/>
    <p:sldId id="2887" r:id="rId7"/>
    <p:sldId id="2888" r:id="rId8"/>
    <p:sldId id="853" r:id="rId9"/>
    <p:sldId id="4559" r:id="rId10"/>
    <p:sldId id="2889" r:id="rId11"/>
    <p:sldId id="4591" r:id="rId12"/>
    <p:sldId id="2919" r:id="rId13"/>
    <p:sldId id="2908" r:id="rId14"/>
    <p:sldId id="2943" r:id="rId15"/>
    <p:sldId id="2945" r:id="rId16"/>
    <p:sldId id="4538" r:id="rId17"/>
    <p:sldId id="4568" r:id="rId18"/>
    <p:sldId id="4565" r:id="rId19"/>
    <p:sldId id="4563" r:id="rId20"/>
    <p:sldId id="2935" r:id="rId21"/>
    <p:sldId id="2936" r:id="rId22"/>
    <p:sldId id="260" r:id="rId23"/>
    <p:sldId id="4537" r:id="rId24"/>
    <p:sldId id="4592" r:id="rId25"/>
    <p:sldId id="4564" r:id="rId26"/>
    <p:sldId id="2941" r:id="rId27"/>
    <p:sldId id="2940" r:id="rId28"/>
    <p:sldId id="2949" r:id="rId29"/>
    <p:sldId id="2948" r:id="rId30"/>
    <p:sldId id="4546" r:id="rId31"/>
    <p:sldId id="4556" r:id="rId32"/>
    <p:sldId id="2946" r:id="rId33"/>
    <p:sldId id="2904" r:id="rId34"/>
    <p:sldId id="2947" r:id="rId35"/>
    <p:sldId id="4492" r:id="rId36"/>
    <p:sldId id="4397" r:id="rId37"/>
    <p:sldId id="4398" r:id="rId38"/>
    <p:sldId id="4566" r:id="rId39"/>
    <p:sldId id="4526" r:id="rId40"/>
    <p:sldId id="4539" r:id="rId41"/>
    <p:sldId id="2944" r:id="rId42"/>
    <p:sldId id="2937" r:id="rId43"/>
    <p:sldId id="4555" r:id="rId44"/>
    <p:sldId id="2905" r:id="rId45"/>
    <p:sldId id="2909" r:id="rId46"/>
    <p:sldId id="2929" r:id="rId47"/>
    <p:sldId id="4543" r:id="rId48"/>
    <p:sldId id="4487" r:id="rId49"/>
    <p:sldId id="4586" r:id="rId50"/>
    <p:sldId id="4588" r:id="rId51"/>
    <p:sldId id="2956" r:id="rId52"/>
    <p:sldId id="4533" r:id="rId53"/>
    <p:sldId id="4536" r:id="rId54"/>
    <p:sldId id="4552" r:id="rId55"/>
    <p:sldId id="2938" r:id="rId56"/>
    <p:sldId id="4585" r:id="rId57"/>
    <p:sldId id="2917" r:id="rId58"/>
    <p:sldId id="4589" r:id="rId59"/>
    <p:sldId id="2307" r:id="rId60"/>
    <p:sldId id="2300" r:id="rId61"/>
    <p:sldId id="4509" r:id="rId62"/>
    <p:sldId id="2358" r:id="rId63"/>
    <p:sldId id="2950" r:id="rId64"/>
    <p:sldId id="4590" r:id="rId65"/>
    <p:sldId id="2918" r:id="rId66"/>
    <p:sldId id="2958" r:id="rId67"/>
    <p:sldId id="4553" r:id="rId68"/>
    <p:sldId id="4542" r:id="rId69"/>
    <p:sldId id="2923" r:id="rId70"/>
    <p:sldId id="2924" r:id="rId71"/>
    <p:sldId id="292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9E8"/>
    <a:srgbClr val="3DC1BD"/>
    <a:srgbClr val="ED7D31"/>
    <a:srgbClr val="E8F4F4"/>
    <a:srgbClr val="81E7CF"/>
    <a:srgbClr val="FCFCFC"/>
    <a:srgbClr val="FF735D"/>
    <a:srgbClr val="AFDDDB"/>
    <a:srgbClr val="F8F8FD"/>
    <a:srgbClr val="F7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2" autoAdjust="0"/>
    <p:restoredTop sz="57143" autoAdjust="0"/>
  </p:normalViewPr>
  <p:slideViewPr>
    <p:cSldViewPr snapToGrid="0">
      <p:cViewPr varScale="1">
        <p:scale>
          <a:sx n="42" d="100"/>
          <a:sy n="42" d="100"/>
        </p:scale>
        <p:origin x="1464" y="270"/>
      </p:cViewPr>
      <p:guideLst/>
    </p:cSldViewPr>
  </p:slideViewPr>
  <p:outlineViewPr>
    <p:cViewPr>
      <p:scale>
        <a:sx n="33" d="100"/>
        <a:sy n="33" d="100"/>
      </p:scale>
      <p:origin x="0" y="-21342"/>
    </p:cViewPr>
  </p:outlineViewPr>
  <p:notesTextViewPr>
    <p:cViewPr>
      <p:scale>
        <a:sx n="3" d="2"/>
        <a:sy n="3" d="2"/>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heme" Target="theme/theme1.xml"/><Relationship Id="rId81"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_rels/data1.xml.rels><?xml version="1.0" encoding="UTF-8" standalone="yes"?>
<Relationships xmlns="http://schemas.openxmlformats.org/package/2006/relationships"><Relationship Id="rId1" Type="http://schemas.openxmlformats.org/officeDocument/2006/relationships/image" Target="../media/image23.svg"/></Relationships>
</file>

<file path=ppt/diagrams/_rels/data12.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13.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14.xml.rels><?xml version="1.0" encoding="UTF-8" standalone="yes"?>
<Relationships xmlns="http://schemas.openxmlformats.org/package/2006/relationships"><Relationship Id="rId2" Type="http://schemas.openxmlformats.org/officeDocument/2006/relationships/hyperlink" Target="https://www.calpads.org/Report/Certification/2_16_EnglishLanguageAcquisitionStatusELsReclassifiedRFEP_EOY1" TargetMode="External"/><Relationship Id="rId1" Type="http://schemas.openxmlformats.org/officeDocument/2006/relationships/hyperlink" Target="https://www.calpads.org/Report/Certification/2_17_EnglishLanguageAcquisitionStatusELsReclassifiedRFEPStudentList_EOY1" TargetMode="External"/></Relationships>
</file>

<file path=ppt/diagrams/_rels/data15.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16.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17.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18.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19.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2.xml.rels><?xml version="1.0" encoding="UTF-8" standalone="yes"?>
<Relationships xmlns="http://schemas.openxmlformats.org/package/2006/relationships"><Relationship Id="rId1" Type="http://schemas.openxmlformats.org/officeDocument/2006/relationships/image" Target="../media/image24.svg"/></Relationships>
</file>

<file path=ppt/diagrams/_rels/data20.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21.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ata23.xml.rels><?xml version="1.0" encoding="UTF-8" standalone="yes"?>
<Relationships xmlns="http://schemas.openxmlformats.org/package/2006/relationships"><Relationship Id="rId1" Type="http://schemas.openxmlformats.org/officeDocument/2006/relationships/hyperlink" Target="https://www.calpads.org/Report/Certification/5_1_ProgramParticipantsCount" TargetMode="External"/></Relationships>
</file>

<file path=ppt/diagrams/_rels/data24.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ata25.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ata36.xml.rels><?xml version="1.0" encoding="UTF-8" standalone="yes"?>
<Relationships xmlns="http://schemas.openxmlformats.org/package/2006/relationships"><Relationship Id="rId1" Type="http://schemas.openxmlformats.org/officeDocument/2006/relationships/hyperlink" Target="https://www.calpads.org/Report/Certification/19_1_ExpandedLearningProgramParticipantsCount" TargetMode="External"/></Relationships>
</file>

<file path=ppt/diagrams/_rels/data37.xml.rels><?xml version="1.0" encoding="UTF-8" standalone="yes"?>
<Relationships xmlns="http://schemas.openxmlformats.org/package/2006/relationships"><Relationship Id="rId1" Type="http://schemas.openxmlformats.org/officeDocument/2006/relationships/hyperlink" Target="https://www.calpads.org/Report/Certification/19_2_ExpandedLearningProgramParticipantsStudentList" TargetMode="External"/></Relationships>
</file>

<file path=ppt/diagrams/_rels/data43.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ata44.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23.svg"/></Relationships>
</file>

<file path=ppt/diagrams/_rels/drawing12.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13.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14.xml.rels><?xml version="1.0" encoding="UTF-8" standalone="yes"?>
<Relationships xmlns="http://schemas.openxmlformats.org/package/2006/relationships"><Relationship Id="rId2" Type="http://schemas.openxmlformats.org/officeDocument/2006/relationships/hyperlink" Target="https://www.calpads.org/Report/Certification/2_17_EnglishLanguageAcquisitionStatusELsReclassifiedRFEPStudentList_EOY1" TargetMode="External"/><Relationship Id="rId1" Type="http://schemas.openxmlformats.org/officeDocument/2006/relationships/hyperlink" Target="https://www.calpads.org/Report/Certification/2_16_EnglishLanguageAcquisitionStatusELsReclassifiedRFEP_EOY1" TargetMode="External"/></Relationships>
</file>

<file path=ppt/diagrams/_rels/drawing15.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16.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17.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18.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19.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2.xml.rels><?xml version="1.0" encoding="UTF-8" standalone="yes"?>
<Relationships xmlns="http://schemas.openxmlformats.org/package/2006/relationships"><Relationship Id="rId1" Type="http://schemas.openxmlformats.org/officeDocument/2006/relationships/image" Target="../media/image24.svg"/></Relationships>
</file>

<file path=ppt/diagrams/_rels/drawing20.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21.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23.xml.rels><?xml version="1.0" encoding="UTF-8" standalone="yes"?>
<Relationships xmlns="http://schemas.openxmlformats.org/package/2006/relationships"><Relationship Id="rId1" Type="http://schemas.openxmlformats.org/officeDocument/2006/relationships/hyperlink" Target="https://www.calpads.org/Report/Certification/5_1_ProgramParticipantsCount" TargetMode="External"/></Relationships>
</file>

<file path=ppt/diagrams/_rels/drawing24.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rawing25.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rawing36.xml.rels><?xml version="1.0" encoding="UTF-8" standalone="yes"?>
<Relationships xmlns="http://schemas.openxmlformats.org/package/2006/relationships"><Relationship Id="rId1" Type="http://schemas.openxmlformats.org/officeDocument/2006/relationships/hyperlink" Target="https://www.calpads.org/Report/Certification/19_1_ExpandedLearningProgramParticipantsCount" TargetMode="External"/></Relationships>
</file>

<file path=ppt/diagrams/_rels/drawing37.xml.rels><?xml version="1.0" encoding="UTF-8" standalone="yes"?>
<Relationships xmlns="http://schemas.openxmlformats.org/package/2006/relationships"><Relationship Id="rId1" Type="http://schemas.openxmlformats.org/officeDocument/2006/relationships/hyperlink" Target="https://www.calpads.org/Report/Certification/19_2_ExpandedLearningProgramParticipantsStudentList" TargetMode="External"/></Relationships>
</file>

<file path=ppt/diagrams/_rels/drawing43.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44.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92851-4512-483E-BAF9-883281A99081}"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473D03E6-467A-41C1-AAC7-00352168D449}">
      <dgm:prSet/>
      <dgm:spPr>
        <a:effectLst>
          <a:outerShdw blurRad="63500" sx="102000" sy="102000" algn="ctr" rotWithShape="0">
            <a:prstClr val="black">
              <a:alpha val="40000"/>
            </a:prstClr>
          </a:outerShdw>
        </a:effectLst>
      </dgm:spPr>
      <dgm:t>
        <a:bodyPr/>
        <a:lstStyle/>
        <a:p>
          <a:r>
            <a:rPr lang="en-US" b="1" dirty="0"/>
            <a:t>EOY 1 has TWO levels of approval</a:t>
          </a:r>
          <a:endParaRPr lang="en-US" dirty="0"/>
        </a:p>
      </dgm:t>
    </dgm:pt>
    <dgm:pt modelId="{E7291854-0691-471E-B745-F77CA5C846E4}" type="parTrans" cxnId="{9881BD6C-8385-476C-AB41-7E57C70A02C7}">
      <dgm:prSet/>
      <dgm:spPr/>
      <dgm:t>
        <a:bodyPr/>
        <a:lstStyle/>
        <a:p>
          <a:endParaRPr lang="en-US"/>
        </a:p>
      </dgm:t>
    </dgm:pt>
    <dgm:pt modelId="{0F0E7D3F-95D7-4620-971A-6DC583CE555A}" type="sibTrans" cxnId="{9881BD6C-8385-476C-AB41-7E57C70A02C7}">
      <dgm:prSet/>
      <dgm:spPr/>
      <dgm:t>
        <a:bodyPr/>
        <a:lstStyle/>
        <a:p>
          <a:endParaRPr lang="en-US"/>
        </a:p>
      </dgm:t>
    </dgm:pt>
    <dgm:pt modelId="{4726F970-96D5-4645-9988-1AC38AF960B0}" type="pres">
      <dgm:prSet presAssocID="{B5C92851-4512-483E-BAF9-883281A99081}" presName="linearFlow" presStyleCnt="0">
        <dgm:presLayoutVars>
          <dgm:dir/>
          <dgm:resizeHandles val="exact"/>
        </dgm:presLayoutVars>
      </dgm:prSet>
      <dgm:spPr/>
    </dgm:pt>
    <dgm:pt modelId="{7D540006-4732-44BD-B232-646DFD02100F}" type="pres">
      <dgm:prSet presAssocID="{473D03E6-467A-41C1-AAC7-00352168D449}" presName="composite" presStyleCnt="0"/>
      <dgm:spPr/>
    </dgm:pt>
    <dgm:pt modelId="{AEC81C65-804C-42C6-BE83-2A792F216421}" type="pres">
      <dgm:prSet presAssocID="{473D03E6-467A-41C1-AAC7-00352168D449}" presName="imgShp" presStyleLbl="fgImgPlace1" presStyleIdx="0" presStyleCnt="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3081224-451D-4F5D-BD81-9523DCC8BFDF}" type="pres">
      <dgm:prSet presAssocID="{473D03E6-467A-41C1-AAC7-00352168D449}" presName="txShp" presStyleLbl="node1" presStyleIdx="0" presStyleCnt="1">
        <dgm:presLayoutVars>
          <dgm:bulletEnabled val="1"/>
        </dgm:presLayoutVars>
      </dgm:prSet>
      <dgm:spPr/>
    </dgm:pt>
  </dgm:ptLst>
  <dgm:cxnLst>
    <dgm:cxn modelId="{4DED7336-D372-4D79-B9F6-63237C9E8786}" type="presOf" srcId="{B5C92851-4512-483E-BAF9-883281A99081}" destId="{4726F970-96D5-4645-9988-1AC38AF960B0}" srcOrd="0" destOrd="0" presId="urn:microsoft.com/office/officeart/2005/8/layout/vList3"/>
    <dgm:cxn modelId="{2A1B1C3E-C05D-4C8B-8107-88D1677BA6AC}" type="presOf" srcId="{473D03E6-467A-41C1-AAC7-00352168D449}" destId="{63081224-451D-4F5D-BD81-9523DCC8BFDF}" srcOrd="0" destOrd="0" presId="urn:microsoft.com/office/officeart/2005/8/layout/vList3"/>
    <dgm:cxn modelId="{9881BD6C-8385-476C-AB41-7E57C70A02C7}" srcId="{B5C92851-4512-483E-BAF9-883281A99081}" destId="{473D03E6-467A-41C1-AAC7-00352168D449}" srcOrd="0" destOrd="0" parTransId="{E7291854-0691-471E-B745-F77CA5C846E4}" sibTransId="{0F0E7D3F-95D7-4620-971A-6DC583CE555A}"/>
    <dgm:cxn modelId="{D219D22F-242E-4067-82CB-CFE6FB9AC824}" type="presParOf" srcId="{4726F970-96D5-4645-9988-1AC38AF960B0}" destId="{7D540006-4732-44BD-B232-646DFD02100F}" srcOrd="0" destOrd="0" presId="urn:microsoft.com/office/officeart/2005/8/layout/vList3"/>
    <dgm:cxn modelId="{93A39EBF-BF35-4DEB-A938-E7CD3BF9744B}" type="presParOf" srcId="{7D540006-4732-44BD-B232-646DFD02100F}" destId="{AEC81C65-804C-42C6-BE83-2A792F216421}" srcOrd="0" destOrd="0" presId="urn:microsoft.com/office/officeart/2005/8/layout/vList3"/>
    <dgm:cxn modelId="{ABF74CCE-C135-4D87-BBDC-2EEDB2F7A6AC}" type="presParOf" srcId="{7D540006-4732-44BD-B232-646DFD02100F}" destId="{63081224-451D-4F5D-BD81-9523DCC8BFDF}"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dgm:spPr/>
      <dgm:t>
        <a:bodyPr/>
        <a:lstStyle/>
        <a:p>
          <a:r>
            <a:rPr lang="en-US" dirty="0"/>
            <a:t>Special Ed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FC8F50CD-E754-5B48-8420-9954EFB082B6}">
      <dgm:prSet/>
      <dgm:spPr/>
      <dgm:t>
        <a:bodyPr/>
        <a:lstStyle/>
        <a:p>
          <a:r>
            <a:rPr lang="en-US"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5AB615EC-EB62-8548-9B03-40C34FFC47E8}">
      <dgm:prSet/>
      <dgm:spPr/>
      <dgm:t>
        <a:bodyPr/>
        <a:lstStyle/>
        <a:p>
          <a:r>
            <a:rPr lang="en-US" dirty="0"/>
            <a:t>SELPA Directors</a:t>
          </a:r>
        </a:p>
      </dgm:t>
    </dgm:pt>
    <dgm:pt modelId="{652BDF9E-E31E-B94A-B485-C26FCD9EACB1}" type="parTrans" cxnId="{240C5AE0-2EE7-9049-86C4-B9AE0CA28B05}">
      <dgm:prSet/>
      <dgm:spPr/>
      <dgm:t>
        <a:bodyPr/>
        <a:lstStyle/>
        <a:p>
          <a:endParaRPr lang="en-US"/>
        </a:p>
      </dgm:t>
    </dgm:pt>
    <dgm:pt modelId="{871EAA15-E8B9-2A4A-978A-459C01929E7E}" type="sibTrans" cxnId="{240C5AE0-2EE7-9049-86C4-B9AE0CA28B05}">
      <dgm:prSet/>
      <dgm:spPr/>
      <dgm:t>
        <a:bodyPr/>
        <a:lstStyle/>
        <a:p>
          <a:endParaRPr lang="en-US"/>
        </a:p>
      </dgm:t>
    </dgm:pt>
    <dgm:pt modelId="{74C21F07-F130-4059-97B4-EA88DA005748}">
      <dgm:prSet/>
      <dgm:spPr/>
      <dgm:t>
        <a:bodyPr/>
        <a:lstStyle/>
        <a:p>
          <a:r>
            <a:rPr lang="en-US" dirty="0"/>
            <a:t>Student Families</a:t>
          </a:r>
        </a:p>
      </dgm:t>
    </dgm:pt>
    <dgm:pt modelId="{C20F0ED9-C494-448B-8CF5-AEB861F66E2A}" type="parTrans" cxnId="{9091A857-717B-4167-B1BC-FC46A24D7B72}">
      <dgm:prSet/>
      <dgm:spPr/>
      <dgm:t>
        <a:bodyPr/>
        <a:lstStyle/>
        <a:p>
          <a:endParaRPr lang="en-US"/>
        </a:p>
      </dgm:t>
    </dgm:pt>
    <dgm:pt modelId="{4FA10371-42C5-47DA-B273-CAD496F3FF5E}" type="sibTrans" cxnId="{9091A857-717B-4167-B1BC-FC46A24D7B7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B94B35F-44F7-D341-9B51-08562D749FA3}" type="presOf" srcId="{5AB615EC-EB62-8548-9B03-40C34FFC47E8}" destId="{E3E76491-8807-CA4F-8E4E-E290DDB1346B}" srcOrd="0" destOrd="2" presId="urn:microsoft.com/office/officeart/2005/8/layout/hList1"/>
    <dgm:cxn modelId="{0898F742-4FFB-8644-A935-B262F45D5A94}" type="presOf" srcId="{DB85EE6F-0A62-4448-B588-6BC8B3AA8A00}" destId="{C6FCF26A-9540-6141-AFBB-02281A27F791}" srcOrd="0" destOrd="0" presId="urn:microsoft.com/office/officeart/2005/8/layout/hList1"/>
    <dgm:cxn modelId="{9091A857-717B-4167-B1BC-FC46A24D7B72}" srcId="{1BE9C294-65F6-CD4B-B340-6E77299D718E}" destId="{74C21F07-F130-4059-97B4-EA88DA005748}" srcOrd="5" destOrd="0" parTransId="{C20F0ED9-C494-448B-8CF5-AEB861F66E2A}" sibTransId="{4FA10371-42C5-47DA-B273-CAD496F3FF5E}"/>
    <dgm:cxn modelId="{5A2DBC8E-78A6-412C-8009-C29A8A2D45EF}" type="presOf" srcId="{74C21F07-F130-4059-97B4-EA88DA005748}" destId="{E3E76491-8807-CA4F-8E4E-E290DDB1346B}" srcOrd="0" destOrd="5"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240C5AE0-2EE7-9049-86C4-B9AE0CA28B05}" srcId="{1BE9C294-65F6-CD4B-B340-6E77299D718E}" destId="{5AB615EC-EB62-8548-9B03-40C34FFC47E8}" srcOrd="2" destOrd="0" parTransId="{652BDF9E-E31E-B94A-B485-C26FCD9EACB1}" sibTransId="{871EAA15-E8B9-2A4A-978A-459C01929E7E}"/>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solidFill>
                <a:schemeClr val="tx1"/>
              </a:solidFill>
            </a:rPr>
            <a:t>SWD Status (SWDS)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Files Submitted </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Post Secondary Status (PSTS)</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05DCB043-52AF-4E54-9633-A7C43FF96CD5}">
      <dgm:prSet/>
      <dgm:spPr>
        <a:solidFill>
          <a:schemeClr val="bg1">
            <a:alpha val="90000"/>
          </a:schemeClr>
        </a:solidFill>
      </dgm:spPr>
      <dgm:t>
        <a:bodyPr/>
        <a:lstStyle/>
        <a:p>
          <a:r>
            <a:rPr lang="en-US" dirty="0">
              <a:solidFill>
                <a:schemeClr val="tx1"/>
              </a:solidFill>
            </a:rPr>
            <a:t>SWD Meetings (MEET)</a:t>
          </a:r>
        </a:p>
      </dgm:t>
    </dgm:pt>
    <dgm:pt modelId="{7F79656B-56B6-4E53-9827-C15B19DFB620}" type="parTrans" cxnId="{D20CA4A9-A4D4-4037-8119-FFE0793D0E62}">
      <dgm:prSet/>
      <dgm:spPr/>
      <dgm:t>
        <a:bodyPr/>
        <a:lstStyle/>
        <a:p>
          <a:endParaRPr lang="en-US"/>
        </a:p>
      </dgm:t>
    </dgm:pt>
    <dgm:pt modelId="{9A881EE0-1263-4D99-8E91-5C35334901BD}" type="sibTrans" cxnId="{D20CA4A9-A4D4-4037-8119-FFE0793D0E62}">
      <dgm:prSet/>
      <dgm:spPr/>
      <dgm:t>
        <a:bodyPr/>
        <a:lstStyle/>
        <a:p>
          <a:endParaRPr lang="en-US"/>
        </a:p>
      </dgm:t>
    </dgm:pt>
    <dgm:pt modelId="{B78DEAB3-CABF-4CB2-B699-546FCB4A44F8}">
      <dgm:prSet/>
      <dgm:spPr>
        <a:solidFill>
          <a:schemeClr val="bg1">
            <a:alpha val="90000"/>
          </a:schemeClr>
        </a:solidFill>
      </dgm:spPr>
      <dgm:t>
        <a:bodyPr/>
        <a:lstStyle/>
        <a:p>
          <a:r>
            <a:rPr lang="en-US" dirty="0">
              <a:solidFill>
                <a:schemeClr val="tx1"/>
              </a:solidFill>
            </a:rPr>
            <a:t>SWD Plan (PLAN)</a:t>
          </a:r>
        </a:p>
      </dgm:t>
    </dgm:pt>
    <dgm:pt modelId="{CFAEFC86-7A64-4FB3-B0B8-6B23F61EE6AC}" type="parTrans" cxnId="{FE20A97C-88DD-4A09-9303-D617EDA78AEF}">
      <dgm:prSet/>
      <dgm:spPr/>
      <dgm:t>
        <a:bodyPr/>
        <a:lstStyle/>
        <a:p>
          <a:endParaRPr lang="en-US"/>
        </a:p>
      </dgm:t>
    </dgm:pt>
    <dgm:pt modelId="{8FFC622C-11A8-477B-8A2B-1C340D4D2ADD}" type="sibTrans" cxnId="{FE20A97C-88DD-4A09-9303-D617EDA78AEF}">
      <dgm:prSet/>
      <dgm:spPr/>
      <dgm:t>
        <a:bodyPr/>
        <a:lstStyle/>
        <a:p>
          <a:endParaRPr lang="en-US"/>
        </a:p>
      </dgm:t>
    </dgm:pt>
    <dgm:pt modelId="{FCC8ED24-31BE-47C1-9E83-A3AA707CF955}">
      <dgm:prSet/>
      <dgm:spPr>
        <a:solidFill>
          <a:schemeClr val="bg1">
            <a:alpha val="90000"/>
          </a:schemeClr>
        </a:solidFill>
      </dgm:spPr>
      <dgm:t>
        <a:bodyPr/>
        <a:lstStyle/>
        <a:p>
          <a:r>
            <a:rPr lang="en-US" dirty="0">
              <a:solidFill>
                <a:schemeClr val="tx1"/>
              </a:solidFill>
            </a:rPr>
            <a:t>SWD Services (SERV)</a:t>
          </a:r>
        </a:p>
      </dgm:t>
    </dgm:pt>
    <dgm:pt modelId="{35607FE7-E2AB-4D16-97A3-16BB291BD81E}" type="parTrans" cxnId="{72FBA4D9-DA49-4DA1-B8E1-F1B2426948E6}">
      <dgm:prSet/>
      <dgm:spPr/>
      <dgm:t>
        <a:bodyPr/>
        <a:lstStyle/>
        <a:p>
          <a:endParaRPr lang="en-US"/>
        </a:p>
      </dgm:t>
    </dgm:pt>
    <dgm:pt modelId="{65C671EF-9A19-47CF-8D6B-EDE5A2FF446F}" type="sibTrans" cxnId="{72FBA4D9-DA49-4DA1-B8E1-F1B2426948E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X="-4834" custLinFactNeighborY="87">
        <dgm:presLayoutVars>
          <dgm:bulletEnabled val="1"/>
        </dgm:presLayoutVars>
      </dgm:prSet>
      <dgm:spPr/>
    </dgm:pt>
  </dgm:ptLst>
  <dgm:cxnLst>
    <dgm:cxn modelId="{B776B40A-8F57-4409-9366-E6F8D603BFFE}" type="presOf" srcId="{05DCB043-52AF-4E54-9633-A7C43FF96CD5}" destId="{E3E76491-8807-CA4F-8E4E-E290DDB1346B}" srcOrd="0" destOrd="1" presId="urn:microsoft.com/office/officeart/2005/8/layout/hList1"/>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4"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FE20A97C-88DD-4A09-9303-D617EDA78AEF}" srcId="{1BE9C294-65F6-CD4B-B340-6E77299D718E}" destId="{B78DEAB3-CABF-4CB2-B699-546FCB4A44F8}" srcOrd="2" destOrd="0" parTransId="{CFAEFC86-7A64-4FB3-B0B8-6B23F61EE6AC}" sibTransId="{8FFC622C-11A8-477B-8A2B-1C340D4D2ADD}"/>
    <dgm:cxn modelId="{AA6D41A9-A9EB-0E40-8D8A-05CF2761BB6E}" srcId="{1BE9C294-65F6-CD4B-B340-6E77299D718E}" destId="{9CEF66D7-F33E-0745-8E4E-745E1994F7BE}" srcOrd="0" destOrd="0" parTransId="{61754A27-EE3D-5D4A-A2B7-3D89B1DCB1E0}" sibTransId="{B26280EF-C690-7241-99B9-7A7AB5C82F8E}"/>
    <dgm:cxn modelId="{D20CA4A9-A4D4-4037-8119-FFE0793D0E62}" srcId="{1BE9C294-65F6-CD4B-B340-6E77299D718E}" destId="{05DCB043-52AF-4E54-9633-A7C43FF96CD5}" srcOrd="1" destOrd="0" parTransId="{7F79656B-56B6-4E53-9827-C15B19DFB620}" sibTransId="{9A881EE0-1263-4D99-8E91-5C35334901BD}"/>
    <dgm:cxn modelId="{A27940B8-65D9-4DA9-931C-D1BFBA5A4D9F}" type="presOf" srcId="{B78DEAB3-CABF-4CB2-B699-546FCB4A44F8}" destId="{E3E76491-8807-CA4F-8E4E-E290DDB1346B}" srcOrd="0" destOrd="2" presId="urn:microsoft.com/office/officeart/2005/8/layout/hList1"/>
    <dgm:cxn modelId="{7168E2C9-25A0-7644-9090-6D09848860F6}" type="presOf" srcId="{ED54A681-10E2-9843-A913-D86CF283A578}" destId="{E3E76491-8807-CA4F-8E4E-E290DDB1346B}" srcOrd="0" destOrd="4" presId="urn:microsoft.com/office/officeart/2005/8/layout/hList1"/>
    <dgm:cxn modelId="{D413D4D2-2C38-464C-8074-1C5022FE3E9B}" type="presOf" srcId="{FCC8ED24-31BE-47C1-9E83-A3AA707CF955}" destId="{E3E76491-8807-CA4F-8E4E-E290DDB1346B}" srcOrd="0" destOrd="3" presId="urn:microsoft.com/office/officeart/2005/8/layout/hList1"/>
    <dgm:cxn modelId="{72FBA4D9-DA49-4DA1-B8E1-F1B2426948E6}" srcId="{1BE9C294-65F6-CD4B-B340-6E77299D718E}" destId="{FCC8ED24-31BE-47C1-9E83-A3AA707CF955}" srcOrd="3" destOrd="0" parTransId="{35607FE7-E2AB-4D16-97A3-16BB291BD81E}" sibTransId="{65C671EF-9A19-47CF-8D6B-EDE5A2FF446F}"/>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Results- Persistently Dangerous Offense Expulsions</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809710"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8.1 (EOY )</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hlinkClick xmlns:r="http://schemas.openxmlformats.org/officeDocument/2006/relationships" r:id="rId1"/>
            </a:rPr>
            <a:t>Cumulative Enrollment – Count</a:t>
          </a:r>
          <a:endParaRPr lang="en-US" sz="1000" dirty="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dirty="0">
              <a:hlinkClick xmlns:r="http://schemas.openxmlformats.org/officeDocument/2006/relationships" r:id="rId2"/>
            </a:rPr>
            <a:t>Student Profile - List </a:t>
          </a:r>
          <a:r>
            <a:rPr lang="en-US" sz="1000" dirty="0">
              <a:latin typeface="Arial" charset="0"/>
              <a:cs typeface="Arial" charset="0"/>
              <a:hlinkClick xmlns:r="http://schemas.openxmlformats.org/officeDocument/2006/relationships" r:id="rId2"/>
            </a:rPr>
            <a:t> (EOY)</a:t>
          </a:r>
          <a:endParaRPr lang="en-US" sz="1000" dirty="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09D2E2CC-525E-47AF-BB7F-69179F080C43}" type="pres">
      <dgm:prSet presAssocID="{0F8C27DA-6DC1-4259-A2A3-54F9208C20BB}" presName="sibTrans" presStyleLbl="sibTrans2D1" presStyleIdx="0" presStyleCnt="1"/>
      <dgm:spPr/>
    </dgm:pt>
    <dgm:pt modelId="{D75D6263-FC24-4338-BF00-52E4DCD27B11}"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custScaleY="92037">
        <dgm:presLayoutVars>
          <dgm:bulletEnabled val="1"/>
        </dgm:presLayoutVars>
      </dgm:prSet>
      <dgm:spPr/>
    </dgm:pt>
  </dgm:ptLst>
  <dgm:cxnLst>
    <dgm:cxn modelId="{6E6A7604-74CF-4B3B-A8DB-3EC25EC8974B}" type="presOf" srcId="{908AE1FF-1D7C-419B-8F30-FB581A9F71A2}" destId="{323EE4A5-29FA-4334-B1FE-B9F85140FA51}" srcOrd="0" destOrd="1"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7E6A3320-5D20-43DD-A53F-E3E850A949D4}" type="presOf" srcId="{618AB715-26CB-42F6-A400-AEBCED27021F}" destId="{60F25804-FC92-4D78-8128-845EC73FFC2E}" srcOrd="1" destOrd="0" presId="urn:microsoft.com/office/officeart/2005/8/layout/process3"/>
    <dgm:cxn modelId="{B7A46932-2F8E-4C24-A550-4F95BE5D4A57}" type="presOf" srcId="{0F8C27DA-6DC1-4259-A2A3-54F9208C20BB}" destId="{D75D6263-FC24-4338-BF00-52E4DCD27B11}" srcOrd="1" destOrd="0" presId="urn:microsoft.com/office/officeart/2005/8/layout/process3"/>
    <dgm:cxn modelId="{F9897136-FC29-4822-A445-D8D30072AC6B}" type="presOf" srcId="{63904E9C-8F03-42CF-BDFF-DF6070A79D09}" destId="{9A61074C-906C-4281-BF99-686A1EFB894F}"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95983366-13EF-480E-80E2-D67A7BA49246}" type="presOf" srcId="{618AB715-26CB-42F6-A400-AEBCED27021F}" destId="{692D9895-9CC2-4A4C-AD1E-56FF3489587F}"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46627A-C6AD-4B90-B123-02A0E4A3DAAC}" type="presOf" srcId="{B9516B90-F720-467C-9D0A-343B150499FC}" destId="{4DE38B94-ADA1-4DB4-9B61-A6845C6DDA7A}"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34981FB2-B8AF-4471-861C-B2BE42EC2FA8}" type="presOf" srcId="{B9516B90-F720-467C-9D0A-343B150499FC}" destId="{959F475D-6E0D-4757-8FFB-5ABC79F506F5}" srcOrd="0" destOrd="0" presId="urn:microsoft.com/office/officeart/2005/8/layout/process3"/>
    <dgm:cxn modelId="{355230BC-26F0-4923-B46B-6DD6608A7E27}" type="presOf" srcId="{E8D81670-0E91-4C55-ADFA-6C5722551414}" destId="{323EE4A5-29FA-4334-B1FE-B9F85140FA51}" srcOrd="0" destOrd="0" presId="urn:microsoft.com/office/officeart/2005/8/layout/process3"/>
    <dgm:cxn modelId="{D8A08CE7-1104-4FE6-90BB-5E3415BAB1F0}" type="presOf" srcId="{0F8C27DA-6DC1-4259-A2A3-54F9208C20BB}" destId="{09D2E2CC-525E-47AF-BB7F-69179F080C43}" srcOrd="0" destOrd="0" presId="urn:microsoft.com/office/officeart/2005/8/layout/process3"/>
    <dgm:cxn modelId="{DCBEE366-318D-49CE-9322-2C69DB4A5D31}" type="presParOf" srcId="{C5C72BCD-BC80-4D2A-88E7-6A38531F9047}" destId="{1FA9F9D1-EACD-482C-AD4A-6B4BC3CCC5BD}" srcOrd="0" destOrd="0" presId="urn:microsoft.com/office/officeart/2005/8/layout/process3"/>
    <dgm:cxn modelId="{4D1AA056-7160-4C2C-8F67-48A5B9BD4A9D}" type="presParOf" srcId="{1FA9F9D1-EACD-482C-AD4A-6B4BC3CCC5BD}" destId="{959F475D-6E0D-4757-8FFB-5ABC79F506F5}" srcOrd="0" destOrd="0" presId="urn:microsoft.com/office/officeart/2005/8/layout/process3"/>
    <dgm:cxn modelId="{C9B83A99-35A9-4DF1-B080-735F68AA9314}" type="presParOf" srcId="{1FA9F9D1-EACD-482C-AD4A-6B4BC3CCC5BD}" destId="{4DE38B94-ADA1-4DB4-9B61-A6845C6DDA7A}" srcOrd="1" destOrd="0" presId="urn:microsoft.com/office/officeart/2005/8/layout/process3"/>
    <dgm:cxn modelId="{D2BBE1E3-9292-41E1-B04C-F28C774DD19E}" type="presParOf" srcId="{1FA9F9D1-EACD-482C-AD4A-6B4BC3CCC5BD}" destId="{9A61074C-906C-4281-BF99-686A1EFB894F}" srcOrd="2" destOrd="0" presId="urn:microsoft.com/office/officeart/2005/8/layout/process3"/>
    <dgm:cxn modelId="{5AA1FB42-19F7-44A5-9E36-397097E5C88A}" type="presParOf" srcId="{C5C72BCD-BC80-4D2A-88E7-6A38531F9047}" destId="{09D2E2CC-525E-47AF-BB7F-69179F080C43}" srcOrd="1" destOrd="0" presId="urn:microsoft.com/office/officeart/2005/8/layout/process3"/>
    <dgm:cxn modelId="{3EAA5A3F-86D9-4E52-86E6-4B6A31F738AE}" type="presParOf" srcId="{09D2E2CC-525E-47AF-BB7F-69179F080C43}" destId="{D75D6263-FC24-4338-BF00-52E4DCD27B11}" srcOrd="0" destOrd="0" presId="urn:microsoft.com/office/officeart/2005/8/layout/process3"/>
    <dgm:cxn modelId="{2F98CCB0-BC82-4E5E-A091-84E4CB76DF83}" type="presParOf" srcId="{C5C72BCD-BC80-4D2A-88E7-6A38531F9047}" destId="{8CEFDD42-99E2-49F9-B2A8-8BA12D7C2250}" srcOrd="2" destOrd="0" presId="urn:microsoft.com/office/officeart/2005/8/layout/process3"/>
    <dgm:cxn modelId="{36EAD263-291B-4124-A3E4-480C156AB681}" type="presParOf" srcId="{8CEFDD42-99E2-49F9-B2A8-8BA12D7C2250}" destId="{692D9895-9CC2-4A4C-AD1E-56FF3489587F}" srcOrd="0" destOrd="0" presId="urn:microsoft.com/office/officeart/2005/8/layout/process3"/>
    <dgm:cxn modelId="{1ED39C18-2203-4F10-9D1E-C92682DD2B5A}" type="presParOf" srcId="{8CEFDD42-99E2-49F9-B2A8-8BA12D7C2250}" destId="{60F25804-FC92-4D78-8128-845EC73FFC2E}" srcOrd="1" destOrd="0" presId="urn:microsoft.com/office/officeart/2005/8/layout/process3"/>
    <dgm:cxn modelId="{B9B2A6C6-6BEA-4A7E-AE6C-AAABE523E815}"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dirty="0">
              <a:hlinkClick xmlns:r="http://schemas.openxmlformats.org/officeDocument/2006/relationships" r:id="rId1"/>
            </a:rPr>
            <a:t>ELA Status – ELs Reclassified RFEP Student </a:t>
          </a:r>
          <a:endParaRPr lang="en-US" sz="1000" dirty="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gm:t>
    </dgm:pt>
    <dgm:pt modelId="{0F8C27DA-6DC1-4259-A2A3-54F9208C20BB}" type="sibTrans" cxnId="{3956EF6A-CBEA-4396-B66B-F77BCCE2CA67}">
      <dgm:prSet custT="1"/>
      <dgm:spPr>
        <a:solidFill>
          <a:srgbClr val="AFDDDB"/>
        </a:solidFill>
      </dgm:spPr>
      <dgm:t>
        <a:bodyPr/>
        <a:lstStyle/>
        <a:p>
          <a:pPr algn="l"/>
          <a:endParaRPr lang="en-US" sz="1000"/>
        </a:p>
      </dgm:t>
    </dgm:pt>
    <dgm:pt modelId="{D67661EB-63E2-4113-918D-067E0CB6DEA0}" type="parTrans" cxnId="{3956EF6A-CBEA-4396-B66B-F77BCCE2CA67}">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hlinkClick xmlns:r="http://schemas.openxmlformats.org/officeDocument/2006/relationships" r:id="rId2"/>
            </a:rPr>
            <a:t>ELA Status – ELs Reclassified RFEP </a:t>
          </a:r>
          <a:endParaRPr lang="en-US" sz="1000" dirty="0"/>
        </a:p>
      </dgm:t>
    </dgm:pt>
    <dgm:pt modelId="{AB815A70-F64F-4BD9-B4EA-5515BDDD32E2}" type="sibTrans" cxnId="{0A53BB7E-B76E-4716-9877-3A3839B43954}">
      <dgm:prSet/>
      <dgm:spPr/>
      <dgm:t>
        <a:bodyPr/>
        <a:lstStyle/>
        <a:p>
          <a:pPr algn="l"/>
          <a:endParaRPr lang="en-US" sz="1000"/>
        </a:p>
      </dgm:t>
    </dgm:pt>
    <dgm:pt modelId="{5CE24ACA-CE0B-41F0-ACFD-DE56BD4B0278}" type="par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custLinFactNeighborX="-1264" custLinFactNeighborY="7965"/>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custLinFactNeighborX="3048" custLinFactNeighborY="-235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hlinkClick xmlns:r="http://schemas.openxmlformats.org/officeDocument/2006/relationships" r:id="rId1"/>
            </a:rPr>
            <a:t>Homeless Students Enrolled - Unduplicated Count by School </a:t>
          </a:r>
          <a:endParaRPr lang="en-US" sz="1000" dirty="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Homeless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3" custLinFactNeighborY="-2703"/>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solidFill>
                <a:srgbClr val="0E0D64"/>
              </a:solidFill>
              <a:latin typeface="Arial"/>
              <a:ea typeface="+mn-ea"/>
              <a:cs typeface="+mn-cs"/>
              <a:hlinkClick xmlns:r="http://schemas.openxmlformats.org/officeDocument/2006/relationships" r:id="rId1"/>
            </a:rPr>
            <a:t>Student Absenteeism - Count</a:t>
          </a:r>
          <a:endParaRPr lang="en-US" sz="1000" dirty="0">
            <a:solidFill>
              <a:srgbClr val="0E0D64"/>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dirty="0">
              <a:solidFill>
                <a:srgbClr val="0E0D64"/>
              </a:solidFill>
              <a:latin typeface="Arial"/>
              <a:ea typeface="+mn-ea"/>
              <a:cs typeface="+mn-cs"/>
              <a:hlinkClick xmlns:r="http://schemas.openxmlformats.org/officeDocument/2006/relationships" r:id="rId2"/>
            </a:rPr>
            <a:t>Student Absences  – Student List</a:t>
          </a:r>
          <a:endParaRPr lang="en-US" sz="1000" dirty="0">
            <a:solidFill>
              <a:srgbClr val="0E0D64"/>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custLinFactNeighborX="3364" custLinFactNeighborY="-1440"/>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2" custLinFactNeighborY="-801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Results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0721" custLinFactNeighborY="-1100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rgbClr val="0E0D64"/>
              </a:solidFill>
              <a:latin typeface="+mn-lt"/>
              <a:ea typeface="+mn-ea"/>
              <a:cs typeface="+mn-cs"/>
              <a:hlinkClick xmlns:r="http://schemas.openxmlformats.org/officeDocument/2006/relationships" r:id="rId1"/>
            </a:rPr>
            <a:t>Incident Result – Count</a:t>
          </a:r>
          <a:endParaRPr lang="en-US" sz="1000">
            <a:solidFill>
              <a:srgbClr val="0E0D64"/>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3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hlinkClick xmlns:r="http://schemas.openxmlformats.org/officeDocument/2006/relationships" r:id="rId1"/>
            </a:rPr>
            <a:t>Student Offense - Count by Offense</a:t>
          </a:r>
          <a:endParaRPr lang="en-US" sz="1000" dirty="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Offense–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5137" custLinFactNeighborY="349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4AE14B-E449-4DB1-A8E1-13053FE5D239}"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US"/>
        </a:p>
      </dgm:t>
    </dgm:pt>
    <dgm:pt modelId="{8E80A08A-1AF9-41AE-A407-5A445218C059}">
      <dgm:prSet/>
      <dgm:spPr>
        <a:effectLst>
          <a:outerShdw blurRad="63500" sx="102000" sy="102000" algn="ctr" rotWithShape="0">
            <a:prstClr val="black">
              <a:alpha val="40000"/>
            </a:prstClr>
          </a:outerShdw>
        </a:effectLst>
      </dgm:spPr>
      <dgm:t>
        <a:bodyPr/>
        <a:lstStyle/>
        <a:p>
          <a:r>
            <a:rPr lang="en-US" b="1" dirty="0"/>
            <a:t>EOY 2 has ONE level of approval</a:t>
          </a:r>
          <a:endParaRPr lang="en-US" dirty="0"/>
        </a:p>
      </dgm:t>
    </dgm:pt>
    <dgm:pt modelId="{3352E0A7-5269-4B43-9C6A-888596C41EFD}" type="parTrans" cxnId="{B78D03B1-EDB6-49EE-B827-E1F3BEB1D736}">
      <dgm:prSet/>
      <dgm:spPr/>
      <dgm:t>
        <a:bodyPr/>
        <a:lstStyle/>
        <a:p>
          <a:endParaRPr lang="en-US"/>
        </a:p>
      </dgm:t>
    </dgm:pt>
    <dgm:pt modelId="{AA7E10A3-4491-4611-B7B8-975DF590F661}" type="sibTrans" cxnId="{B78D03B1-EDB6-49EE-B827-E1F3BEB1D736}">
      <dgm:prSet/>
      <dgm:spPr/>
      <dgm:t>
        <a:bodyPr/>
        <a:lstStyle/>
        <a:p>
          <a:endParaRPr lang="en-US"/>
        </a:p>
      </dgm:t>
    </dgm:pt>
    <dgm:pt modelId="{62A900B2-D97B-4BE9-9767-21837C82CD58}" type="pres">
      <dgm:prSet presAssocID="{AF4AE14B-E449-4DB1-A8E1-13053FE5D239}" presName="linearFlow" presStyleCnt="0">
        <dgm:presLayoutVars>
          <dgm:dir/>
          <dgm:resizeHandles val="exact"/>
        </dgm:presLayoutVars>
      </dgm:prSet>
      <dgm:spPr/>
    </dgm:pt>
    <dgm:pt modelId="{DF92F700-AAC2-4683-955B-030624DC8667}" type="pres">
      <dgm:prSet presAssocID="{8E80A08A-1AF9-41AE-A407-5A445218C059}" presName="composite" presStyleCnt="0"/>
      <dgm:spPr/>
    </dgm:pt>
    <dgm:pt modelId="{FFBB03E6-7C86-46E9-8D58-C549BD80500B}" type="pres">
      <dgm:prSet presAssocID="{8E80A08A-1AF9-41AE-A407-5A445218C059}" presName="imgShp" presStyleLbl="fgImgPlace1" presStyleIdx="0" presStyleCnt="1"/>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Thumbs up sign with solid fill"/>
        </a:ext>
      </dgm:extLst>
    </dgm:pt>
    <dgm:pt modelId="{6B1052A1-EBDD-4BDA-811E-6F64E7A2AD6C}" type="pres">
      <dgm:prSet presAssocID="{8E80A08A-1AF9-41AE-A407-5A445218C059}" presName="txShp" presStyleLbl="node1" presStyleIdx="0" presStyleCnt="1">
        <dgm:presLayoutVars>
          <dgm:bulletEnabled val="1"/>
        </dgm:presLayoutVars>
      </dgm:prSet>
      <dgm:spPr/>
    </dgm:pt>
  </dgm:ptLst>
  <dgm:cxnLst>
    <dgm:cxn modelId="{86626A13-7DCF-442C-9236-E897F65CDB6A}" type="presOf" srcId="{8E80A08A-1AF9-41AE-A407-5A445218C059}" destId="{6B1052A1-EBDD-4BDA-811E-6F64E7A2AD6C}" srcOrd="0" destOrd="0" presId="urn:microsoft.com/office/officeart/2005/8/layout/vList3"/>
    <dgm:cxn modelId="{95EF23A6-BD0F-475C-95E7-2F439646271A}" type="presOf" srcId="{AF4AE14B-E449-4DB1-A8E1-13053FE5D239}" destId="{62A900B2-D97B-4BE9-9767-21837C82CD58}" srcOrd="0" destOrd="0" presId="urn:microsoft.com/office/officeart/2005/8/layout/vList3"/>
    <dgm:cxn modelId="{B78D03B1-EDB6-49EE-B827-E1F3BEB1D736}" srcId="{AF4AE14B-E449-4DB1-A8E1-13053FE5D239}" destId="{8E80A08A-1AF9-41AE-A407-5A445218C059}" srcOrd="0" destOrd="0" parTransId="{3352E0A7-5269-4B43-9C6A-888596C41EFD}" sibTransId="{AA7E10A3-4491-4611-B7B8-975DF590F661}"/>
    <dgm:cxn modelId="{0E429F66-D59D-4B97-8E3B-738B7F2D5D70}" type="presParOf" srcId="{62A900B2-D97B-4BE9-9767-21837C82CD58}" destId="{DF92F700-AAC2-4683-955B-030624DC8667}" srcOrd="0" destOrd="0" presId="urn:microsoft.com/office/officeart/2005/8/layout/vList3"/>
    <dgm:cxn modelId="{CA58CEB2-2A46-4D45-AB92-B319AE11EF79}" type="presParOf" srcId="{DF92F700-AAC2-4683-955B-030624DC8667}" destId="{FFBB03E6-7C86-46E9-8D58-C549BD80500B}" srcOrd="0" destOrd="0" presId="urn:microsoft.com/office/officeart/2005/8/layout/vList3"/>
    <dgm:cxn modelId="{B84CD81C-0E40-4FD5-92FA-6795277B076F}" type="presParOf" srcId="{DF92F700-AAC2-4683-955B-030624DC8667}" destId="{6B1052A1-EBDD-4BDA-811E-6F64E7A2AD6C}" srcOrd="1" destOrd="0" presId="urn:microsoft.com/office/officeart/2005/8/layout/vList3"/>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Removals for Students with Disabilities – Count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Removals for Students with Disabilities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4513" custLinFactNeighborY="236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hlinkClick xmlns:r="http://schemas.openxmlformats.org/officeDocument/2006/relationships" r:id="rId1"/>
            </a:rPr>
            <a:t>Unilateral Removals for Students with Disabilities - Count</a:t>
          </a:r>
          <a:endParaRPr lang="en-US" sz="1000" dirty="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5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5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8592D61-61FA-4A83-A260-6413711EE294}">
      <dgm:prSet/>
      <dgm:spPr/>
      <dgm:t>
        <a:bodyPr/>
        <a:lstStyle/>
        <a:p>
          <a:r>
            <a:rPr lang="en-US" dirty="0"/>
            <a:t>Report 5.1</a:t>
          </a:r>
        </a:p>
      </dgm:t>
    </dgm:pt>
    <dgm:pt modelId="{E9BDA7EE-C56B-4137-AA7B-15501151A156}" type="parTrans" cxnId="{382461FD-B481-4489-8A8E-465CB60AF75D}">
      <dgm:prSet/>
      <dgm:spPr/>
      <dgm:t>
        <a:bodyPr/>
        <a:lstStyle/>
        <a:p>
          <a:endParaRPr lang="en-US"/>
        </a:p>
      </dgm:t>
    </dgm:pt>
    <dgm:pt modelId="{B02E0C37-8C47-48E2-9C28-E045F90ED4D2}" type="sibTrans" cxnId="{382461FD-B481-4489-8A8E-465CB60AF75D}">
      <dgm:prSet/>
      <dgm:spPr/>
      <dgm:t>
        <a:bodyPr/>
        <a:lstStyle/>
        <a:p>
          <a:endParaRPr lang="en-US"/>
        </a:p>
      </dgm:t>
    </dgm:pt>
    <dgm:pt modelId="{C5495F6C-9B9B-458F-B0AE-A5EDF86BCEB0}">
      <dgm:prSet/>
      <dgm:spPr/>
      <dgm:t>
        <a:bodyPr/>
        <a:lstStyle/>
        <a:p>
          <a:r>
            <a:rPr lang="en-US" dirty="0">
              <a:hlinkClick xmlns:r="http://schemas.openxmlformats.org/officeDocument/2006/relationships" r:id="rId1"/>
            </a:rPr>
            <a:t>Program Participant -Count</a:t>
          </a:r>
          <a:endParaRPr lang="en-US" dirty="0"/>
        </a:p>
      </dgm:t>
    </dgm:pt>
    <dgm:pt modelId="{964BA4AD-F84B-4582-B898-3690191FA9DA}" type="parTrans" cxnId="{D0D9460B-43A8-4AC8-A566-F464643B1654}">
      <dgm:prSet/>
      <dgm:spPr/>
      <dgm:t>
        <a:bodyPr/>
        <a:lstStyle/>
        <a:p>
          <a:endParaRPr lang="en-US"/>
        </a:p>
      </dgm:t>
    </dgm:pt>
    <dgm:pt modelId="{2B87B630-AC46-4274-A74F-AF3AE5F400BC}" type="sibTrans" cxnId="{D0D9460B-43A8-4AC8-A566-F464643B1654}">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542D7B98-3049-4BB7-ADD4-958C873FFEF8}" type="pres">
      <dgm:prSet presAssocID="{B8592D61-61FA-4A83-A260-6413711EE294}" presName="composite" presStyleCnt="0"/>
      <dgm:spPr/>
    </dgm:pt>
    <dgm:pt modelId="{4B832541-96EB-474C-B3A6-C5B8E84CBEC1}" type="pres">
      <dgm:prSet presAssocID="{B8592D61-61FA-4A83-A260-6413711EE294}" presName="parTx" presStyleLbl="node1" presStyleIdx="0" presStyleCnt="1">
        <dgm:presLayoutVars>
          <dgm:chMax val="0"/>
          <dgm:chPref val="0"/>
          <dgm:bulletEnabled val="1"/>
        </dgm:presLayoutVars>
      </dgm:prSet>
      <dgm:spPr/>
    </dgm:pt>
    <dgm:pt modelId="{A5EA35EC-432F-4431-ACB3-E2D4E54204AC}" type="pres">
      <dgm:prSet presAssocID="{B8592D61-61FA-4A83-A260-6413711EE294}" presName="parSh" presStyleLbl="node1" presStyleIdx="0" presStyleCnt="1"/>
      <dgm:spPr/>
    </dgm:pt>
    <dgm:pt modelId="{2E47B3E4-6229-4BDE-A2E9-19AE7B255E95}" type="pres">
      <dgm:prSet presAssocID="{B8592D61-61FA-4A83-A260-6413711EE294}" presName="desTx" presStyleLbl="fgAcc1" presStyleIdx="0" presStyleCnt="1">
        <dgm:presLayoutVars>
          <dgm:bulletEnabled val="1"/>
        </dgm:presLayoutVars>
      </dgm:prSet>
      <dgm:spPr/>
    </dgm:pt>
  </dgm:ptLst>
  <dgm:cxnLst>
    <dgm:cxn modelId="{D0D9460B-43A8-4AC8-A566-F464643B1654}" srcId="{B8592D61-61FA-4A83-A260-6413711EE294}" destId="{C5495F6C-9B9B-458F-B0AE-A5EDF86BCEB0}" srcOrd="0" destOrd="0" parTransId="{964BA4AD-F84B-4582-B898-3690191FA9DA}" sibTransId="{2B87B630-AC46-4274-A74F-AF3AE5F400BC}"/>
    <dgm:cxn modelId="{01991D58-47D2-4699-B725-EF8F5415FDE0}" type="presOf" srcId="{5854CFED-34C8-49A9-840D-CFD044C71F75}" destId="{8B5F9423-134A-4820-A65A-B19E4B13B0BD}" srcOrd="0" destOrd="0" presId="urn:microsoft.com/office/officeart/2005/8/layout/process3"/>
    <dgm:cxn modelId="{A43D8887-8844-479C-87E8-41788DACA539}" type="presOf" srcId="{B8592D61-61FA-4A83-A260-6413711EE294}" destId="{A5EA35EC-432F-4431-ACB3-E2D4E54204AC}" srcOrd="1" destOrd="0" presId="urn:microsoft.com/office/officeart/2005/8/layout/process3"/>
    <dgm:cxn modelId="{A96696F4-4355-4398-8FD6-B9DEBA278BAB}" type="presOf" srcId="{C5495F6C-9B9B-458F-B0AE-A5EDF86BCEB0}" destId="{2E47B3E4-6229-4BDE-A2E9-19AE7B255E95}" srcOrd="0" destOrd="0" presId="urn:microsoft.com/office/officeart/2005/8/layout/process3"/>
    <dgm:cxn modelId="{560471FC-0B1B-457F-A762-A5713459EE64}" type="presOf" srcId="{B8592D61-61FA-4A83-A260-6413711EE294}" destId="{4B832541-96EB-474C-B3A6-C5B8E84CBEC1}" srcOrd="0" destOrd="0" presId="urn:microsoft.com/office/officeart/2005/8/layout/process3"/>
    <dgm:cxn modelId="{382461FD-B481-4489-8A8E-465CB60AF75D}" srcId="{5854CFED-34C8-49A9-840D-CFD044C71F75}" destId="{B8592D61-61FA-4A83-A260-6413711EE294}" srcOrd="0" destOrd="0" parTransId="{E9BDA7EE-C56B-4137-AA7B-15501151A156}" sibTransId="{B02E0C37-8C47-48E2-9C28-E045F90ED4D2}"/>
    <dgm:cxn modelId="{DC6FD79A-3E1E-406A-B58D-BEC92748BDF1}" type="presParOf" srcId="{8B5F9423-134A-4820-A65A-B19E4B13B0BD}" destId="{542D7B98-3049-4BB7-ADD4-958C873FFEF8}" srcOrd="0" destOrd="0" presId="urn:microsoft.com/office/officeart/2005/8/layout/process3"/>
    <dgm:cxn modelId="{EA86A989-BBD3-4270-AA23-2ADDDBCA544B}" type="presParOf" srcId="{542D7B98-3049-4BB7-ADD4-958C873FFEF8}" destId="{4B832541-96EB-474C-B3A6-C5B8E84CBEC1}" srcOrd="0" destOrd="0" presId="urn:microsoft.com/office/officeart/2005/8/layout/process3"/>
    <dgm:cxn modelId="{EF4000EF-C4C0-4FF9-BDE4-3A3623909939}" type="presParOf" srcId="{542D7B98-3049-4BB7-ADD4-958C873FFEF8}" destId="{A5EA35EC-432F-4431-ACB3-E2D4E54204AC}" srcOrd="1" destOrd="0" presId="urn:microsoft.com/office/officeart/2005/8/layout/process3"/>
    <dgm:cxn modelId="{E261E937-9028-45B9-86AA-0F9562742787}" type="presParOf" srcId="{542D7B98-3049-4BB7-ADD4-958C873FFEF8}" destId="{2E47B3E4-6229-4BDE-A2E9-19AE7B255E95}" srcOrd="2" destOrd="0" presId="urn:microsoft.com/office/officeart/2005/8/layout/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chemeClr val="accent2"/>
        </a:solidFill>
        <a:ln>
          <a:solidFill>
            <a:schemeClr val="bg1"/>
          </a:solidFill>
        </a:ln>
        <a:effectLst>
          <a:outerShdw blurRad="63500" algn="ctr" rotWithShape="0">
            <a:prstClr val="black">
              <a:alpha val="40000"/>
            </a:prstClr>
          </a:outerShdw>
        </a:effectLst>
      </dgm:spPr>
      <dgm:t>
        <a:bodyPr/>
        <a:lstStyle/>
        <a:p>
          <a:r>
            <a:rPr lang="en-US" b="1">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dirty="0">
              <a:hlinkClick xmlns:r="http://schemas.openxmlformats.org/officeDocument/2006/relationships" r:id="rId1"/>
            </a:rPr>
            <a:t>Program Participants - NCLB Title I Part A Basic Targeted Education Services</a:t>
          </a:r>
          <a:r>
            <a:rPr lang="en-US" dirty="0"/>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400" b="1">
              <a:solidFill>
                <a:schemeClr val="bg1"/>
              </a:solidFill>
            </a:rPr>
            <a:t>Report 5.3</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r>
            <a:rPr lang="en-US" sz="1400" dirty="0">
              <a:hlinkClick xmlns:r="http://schemas.openxmlformats.org/officeDocument/2006/relationships" r:id="rId1"/>
            </a:rPr>
            <a:t>Program Participants - Count</a:t>
          </a:r>
          <a:endParaRPr lang="en-US" sz="1400" dirty="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custScaleY="55781" custLinFactNeighborX="-5142" custLinFactNeighborY="-23384">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dgm:spPr>
      <dgm:t>
        <a:bodyPr/>
        <a:lstStyle/>
        <a:p>
          <a:pPr algn="ctr"/>
          <a:r>
            <a:rPr lang="en-US" sz="9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solidFill>
          <a:srgbClr val="FF715B"/>
        </a:solidFill>
      </dgm:spPr>
      <dgm:t>
        <a:bodyPr/>
        <a:lstStyle/>
        <a:p>
          <a:pPr algn="ctr"/>
          <a:endParaRPr lang="en-US" sz="1000" b="0"/>
        </a:p>
      </dgm:t>
    </dgm:pt>
    <dgm:pt modelId="{618AB715-26CB-42F6-A400-AEBCED27021F}">
      <dgm:prSet phldrT="[Text]" custT="1"/>
      <dgm:spPr>
        <a:solidFill>
          <a:srgbClr val="FF715B"/>
        </a:solidFill>
      </dgm:spPr>
      <dgm:t>
        <a:bodyPr/>
        <a:lstStyle/>
        <a:p>
          <a:pPr algn="ctr"/>
          <a:r>
            <a:rPr lang="en-US" sz="900" b="0" dirty="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16.12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pPr>
            <a:buFont typeface="Arial" panose="020B0604020202020204" pitchFamily="34" charset="0"/>
            <a:buChar char="•"/>
          </a:pPr>
          <a:r>
            <a:rPr lang="en-US" sz="1000" dirty="0"/>
            <a:t>Students with Disabilities - Education Plan By Primary Disability Count (EOY)</a:t>
          </a:r>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dgm:spPr>
        <a:xfrm>
          <a:off x="0" y="3467"/>
          <a:ext cx="1805788" cy="561600"/>
        </a:xfrm>
        <a:prstGeom prst="roundRect">
          <a:avLst>
            <a:gd name="adj" fmla="val 10000"/>
          </a:avLst>
        </a:prstGeom>
      </dgm:spPr>
    </dgm:pt>
    <dgm:pt modelId="{C667CE1B-53A2-4AFA-95A9-F9BE5EBD9521}" type="pres">
      <dgm:prSet presAssocID="{B9516B90-F720-467C-9D0A-343B150499FC}" presName="desTx" presStyleLbl="fgAcc1" presStyleIdx="0" presStyleCnt="1" custLinFactNeighborX="-2203" custLinFactNeighborY="2007">
        <dgm:presLayoutVars>
          <dgm:bulletEnabled val="1"/>
        </dgm:presLayoutVars>
      </dgm:prSet>
      <dgm:spPr/>
    </dgm:pt>
  </dgm:ptLst>
  <dgm:cxnLst>
    <dgm:cxn modelId="{1FD3C32A-0E2D-4B8E-AB33-0965254B8FF7}" type="presOf" srcId="{B9516B90-F720-467C-9D0A-343B150499FC}" destId="{F05D16C9-FEC5-4D7F-9FCB-6AB2B74D505C}" srcOrd="1"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1991D58-47D2-4699-B725-EF8F5415FDE0}" type="presOf" srcId="{5854CFED-34C8-49A9-840D-CFD044C71F75}" destId="{8B5F9423-134A-4820-A65A-B19E4B13B0BD}" srcOrd="0"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Lst>
  <dgm:cxnLst>
    <dgm:cxn modelId="{ED5E7AD0-0A88-4674-8DE8-22AEE0FD82CE}" type="presOf" srcId="{5854CFED-34C8-49A9-840D-CFD044C71F75}" destId="{AB112317-E086-4BE3-B699-1B67A19975EA}" srcOrd="0"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F355208C-E6E1-42AD-91BD-81D1298C3F01}">
      <dgm:prSet phldrT="[Text]"/>
      <dgm:spPr/>
      <dgm:t>
        <a:bodyPr/>
        <a:lstStyle/>
        <a:p>
          <a:r>
            <a:rPr lang="en-US" dirty="0"/>
            <a:t>Program</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custT="1"/>
      <dgm:spPr/>
      <dgm:t>
        <a:bodyPr/>
        <a:lstStyle/>
        <a:p>
          <a:r>
            <a:rPr lang="en-US" sz="2600" dirty="0"/>
            <a:t>CARS</a:t>
          </a:r>
          <a:endParaRPr lang="en-US" sz="1800"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Student subgroups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54F48A5D-1E26-44C8-B610-CD2B32D5777D}">
      <dgm:prSet phldrT="[Text]" custT="1"/>
      <dgm:spPr/>
      <dgm:t>
        <a:bodyPr/>
        <a:lstStyle/>
        <a:p>
          <a:r>
            <a:rPr lang="en-US" sz="2000" dirty="0"/>
            <a:t>Schoolwide programs</a:t>
          </a:r>
          <a:endParaRPr lang="en-US" sz="1800" dirty="0"/>
        </a:p>
      </dgm:t>
    </dgm:pt>
    <dgm:pt modelId="{C8BA670A-9C2B-4165-AFA4-AA82C6743070}" type="parTrans" cxnId="{750C4F07-7A3A-4EB6-B0B6-A92A0283C726}">
      <dgm:prSet/>
      <dgm:spPr/>
      <dgm:t>
        <a:bodyPr/>
        <a:lstStyle/>
        <a:p>
          <a:endParaRPr lang="en-US"/>
        </a:p>
      </dgm:t>
    </dgm:pt>
    <dgm:pt modelId="{4BB9F099-0F61-45D0-AF45-BDA673ADA83B}" type="sibTrans" cxnId="{750C4F07-7A3A-4EB6-B0B6-A92A0283C726}">
      <dgm:prSet/>
      <dgm:spPr/>
      <dgm:t>
        <a:bodyPr/>
        <a:lstStyle/>
        <a:p>
          <a:endParaRPr lang="en-US"/>
        </a:p>
      </dgm:t>
    </dgm:pt>
    <dgm:pt modelId="{83A9B2C9-B8C3-4EA0-8852-05643620E78C}">
      <dgm:prSet phldrT="[Text]"/>
      <dgm:spPr/>
      <dgm:t>
        <a:bodyPr/>
        <a:lstStyle/>
        <a:p>
          <a:r>
            <a:rPr lang="en-US" dirty="0"/>
            <a:t>Homeless</a:t>
          </a:r>
        </a:p>
      </dgm:t>
    </dgm:pt>
    <dgm:pt modelId="{49DBD38C-2C44-4E0E-AEA3-44CBDDFD22B6}" type="parTrans" cxnId="{4F7185AD-4FF2-4986-B04B-6CF80FB803F3}">
      <dgm:prSet/>
      <dgm:spPr/>
      <dgm:t>
        <a:bodyPr/>
        <a:lstStyle/>
        <a:p>
          <a:endParaRPr lang="en-US"/>
        </a:p>
      </dgm:t>
    </dgm:pt>
    <dgm:pt modelId="{1C72B384-7120-4485-9528-46B80DD16D33}" type="sibTrans" cxnId="{4F7185AD-4FF2-4986-B04B-6CF80FB803F3}">
      <dgm:prSet/>
      <dgm:spPr/>
      <dgm:t>
        <a:bodyPr/>
        <a:lstStyle/>
        <a:p>
          <a:endParaRPr lang="en-US"/>
        </a:p>
      </dgm:t>
    </dgm:pt>
    <dgm:pt modelId="{A5175A6C-AFB1-4E4F-A5ED-366653E3EF2A}">
      <dgm:prSet phldrT="[Text]"/>
      <dgm:spPr/>
      <dgm:t>
        <a:bodyPr/>
        <a:lstStyle/>
        <a:p>
          <a:r>
            <a:rPr lang="en-US" dirty="0"/>
            <a:t>Subgroup data</a:t>
          </a:r>
        </a:p>
      </dgm:t>
    </dgm:pt>
    <dgm:pt modelId="{E22ECBAD-D9C7-43E6-98BE-1C9D39ABCFC9}" type="parTrans" cxnId="{89DB5A76-23E3-4BFE-8918-1EA15ED1DDCC}">
      <dgm:prSet/>
      <dgm:spPr/>
      <dgm:t>
        <a:bodyPr/>
        <a:lstStyle/>
        <a:p>
          <a:endParaRPr lang="en-US"/>
        </a:p>
      </dgm:t>
    </dgm:pt>
    <dgm:pt modelId="{20A1730B-009D-4026-B579-E0C72DD62251}" type="sibTrans" cxnId="{89DB5A76-23E3-4BFE-8918-1EA15ED1DDCC}">
      <dgm:prSet/>
      <dgm:spPr/>
      <dgm:t>
        <a:bodyPr/>
        <a:lstStyle/>
        <a:p>
          <a:endParaRPr lang="en-US"/>
        </a:p>
      </dgm:t>
    </dgm:pt>
    <dgm:pt modelId="{7D823D0F-C764-4F67-B055-8C4255ABE6AD}">
      <dgm:prSet phldrT="[Text]"/>
      <dgm:spPr/>
      <dgm:t>
        <a:bodyPr/>
        <a:lstStyle/>
        <a:p>
          <a:r>
            <a:rPr lang="en-US" dirty="0"/>
            <a:t>Stability Report</a:t>
          </a:r>
        </a:p>
      </dgm:t>
    </dgm:pt>
    <dgm:pt modelId="{50685716-D019-41E0-B210-B0DED6CE0CBD}" type="parTrans" cxnId="{71E2186C-9D72-4191-B569-C497592383C5}">
      <dgm:prSet/>
      <dgm:spPr/>
      <dgm:t>
        <a:bodyPr/>
        <a:lstStyle/>
        <a:p>
          <a:endParaRPr lang="en-US"/>
        </a:p>
      </dgm:t>
    </dgm:pt>
    <dgm:pt modelId="{4FAE1F8A-58EA-4BED-9D72-A3FBF6A9670D}" type="sibTrans" cxnId="{71E2186C-9D72-4191-B569-C497592383C5}">
      <dgm:prSet/>
      <dgm:spPr/>
      <dgm:t>
        <a:bodyPr/>
        <a:lstStyle/>
        <a:p>
          <a:endParaRPr lang="en-US"/>
        </a:p>
      </dgm:t>
    </dgm:pt>
    <dgm:pt modelId="{49CD1158-1CB0-450D-9207-257915121B62}">
      <dgm:prSet phldrT="[Text]" custT="1"/>
      <dgm:spPr/>
      <dgm:t>
        <a:bodyPr/>
        <a:lstStyle/>
        <a:p>
          <a:r>
            <a:rPr lang="en-US" sz="2400" dirty="0"/>
            <a:t>Expanded Learning Program</a:t>
          </a:r>
        </a:p>
      </dgm:t>
    </dgm:pt>
    <dgm:pt modelId="{18AF428C-DC8F-42A5-B3D1-A9ACC3749397}" type="parTrans" cxnId="{E9B9ABCA-BB21-4D3E-9184-7FD611F5E3FD}">
      <dgm:prSet/>
      <dgm:spPr/>
      <dgm:t>
        <a:bodyPr/>
        <a:lstStyle/>
        <a:p>
          <a:endParaRPr lang="en-US"/>
        </a:p>
      </dgm:t>
    </dgm:pt>
    <dgm:pt modelId="{E0103C3B-F2B0-4254-8CBD-DCCE8A0F247E}" type="sibTrans" cxnId="{E9B9ABCA-BB21-4D3E-9184-7FD611F5E3FD}">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4">
        <dgm:presLayoutVars>
          <dgm:bulletEnabled val="1"/>
        </dgm:presLayoutVars>
      </dgm:prSet>
      <dgm:spPr/>
    </dgm:pt>
    <dgm:pt modelId="{70C02715-898B-4AA0-8455-2B88EDE7B3E7}" type="pres">
      <dgm:prSet presAssocID="{66FB1CBF-F257-44BC-8A97-10FFA4FCD4A9}" presName="ellipse2" presStyleLbl="vennNode1" presStyleIdx="1" presStyleCnt="4" custLinFactNeighborX="417" custLinFactNeighborY="-834">
        <dgm:presLayoutVars>
          <dgm:bulletEnabled val="1"/>
        </dgm:presLayoutVars>
      </dgm:prSet>
      <dgm:spPr/>
    </dgm:pt>
    <dgm:pt modelId="{4A1B04FD-D90C-4B52-A5F4-7A38B406F293}" type="pres">
      <dgm:prSet presAssocID="{66FB1CBF-F257-44BC-8A97-10FFA4FCD4A9}" presName="ellipse3" presStyleLbl="vennNode1" presStyleIdx="2" presStyleCnt="4">
        <dgm:presLayoutVars>
          <dgm:bulletEnabled val="1"/>
        </dgm:presLayoutVars>
      </dgm:prSet>
      <dgm:spPr/>
    </dgm:pt>
    <dgm:pt modelId="{5692F9C8-4822-4DF0-A494-17C85CB23D85}" type="pres">
      <dgm:prSet presAssocID="{66FB1CBF-F257-44BC-8A97-10FFA4FCD4A9}" presName="ellipse4" presStyleLbl="vennNode1" presStyleIdx="3" presStyleCnt="4">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750C4F07-7A3A-4EB6-B0B6-A92A0283C726}" srcId="{95719C91-BC77-4667-BBE3-BB0937D72700}" destId="{54F48A5D-1E26-44C8-B610-CD2B32D5777D}" srcOrd="0" destOrd="0" parTransId="{C8BA670A-9C2B-4165-AFA4-AA82C6743070}" sibTransId="{4BB9F099-0F61-45D0-AF45-BDA673ADA83B}"/>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22090137-F48F-465D-8654-6F0744B84B05}" type="presOf" srcId="{49CD1158-1CB0-450D-9207-257915121B62}" destId="{5692F9C8-4822-4DF0-A494-17C85CB23D85}" srcOrd="0" destOrd="0" presId="urn:microsoft.com/office/officeart/2005/8/layout/rings+Icon"/>
    <dgm:cxn modelId="{B80CFD39-6E78-45A3-8080-11F3EB83D95E}" type="presOf" srcId="{83A9B2C9-B8C3-4EA0-8852-05643620E78C}" destId="{70C02715-898B-4AA0-8455-2B88EDE7B3E7}" srcOrd="0" destOrd="0" presId="urn:microsoft.com/office/officeart/2005/8/layout/rings+Icon"/>
    <dgm:cxn modelId="{8AC1803D-1A10-4D16-9D5C-E84C150DF9DE}" type="presOf" srcId="{F355208C-E6E1-42AD-91BD-81D1298C3F01}" destId="{9BA29495-0766-41A3-8197-49B8EB89D48B}" srcOrd="0" destOrd="0" presId="urn:microsoft.com/office/officeart/2005/8/layout/rings+Icon"/>
    <dgm:cxn modelId="{71E2186C-9D72-4191-B569-C497592383C5}" srcId="{83A9B2C9-B8C3-4EA0-8852-05643620E78C}" destId="{7D823D0F-C764-4F67-B055-8C4255ABE6AD}" srcOrd="1" destOrd="0" parTransId="{50685716-D019-41E0-B210-B0DED6CE0CBD}" sibTransId="{4FAE1F8A-58EA-4BED-9D72-A3FBF6A9670D}"/>
    <dgm:cxn modelId="{1EAA926C-4301-4D5F-8124-6888450B7C81}" srcId="{66FB1CBF-F257-44BC-8A97-10FFA4FCD4A9}" destId="{95719C91-BC77-4667-BBE3-BB0937D72700}" srcOrd="2" destOrd="0" parTransId="{E157DE10-A527-4424-9AB4-1F773F8AAFB0}" sibTransId="{4D307477-324E-4A71-BA14-656759948775}"/>
    <dgm:cxn modelId="{89DB5A76-23E3-4BFE-8918-1EA15ED1DDCC}" srcId="{83A9B2C9-B8C3-4EA0-8852-05643620E78C}" destId="{A5175A6C-AFB1-4E4F-A5ED-366653E3EF2A}" srcOrd="0" destOrd="0" parTransId="{E22ECBAD-D9C7-43E6-98BE-1C9D39ABCFC9}" sibTransId="{20A1730B-009D-4026-B579-E0C72DD62251}"/>
    <dgm:cxn modelId="{12A88D77-292F-4309-A671-419A901DB9C0}" type="presOf" srcId="{A5175A6C-AFB1-4E4F-A5ED-366653E3EF2A}" destId="{70C02715-898B-4AA0-8455-2B88EDE7B3E7}" srcOrd="0" destOrd="1" presId="urn:microsoft.com/office/officeart/2005/8/layout/rings+Icon"/>
    <dgm:cxn modelId="{EBDE7D80-2762-4F1F-B46B-C9F7FB80ECBB}" type="presOf" srcId="{B81F49E0-D1AF-46E1-B5D9-35C7FB6AF7A6}" destId="{9BA29495-0766-41A3-8197-49B8EB89D48B}" srcOrd="0" destOrd="1" presId="urn:microsoft.com/office/officeart/2005/8/layout/rings+Icon"/>
    <dgm:cxn modelId="{562A6AA7-1EC9-4062-A47A-400EECF57091}" type="presOf" srcId="{54F48A5D-1E26-44C8-B610-CD2B32D5777D}" destId="{4A1B04FD-D90C-4B52-A5F4-7A38B406F293}" srcOrd="0" destOrd="1" presId="urn:microsoft.com/office/officeart/2005/8/layout/rings+Icon"/>
    <dgm:cxn modelId="{4F7185AD-4FF2-4986-B04B-6CF80FB803F3}" srcId="{66FB1CBF-F257-44BC-8A97-10FFA4FCD4A9}" destId="{83A9B2C9-B8C3-4EA0-8852-05643620E78C}" srcOrd="1" destOrd="0" parTransId="{49DBD38C-2C44-4E0E-AEA3-44CBDDFD22B6}" sibTransId="{1C72B384-7120-4485-9528-46B80DD16D33}"/>
    <dgm:cxn modelId="{EC3E8CB2-BCF9-483C-894E-F83F9AF8B952}" type="presOf" srcId="{95719C91-BC77-4667-BBE3-BB0937D72700}" destId="{4A1B04FD-D90C-4B52-A5F4-7A38B406F293}" srcOrd="0" destOrd="0" presId="urn:microsoft.com/office/officeart/2005/8/layout/rings+Icon"/>
    <dgm:cxn modelId="{E9B9ABCA-BB21-4D3E-9184-7FD611F5E3FD}" srcId="{66FB1CBF-F257-44BC-8A97-10FFA4FCD4A9}" destId="{49CD1158-1CB0-450D-9207-257915121B62}" srcOrd="3" destOrd="0" parTransId="{18AF428C-DC8F-42A5-B3D1-A9ACC3749397}" sibTransId="{E0103C3B-F2B0-4254-8CBD-DCCE8A0F247E}"/>
    <dgm:cxn modelId="{4EFAD5CB-4F4C-4614-834B-EEEB8E8E4C26}" type="presOf" srcId="{7D823D0F-C764-4F67-B055-8C4255ABE6AD}" destId="{70C02715-898B-4AA0-8455-2B88EDE7B3E7}" srcOrd="0" destOrd="2" presId="urn:microsoft.com/office/officeart/2005/8/layout/rings+Icon"/>
    <dgm:cxn modelId="{1F0A1B1C-91F0-4C62-9919-B7CEC499EF8E}" type="presParOf" srcId="{0F65BD0F-B806-4DF1-A924-D32B877589EB}" destId="{9BA29495-0766-41A3-8197-49B8EB89D48B}" srcOrd="0" destOrd="0" presId="urn:microsoft.com/office/officeart/2005/8/layout/rings+Icon"/>
    <dgm:cxn modelId="{6BBA11F2-3E85-40DF-B514-C175F1132444}" type="presParOf" srcId="{0F65BD0F-B806-4DF1-A924-D32B877589EB}" destId="{70C02715-898B-4AA0-8455-2B88EDE7B3E7}" srcOrd="1" destOrd="0" presId="urn:microsoft.com/office/officeart/2005/8/layout/rings+Icon"/>
    <dgm:cxn modelId="{A220D497-0D14-4562-AB82-0A51CEA7AED1}" type="presParOf" srcId="{0F65BD0F-B806-4DF1-A924-D32B877589EB}" destId="{4A1B04FD-D90C-4B52-A5F4-7A38B406F293}" srcOrd="2" destOrd="0" presId="urn:microsoft.com/office/officeart/2005/8/layout/rings+Icon"/>
    <dgm:cxn modelId="{2123CDD1-B04A-4E3B-B649-F6D8502EAA55}" type="presParOf" srcId="{0F65BD0F-B806-4DF1-A924-D32B877589EB}" destId="{5692F9C8-4822-4DF0-A494-17C85CB23D85}"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000" b="1" dirty="0">
              <a:solidFill>
                <a:schemeClr val="bg1"/>
              </a:solidFill>
            </a:rPr>
            <a:t>Report 16.14</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pPr>
            <a:buFont typeface="Arial" panose="020B0604020202020204" pitchFamily="34" charset="0"/>
            <a:buChar char="•"/>
          </a:pPr>
          <a:r>
            <a:rPr lang="en-US" sz="1000" dirty="0"/>
            <a:t>Students with Disabilities Plan –Student List (EOY)</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custT="1"/>
      <dgm:spPr>
        <a:ln>
          <a:solidFill>
            <a:srgbClr val="FF715B"/>
          </a:solidFill>
        </a:ln>
      </dgm:spPr>
      <dgm:t>
        <a:bodyPr/>
        <a:lstStyle/>
        <a:p>
          <a:endParaRPr lang="en-US" sz="1000"/>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16.22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16.23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t>Students with Disabilities –Special Ed Status and Non-Participant Reason Count</a:t>
          </a: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dirty="0"/>
            <a:t>Students with Disabilities - Special Ed Status and Non-Participant Reason Student List</a:t>
          </a: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52F10627-483C-43EC-90C3-EF7443C2283F}">
      <dgm:prSet custT="1"/>
      <dgm:spPr/>
      <dgm:t>
        <a:bodyPr/>
        <a:lstStyle/>
        <a:p>
          <a:pPr algn="l">
            <a:buFont typeface="Arial" panose="020B0604020202020204" pitchFamily="34" charset="0"/>
            <a:buChar char="•"/>
          </a:pPr>
          <a:endParaRPr lang="en-US" sz="1000" dirty="0"/>
        </a:p>
      </dgm:t>
    </dgm:pt>
    <dgm:pt modelId="{2A5333AD-47A1-4837-B11C-69FE2592C091}" type="parTrans" cxnId="{F944A898-79B3-4E76-8BD6-EFA3D89750B6}">
      <dgm:prSet/>
      <dgm:spPr/>
      <dgm:t>
        <a:bodyPr/>
        <a:lstStyle/>
        <a:p>
          <a:endParaRPr lang="en-US"/>
        </a:p>
      </dgm:t>
    </dgm:pt>
    <dgm:pt modelId="{9E2CDAF6-A7DC-4164-86E7-81272EFC980D}" type="sibTrans" cxnId="{F944A898-79B3-4E76-8BD6-EFA3D89750B6}">
      <dgm:prSet/>
      <dgm:spPr/>
      <dgm:t>
        <a:bodyPr/>
        <a:lstStyle/>
        <a:p>
          <a:endParaRPr lang="en-US"/>
        </a:p>
      </dgm:t>
    </dgm:pt>
    <dgm:pt modelId="{8BAC499F-D54B-4F4D-9DA5-5FADE385BECE}">
      <dgm:prSet custT="1"/>
      <dgm:spPr/>
      <dgm:t>
        <a:bodyPr/>
        <a:lstStyle/>
        <a:p>
          <a:pPr algn="l">
            <a:buFont typeface="Arial" panose="020B0604020202020204" pitchFamily="34" charset="0"/>
            <a:buChar char="•"/>
          </a:pPr>
          <a:endParaRPr lang="en-US" sz="1000" dirty="0"/>
        </a:p>
      </dgm:t>
    </dgm:pt>
    <dgm:pt modelId="{D01E9F35-2866-4388-B022-17F0D970CD71}" type="parTrans" cxnId="{E9EA2518-9B8F-4E5F-A49A-EF07D9986CB6}">
      <dgm:prSet/>
      <dgm:spPr/>
      <dgm:t>
        <a:bodyPr/>
        <a:lstStyle/>
        <a:p>
          <a:endParaRPr lang="en-US"/>
        </a:p>
      </dgm:t>
    </dgm:pt>
    <dgm:pt modelId="{46C54086-DAD6-4D3D-9BC2-A2F9433CC752}" type="sibTrans" cxnId="{E9EA2518-9B8F-4E5F-A49A-EF07D9986CB6}">
      <dgm:prSet/>
      <dgm:spPr/>
      <dgm:t>
        <a:bodyPr/>
        <a:lstStyle/>
        <a:p>
          <a:endParaRPr lang="en-US"/>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479" custLinFactNeighborY="-2340"/>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E9EA2518-9B8F-4E5F-A49A-EF07D9986CB6}" srcId="{618AB715-26CB-42F6-A400-AEBCED27021F}" destId="{8BAC499F-D54B-4F4D-9DA5-5FADE385BECE}" srcOrd="1" destOrd="0" parTransId="{D01E9F35-2866-4388-B022-17F0D970CD71}" sibTransId="{46C54086-DAD6-4D3D-9BC2-A2F9433CC752}"/>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D251E031-BB2C-45E3-9523-08C1AD6A72B1}" type="presOf" srcId="{52F10627-483C-43EC-90C3-EF7443C2283F}" destId="{9A61074C-906C-4281-BF99-686A1EFB894F}" srcOrd="0" destOrd="1"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4026814A-867F-423F-9A9A-37BFC6E8C340}" type="presOf" srcId="{8BAC499F-D54B-4F4D-9DA5-5FADE385BECE}" destId="{323EE4A5-29FA-4334-B1FE-B9F85140FA51}" srcOrd="0" destOrd="1"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F944A898-79B3-4E76-8BD6-EFA3D89750B6}" srcId="{B9516B90-F720-467C-9D0A-343B150499FC}" destId="{52F10627-483C-43EC-90C3-EF7443C2283F}" srcOrd="1" destOrd="0" parTransId="{2A5333AD-47A1-4837-B11C-69FE2592C091}" sibTransId="{9E2CDAF6-A7DC-4164-86E7-81272EFC980D}"/>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17.3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17.4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t>Postsecondary Survey Outcome for SWDs-Count</a:t>
          </a: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dirty="0"/>
            <a:t>Postsecondary Survey Outcomes for SWDs- Student List</a:t>
          </a: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C5C72BCD-BC80-4D2A-88E7-6A38531F9047}" type="pres">
      <dgm:prSet presAssocID="{5854CFED-34C8-49A9-840D-CFD044C71F75}" presName="linearFlow" presStyleCnt="0">
        <dgm:presLayoutVars>
          <dgm:dir/>
          <dgm:animLvl val="lvl"/>
          <dgm:resizeHandles val="exact"/>
        </dgm:presLayoutVars>
      </dgm:prSet>
      <dgm:spPr/>
    </dgm:pt>
  </dgm:ptLst>
  <dgm:cxnLst>
    <dgm:cxn modelId="{86ED4B45-EFD2-4E78-9D2B-1EB861E26714}" type="presOf" srcId="{5854CFED-34C8-49A9-840D-CFD044C71F75}" destId="{C5C72BCD-BC80-4D2A-88E7-6A38531F9047}" srcOrd="0"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A15C7F1C-A7F8-422D-9FC6-F0D0019377C2}">
      <dgm:prSet custT="1"/>
      <dgm:spPr>
        <a:solidFill>
          <a:schemeClr val="accent1">
            <a:lumMod val="75000"/>
          </a:schemeClr>
        </a:solidFill>
      </dgm:spPr>
      <dgm:t>
        <a:bodyPr/>
        <a:lstStyle/>
        <a:p>
          <a:r>
            <a:rPr lang="en-US" sz="1000" dirty="0"/>
            <a:t>Report 16.27</a:t>
          </a:r>
        </a:p>
      </dgm:t>
    </dgm:pt>
    <dgm:pt modelId="{9E3D6716-3EE1-4BF5-A03C-FC91881E4220}" type="parTrans" cxnId="{AC68F212-477B-45E2-A226-D77F64348DE8}">
      <dgm:prSet/>
      <dgm:spPr/>
      <dgm:t>
        <a:bodyPr/>
        <a:lstStyle/>
        <a:p>
          <a:endParaRPr lang="en-US"/>
        </a:p>
      </dgm:t>
    </dgm:pt>
    <dgm:pt modelId="{A0C85FBA-CD03-409D-BDD0-73E85A1A4A44}" type="sibTrans" cxnId="{AC68F212-477B-45E2-A226-D77F64348DE8}">
      <dgm:prSet/>
      <dgm:spPr/>
      <dgm:t>
        <a:bodyPr/>
        <a:lstStyle/>
        <a:p>
          <a:endParaRPr lang="en-US"/>
        </a:p>
      </dgm:t>
    </dgm:pt>
    <dgm:pt modelId="{2501E96A-0CC5-4B22-8BAD-3ADA46172150}">
      <dgm:prSet custT="1"/>
      <dgm:spPr/>
      <dgm:t>
        <a:bodyPr/>
        <a:lstStyle/>
        <a:p>
          <a:r>
            <a:rPr lang="en-US" sz="1000" dirty="0"/>
            <a:t>Students with Disabilities-Completer and Dropout Count</a:t>
          </a:r>
        </a:p>
      </dgm:t>
    </dgm:pt>
    <dgm:pt modelId="{AE5E25D6-F7EC-45DA-9E5C-A6CF573E185F}" type="parTrans" cxnId="{FE4AFACF-4153-497E-8DDD-B71CE3083E4E}">
      <dgm:prSet/>
      <dgm:spPr/>
      <dgm:t>
        <a:bodyPr/>
        <a:lstStyle/>
        <a:p>
          <a:endParaRPr lang="en-US"/>
        </a:p>
      </dgm:t>
    </dgm:pt>
    <dgm:pt modelId="{00FA0997-DA4C-4313-914A-FC7E896BE652}" type="sibTrans" cxnId="{FE4AFACF-4153-497E-8DDD-B71CE3083E4E}">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B45DFBEC-7E58-4D1C-8E9C-62BD93CAC7D7}" type="pres">
      <dgm:prSet presAssocID="{A15C7F1C-A7F8-422D-9FC6-F0D0019377C2}" presName="composite" presStyleCnt="0"/>
      <dgm:spPr/>
    </dgm:pt>
    <dgm:pt modelId="{E7B2EC39-462A-4D7A-9807-4EB6FF874BE7}" type="pres">
      <dgm:prSet presAssocID="{A15C7F1C-A7F8-422D-9FC6-F0D0019377C2}" presName="parTx" presStyleLbl="node1" presStyleIdx="0" presStyleCnt="1">
        <dgm:presLayoutVars>
          <dgm:chMax val="0"/>
          <dgm:chPref val="0"/>
          <dgm:bulletEnabled val="1"/>
        </dgm:presLayoutVars>
      </dgm:prSet>
      <dgm:spPr/>
    </dgm:pt>
    <dgm:pt modelId="{10360792-E3F7-4602-AD56-BAC4171C48DD}" type="pres">
      <dgm:prSet presAssocID="{A15C7F1C-A7F8-422D-9FC6-F0D0019377C2}" presName="parSh" presStyleLbl="node1" presStyleIdx="0" presStyleCnt="1" custLinFactNeighborX="12342" custLinFactNeighborY="-90761"/>
      <dgm:spPr/>
    </dgm:pt>
    <dgm:pt modelId="{AA8476EC-4E7D-4815-BCE3-50372EDA9373}" type="pres">
      <dgm:prSet presAssocID="{A15C7F1C-A7F8-422D-9FC6-F0D0019377C2}" presName="desTx" presStyleLbl="fgAcc1" presStyleIdx="0" presStyleCnt="1" custLinFactNeighborX="5827" custLinFactNeighborY="-1777">
        <dgm:presLayoutVars>
          <dgm:bulletEnabled val="1"/>
        </dgm:presLayoutVars>
      </dgm:prSet>
      <dgm:spPr/>
    </dgm:pt>
  </dgm:ptLst>
  <dgm:cxnLst>
    <dgm:cxn modelId="{AC68F212-477B-45E2-A226-D77F64348DE8}" srcId="{5854CFED-34C8-49A9-840D-CFD044C71F75}" destId="{A15C7F1C-A7F8-422D-9FC6-F0D0019377C2}" srcOrd="0" destOrd="0" parTransId="{9E3D6716-3EE1-4BF5-A03C-FC91881E4220}" sibTransId="{A0C85FBA-CD03-409D-BDD0-73E85A1A4A44}"/>
    <dgm:cxn modelId="{68517330-28BC-4D30-8A4E-F55DD26289C8}" type="presOf" srcId="{A15C7F1C-A7F8-422D-9FC6-F0D0019377C2}" destId="{E7B2EC39-462A-4D7A-9807-4EB6FF874BE7}" srcOrd="0" destOrd="0" presId="urn:microsoft.com/office/officeart/2005/8/layout/process3"/>
    <dgm:cxn modelId="{FB8821A5-8210-4E22-84F7-F6169D0BAC39}" type="presOf" srcId="{A15C7F1C-A7F8-422D-9FC6-F0D0019377C2}" destId="{10360792-E3F7-4602-AD56-BAC4171C48DD}" srcOrd="1" destOrd="0" presId="urn:microsoft.com/office/officeart/2005/8/layout/process3"/>
    <dgm:cxn modelId="{FE4AFACF-4153-497E-8DDD-B71CE3083E4E}" srcId="{A15C7F1C-A7F8-422D-9FC6-F0D0019377C2}" destId="{2501E96A-0CC5-4B22-8BAD-3ADA46172150}" srcOrd="0" destOrd="0" parTransId="{AE5E25D6-F7EC-45DA-9E5C-A6CF573E185F}" sibTransId="{00FA0997-DA4C-4313-914A-FC7E896BE652}"/>
    <dgm:cxn modelId="{ED5E7AD0-0A88-4674-8DE8-22AEE0FD82CE}" type="presOf" srcId="{5854CFED-34C8-49A9-840D-CFD044C71F75}" destId="{AB112317-E086-4BE3-B699-1B67A19975EA}" srcOrd="0" destOrd="0" presId="urn:microsoft.com/office/officeart/2005/8/layout/process3"/>
    <dgm:cxn modelId="{10F9E3DA-7966-47DC-A0F6-BF2C73E6F395}" type="presOf" srcId="{2501E96A-0CC5-4B22-8BAD-3ADA46172150}" destId="{AA8476EC-4E7D-4815-BCE3-50372EDA9373}" srcOrd="0" destOrd="0" presId="urn:microsoft.com/office/officeart/2005/8/layout/process3"/>
    <dgm:cxn modelId="{E2A37473-1CD1-4BA9-BFB1-F48BDB2C995F}" type="presParOf" srcId="{AB112317-E086-4BE3-B699-1B67A19975EA}" destId="{B45DFBEC-7E58-4D1C-8E9C-62BD93CAC7D7}" srcOrd="0" destOrd="0" presId="urn:microsoft.com/office/officeart/2005/8/layout/process3"/>
    <dgm:cxn modelId="{8DAABE1D-D479-48EB-A016-8AAAE7A0D710}" type="presParOf" srcId="{B45DFBEC-7E58-4D1C-8E9C-62BD93CAC7D7}" destId="{E7B2EC39-462A-4D7A-9807-4EB6FF874BE7}" srcOrd="0" destOrd="0" presId="urn:microsoft.com/office/officeart/2005/8/layout/process3"/>
    <dgm:cxn modelId="{9FC5B230-3CF8-44A5-BE35-BEA898EC6F3A}" type="presParOf" srcId="{B45DFBEC-7E58-4D1C-8E9C-62BD93CAC7D7}" destId="{10360792-E3F7-4602-AD56-BAC4171C48DD}" srcOrd="1" destOrd="0" presId="urn:microsoft.com/office/officeart/2005/8/layout/process3"/>
    <dgm:cxn modelId="{44996B73-D62B-42F4-9343-7EF9681E43E1}" type="presParOf" srcId="{B45DFBEC-7E58-4D1C-8E9C-62BD93CAC7D7}" destId="{AA8476EC-4E7D-4815-BCE3-50372EDA9373}"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E14B19AD-42C9-486A-AA57-10D6F4E7C15E}">
      <dgm:prSet custT="1"/>
      <dgm:spPr>
        <a:solidFill>
          <a:schemeClr val="accent2"/>
        </a:solidFill>
      </dgm:spPr>
      <dgm:t>
        <a:bodyPr/>
        <a:lstStyle/>
        <a:p>
          <a:r>
            <a:rPr lang="en-US" sz="1000" dirty="0"/>
            <a:t>Report 16.28 </a:t>
          </a:r>
        </a:p>
      </dgm:t>
    </dgm:pt>
    <dgm:pt modelId="{ACEA60F5-6109-4F43-A0CE-B5A25FF5DA3E}" type="parTrans" cxnId="{A37A1B56-1833-48A7-9888-9DCC4DA2B05B}">
      <dgm:prSet/>
      <dgm:spPr/>
      <dgm:t>
        <a:bodyPr/>
        <a:lstStyle/>
        <a:p>
          <a:endParaRPr lang="en-US"/>
        </a:p>
      </dgm:t>
    </dgm:pt>
    <dgm:pt modelId="{0FC6EAF9-4F3E-44B4-A55C-1DAF2647EE4C}" type="sibTrans" cxnId="{A37A1B56-1833-48A7-9888-9DCC4DA2B05B}">
      <dgm:prSet/>
      <dgm:spPr/>
      <dgm:t>
        <a:bodyPr/>
        <a:lstStyle/>
        <a:p>
          <a:endParaRPr lang="en-US"/>
        </a:p>
      </dgm:t>
    </dgm:pt>
    <dgm:pt modelId="{199FB87B-0ABD-485A-A6EC-573FEB0DDB6C}">
      <dgm:prSet custT="1"/>
      <dgm:spPr>
        <a:solidFill>
          <a:schemeClr val="bg2"/>
        </a:solidFill>
      </dgm:spPr>
      <dgm:t>
        <a:bodyPr/>
        <a:lstStyle/>
        <a:p>
          <a:r>
            <a:rPr lang="en-US" sz="1000" dirty="0"/>
            <a:t>Students with Disabilities – Completer and Dropouts Student List </a:t>
          </a:r>
        </a:p>
      </dgm:t>
    </dgm:pt>
    <dgm:pt modelId="{75D46C75-A4C8-42A8-8C51-CC39CBBC9617}" type="parTrans" cxnId="{2056306F-7814-4D8A-BBB2-79B7F3DCBA57}">
      <dgm:prSet/>
      <dgm:spPr/>
      <dgm:t>
        <a:bodyPr/>
        <a:lstStyle/>
        <a:p>
          <a:endParaRPr lang="en-US"/>
        </a:p>
      </dgm:t>
    </dgm:pt>
    <dgm:pt modelId="{63143E16-46B6-476C-A254-E461D9B873D7}" type="sibTrans" cxnId="{2056306F-7814-4D8A-BBB2-79B7F3DCBA57}">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EB53F523-8FE5-434A-9340-C85AD6978080}" type="pres">
      <dgm:prSet presAssocID="{E14B19AD-42C9-486A-AA57-10D6F4E7C15E}" presName="composite" presStyleCnt="0"/>
      <dgm:spPr/>
    </dgm:pt>
    <dgm:pt modelId="{D0A4DDB4-CF07-4139-B447-2BC9D8528449}" type="pres">
      <dgm:prSet presAssocID="{E14B19AD-42C9-486A-AA57-10D6F4E7C15E}" presName="parTx" presStyleLbl="node1" presStyleIdx="0" presStyleCnt="1">
        <dgm:presLayoutVars>
          <dgm:chMax val="0"/>
          <dgm:chPref val="0"/>
          <dgm:bulletEnabled val="1"/>
        </dgm:presLayoutVars>
      </dgm:prSet>
      <dgm:spPr/>
    </dgm:pt>
    <dgm:pt modelId="{5413A666-0228-4752-BF59-5E8353E0103E}" type="pres">
      <dgm:prSet presAssocID="{E14B19AD-42C9-486A-AA57-10D6F4E7C15E}" presName="parSh" presStyleLbl="node1" presStyleIdx="0" presStyleCnt="1"/>
      <dgm:spPr/>
    </dgm:pt>
    <dgm:pt modelId="{2A8CEA73-F795-4818-A739-2FD4DDC4CCD4}" type="pres">
      <dgm:prSet presAssocID="{E14B19AD-42C9-486A-AA57-10D6F4E7C15E}" presName="desTx" presStyleLbl="fgAcc1" presStyleIdx="0" presStyleCnt="1">
        <dgm:presLayoutVars>
          <dgm:bulletEnabled val="1"/>
        </dgm:presLayoutVars>
      </dgm:prSet>
      <dgm:spPr/>
    </dgm:pt>
  </dgm:ptLst>
  <dgm:cxnLst>
    <dgm:cxn modelId="{0F5D232F-855C-4441-A48B-B0BEF94E4CAF}" type="presOf" srcId="{E14B19AD-42C9-486A-AA57-10D6F4E7C15E}" destId="{5413A666-0228-4752-BF59-5E8353E0103E}" srcOrd="1" destOrd="0" presId="urn:microsoft.com/office/officeart/2005/8/layout/process3"/>
    <dgm:cxn modelId="{976FCF3D-C589-49DD-B728-99799807A0E4}" type="presOf" srcId="{E14B19AD-42C9-486A-AA57-10D6F4E7C15E}" destId="{D0A4DDB4-CF07-4139-B447-2BC9D8528449}" srcOrd="0" destOrd="0" presId="urn:microsoft.com/office/officeart/2005/8/layout/process3"/>
    <dgm:cxn modelId="{2056306F-7814-4D8A-BBB2-79B7F3DCBA57}" srcId="{E14B19AD-42C9-486A-AA57-10D6F4E7C15E}" destId="{199FB87B-0ABD-485A-A6EC-573FEB0DDB6C}" srcOrd="0" destOrd="0" parTransId="{75D46C75-A4C8-42A8-8C51-CC39CBBC9617}" sibTransId="{63143E16-46B6-476C-A254-E461D9B873D7}"/>
    <dgm:cxn modelId="{E816A755-6595-49B3-AF07-A04C5DA1ADFE}" type="presOf" srcId="{199FB87B-0ABD-485A-A6EC-573FEB0DDB6C}" destId="{2A8CEA73-F795-4818-A739-2FD4DDC4CCD4}" srcOrd="0" destOrd="0" presId="urn:microsoft.com/office/officeart/2005/8/layout/process3"/>
    <dgm:cxn modelId="{A37A1B56-1833-48A7-9888-9DCC4DA2B05B}" srcId="{5854CFED-34C8-49A9-840D-CFD044C71F75}" destId="{E14B19AD-42C9-486A-AA57-10D6F4E7C15E}" srcOrd="0" destOrd="0" parTransId="{ACEA60F5-6109-4F43-A0CE-B5A25FF5DA3E}" sibTransId="{0FC6EAF9-4F3E-44B4-A55C-1DAF2647EE4C}"/>
    <dgm:cxn modelId="{ED5E7AD0-0A88-4674-8DE8-22AEE0FD82CE}" type="presOf" srcId="{5854CFED-34C8-49A9-840D-CFD044C71F75}" destId="{AB112317-E086-4BE3-B699-1B67A19975EA}" srcOrd="0" destOrd="0" presId="urn:microsoft.com/office/officeart/2005/8/layout/process3"/>
    <dgm:cxn modelId="{3521C284-0841-46BD-A531-9E606B55A9C5}" type="presParOf" srcId="{AB112317-E086-4BE3-B699-1B67A19975EA}" destId="{EB53F523-8FE5-434A-9340-C85AD6978080}" srcOrd="0" destOrd="0" presId="urn:microsoft.com/office/officeart/2005/8/layout/process3"/>
    <dgm:cxn modelId="{C6A1A5C1-CCF2-4060-B8D5-0FE664E3B411}" type="presParOf" srcId="{EB53F523-8FE5-434A-9340-C85AD6978080}" destId="{D0A4DDB4-CF07-4139-B447-2BC9D8528449}" srcOrd="0" destOrd="0" presId="urn:microsoft.com/office/officeart/2005/8/layout/process3"/>
    <dgm:cxn modelId="{27874A67-4B21-4320-A85C-D85B2D7E5320}" type="presParOf" srcId="{EB53F523-8FE5-434A-9340-C85AD6978080}" destId="{5413A666-0228-4752-BF59-5E8353E0103E}" srcOrd="1" destOrd="0" presId="urn:microsoft.com/office/officeart/2005/8/layout/process3"/>
    <dgm:cxn modelId="{C8841759-FD76-4C51-8DFF-3B372CDB787D}" type="presParOf" srcId="{EB53F523-8FE5-434A-9340-C85AD6978080}" destId="{2A8CEA73-F795-4818-A739-2FD4DDC4CCD4}"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8592D61-61FA-4A83-A260-6413711EE294}">
      <dgm:prSet/>
      <dgm:spPr/>
      <dgm:t>
        <a:bodyPr/>
        <a:lstStyle/>
        <a:p>
          <a:r>
            <a:rPr lang="en-US" dirty="0"/>
            <a:t>Report 19.1</a:t>
          </a:r>
        </a:p>
      </dgm:t>
    </dgm:pt>
    <dgm:pt modelId="{E9BDA7EE-C56B-4137-AA7B-15501151A156}" type="parTrans" cxnId="{382461FD-B481-4489-8A8E-465CB60AF75D}">
      <dgm:prSet/>
      <dgm:spPr/>
      <dgm:t>
        <a:bodyPr/>
        <a:lstStyle/>
        <a:p>
          <a:endParaRPr lang="en-US"/>
        </a:p>
      </dgm:t>
    </dgm:pt>
    <dgm:pt modelId="{B02E0C37-8C47-48E2-9C28-E045F90ED4D2}" type="sibTrans" cxnId="{382461FD-B481-4489-8A8E-465CB60AF75D}">
      <dgm:prSet/>
      <dgm:spPr/>
      <dgm:t>
        <a:bodyPr/>
        <a:lstStyle/>
        <a:p>
          <a:endParaRPr lang="en-US"/>
        </a:p>
      </dgm:t>
    </dgm:pt>
    <dgm:pt modelId="{C5495F6C-9B9B-458F-B0AE-A5EDF86BCEB0}">
      <dgm:prSet/>
      <dgm:spPr/>
      <dgm:t>
        <a:bodyPr/>
        <a:lstStyle/>
        <a:p>
          <a:r>
            <a:rPr lang="en-US" dirty="0">
              <a:hlinkClick xmlns:r="http://schemas.openxmlformats.org/officeDocument/2006/relationships" r:id="rId1"/>
            </a:rPr>
            <a:t>Expanded Learning -Count</a:t>
          </a:r>
          <a:endParaRPr lang="en-US" dirty="0"/>
        </a:p>
      </dgm:t>
    </dgm:pt>
    <dgm:pt modelId="{964BA4AD-F84B-4582-B898-3690191FA9DA}" type="parTrans" cxnId="{D0D9460B-43A8-4AC8-A566-F464643B1654}">
      <dgm:prSet/>
      <dgm:spPr/>
      <dgm:t>
        <a:bodyPr/>
        <a:lstStyle/>
        <a:p>
          <a:endParaRPr lang="en-US"/>
        </a:p>
      </dgm:t>
    </dgm:pt>
    <dgm:pt modelId="{2B87B630-AC46-4274-A74F-AF3AE5F400BC}" type="sibTrans" cxnId="{D0D9460B-43A8-4AC8-A566-F464643B1654}">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542D7B98-3049-4BB7-ADD4-958C873FFEF8}" type="pres">
      <dgm:prSet presAssocID="{B8592D61-61FA-4A83-A260-6413711EE294}" presName="composite" presStyleCnt="0"/>
      <dgm:spPr/>
    </dgm:pt>
    <dgm:pt modelId="{4B832541-96EB-474C-B3A6-C5B8E84CBEC1}" type="pres">
      <dgm:prSet presAssocID="{B8592D61-61FA-4A83-A260-6413711EE294}" presName="parTx" presStyleLbl="node1" presStyleIdx="0" presStyleCnt="1">
        <dgm:presLayoutVars>
          <dgm:chMax val="0"/>
          <dgm:chPref val="0"/>
          <dgm:bulletEnabled val="1"/>
        </dgm:presLayoutVars>
      </dgm:prSet>
      <dgm:spPr/>
    </dgm:pt>
    <dgm:pt modelId="{A5EA35EC-432F-4431-ACB3-E2D4E54204AC}" type="pres">
      <dgm:prSet presAssocID="{B8592D61-61FA-4A83-A260-6413711EE294}" presName="parSh" presStyleLbl="node1" presStyleIdx="0" presStyleCnt="1"/>
      <dgm:spPr/>
    </dgm:pt>
    <dgm:pt modelId="{2E47B3E4-6229-4BDE-A2E9-19AE7B255E95}" type="pres">
      <dgm:prSet presAssocID="{B8592D61-61FA-4A83-A260-6413711EE294}" presName="desTx" presStyleLbl="fgAcc1" presStyleIdx="0" presStyleCnt="1">
        <dgm:presLayoutVars>
          <dgm:bulletEnabled val="1"/>
        </dgm:presLayoutVars>
      </dgm:prSet>
      <dgm:spPr/>
    </dgm:pt>
  </dgm:ptLst>
  <dgm:cxnLst>
    <dgm:cxn modelId="{D0D9460B-43A8-4AC8-A566-F464643B1654}" srcId="{B8592D61-61FA-4A83-A260-6413711EE294}" destId="{C5495F6C-9B9B-458F-B0AE-A5EDF86BCEB0}" srcOrd="0" destOrd="0" parTransId="{964BA4AD-F84B-4582-B898-3690191FA9DA}" sibTransId="{2B87B630-AC46-4274-A74F-AF3AE5F400BC}"/>
    <dgm:cxn modelId="{01991D58-47D2-4699-B725-EF8F5415FDE0}" type="presOf" srcId="{5854CFED-34C8-49A9-840D-CFD044C71F75}" destId="{8B5F9423-134A-4820-A65A-B19E4B13B0BD}" srcOrd="0" destOrd="0" presId="urn:microsoft.com/office/officeart/2005/8/layout/process3"/>
    <dgm:cxn modelId="{A43D8887-8844-479C-87E8-41788DACA539}" type="presOf" srcId="{B8592D61-61FA-4A83-A260-6413711EE294}" destId="{A5EA35EC-432F-4431-ACB3-E2D4E54204AC}" srcOrd="1" destOrd="0" presId="urn:microsoft.com/office/officeart/2005/8/layout/process3"/>
    <dgm:cxn modelId="{A96696F4-4355-4398-8FD6-B9DEBA278BAB}" type="presOf" srcId="{C5495F6C-9B9B-458F-B0AE-A5EDF86BCEB0}" destId="{2E47B3E4-6229-4BDE-A2E9-19AE7B255E95}" srcOrd="0" destOrd="0" presId="urn:microsoft.com/office/officeart/2005/8/layout/process3"/>
    <dgm:cxn modelId="{560471FC-0B1B-457F-A762-A5713459EE64}" type="presOf" srcId="{B8592D61-61FA-4A83-A260-6413711EE294}" destId="{4B832541-96EB-474C-B3A6-C5B8E84CBEC1}" srcOrd="0" destOrd="0" presId="urn:microsoft.com/office/officeart/2005/8/layout/process3"/>
    <dgm:cxn modelId="{382461FD-B481-4489-8A8E-465CB60AF75D}" srcId="{5854CFED-34C8-49A9-840D-CFD044C71F75}" destId="{B8592D61-61FA-4A83-A260-6413711EE294}" srcOrd="0" destOrd="0" parTransId="{E9BDA7EE-C56B-4137-AA7B-15501151A156}" sibTransId="{B02E0C37-8C47-48E2-9C28-E045F90ED4D2}"/>
    <dgm:cxn modelId="{DC6FD79A-3E1E-406A-B58D-BEC92748BDF1}" type="presParOf" srcId="{8B5F9423-134A-4820-A65A-B19E4B13B0BD}" destId="{542D7B98-3049-4BB7-ADD4-958C873FFEF8}" srcOrd="0" destOrd="0" presId="urn:microsoft.com/office/officeart/2005/8/layout/process3"/>
    <dgm:cxn modelId="{EA86A989-BBD3-4270-AA23-2ADDDBCA544B}" type="presParOf" srcId="{542D7B98-3049-4BB7-ADD4-958C873FFEF8}" destId="{4B832541-96EB-474C-B3A6-C5B8E84CBEC1}" srcOrd="0" destOrd="0" presId="urn:microsoft.com/office/officeart/2005/8/layout/process3"/>
    <dgm:cxn modelId="{EF4000EF-C4C0-4FF9-BDE4-3A3623909939}" type="presParOf" srcId="{542D7B98-3049-4BB7-ADD4-958C873FFEF8}" destId="{A5EA35EC-432F-4431-ACB3-E2D4E54204AC}" srcOrd="1" destOrd="0" presId="urn:microsoft.com/office/officeart/2005/8/layout/process3"/>
    <dgm:cxn modelId="{E261E937-9028-45B9-86AA-0F9562742787}" type="presParOf" srcId="{542D7B98-3049-4BB7-ADD4-958C873FFEF8}" destId="{2E47B3E4-6229-4BDE-A2E9-19AE7B255E95}" srcOrd="2" destOrd="0" presId="urn:microsoft.com/office/officeart/2005/8/layout/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chemeClr val="accent2"/>
        </a:solidFill>
        <a:ln>
          <a:solidFill>
            <a:schemeClr val="bg1"/>
          </a:solidFill>
        </a:ln>
        <a:effectLst>
          <a:outerShdw blurRad="63500" algn="ctr" rotWithShape="0">
            <a:prstClr val="black">
              <a:alpha val="40000"/>
            </a:prstClr>
          </a:outerShdw>
        </a:effectLst>
      </dgm:spPr>
      <dgm:t>
        <a:bodyPr/>
        <a:lstStyle/>
        <a:p>
          <a:r>
            <a:rPr lang="en-US" b="1">
              <a:solidFill>
                <a:schemeClr val="bg1"/>
              </a:solidFill>
            </a:rPr>
            <a:t>Report 19.2</a:t>
          </a:r>
          <a:endParaRPr lang="en-US" b="1" dirty="0">
            <a:solidFill>
              <a:schemeClr val="bg1"/>
            </a:solidFill>
          </a:endParaRP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dirty="0">
              <a:hlinkClick xmlns:r="http://schemas.openxmlformats.org/officeDocument/2006/relationships" r:id="rId1"/>
            </a:rPr>
            <a:t>Expanded Learning Program Participants-Student List </a:t>
          </a:r>
          <a:endParaRPr lang="en-US" dirty="0"/>
        </a:p>
      </dgm:t>
    </dgm:pt>
    <dgm:pt modelId="{FBA3FBE6-5626-431D-8F0F-A92589B5B6F9}" type="parTrans" cxnId="{8272D6EE-1559-4AED-BFA4-D91DBA164C11}">
      <dgm:prSet/>
      <dgm:spPr/>
      <dgm:t>
        <a:bodyPr/>
        <a:lstStyle/>
        <a:p>
          <a:endParaRPr lang="en-US"/>
        </a:p>
      </dgm:t>
    </dgm:pt>
    <dgm:pt modelId="{4070C3A8-9345-4A35-98E2-F2C2FC739F02}" type="sibTrans" cxnId="{8272D6EE-1559-4AED-BFA4-D91DBA164C11}">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dgm:presLayoutVars>
          <dgm:bulletEnabled val="1"/>
        </dgm:presLayoutVars>
      </dgm:prSet>
      <dgm:spPr/>
    </dgm:pt>
  </dgm:ptLst>
  <dgm:cxnLst>
    <dgm:cxn modelId="{3956EF6A-CBEA-4396-B66B-F77BCCE2CA67}" srcId="{5854CFED-34C8-49A9-840D-CFD044C71F75}" destId="{B9516B90-F720-467C-9D0A-343B150499FC}" srcOrd="0" destOrd="0" parTransId="{D67661EB-63E2-4113-918D-067E0CB6DEA0}" sibTransId="{0F8C27DA-6DC1-4259-A2A3-54F9208C20BB}"/>
    <dgm:cxn modelId="{5E949E71-FC9B-45E8-8DBE-496A12CE833C}" type="presOf" srcId="{B9516B90-F720-467C-9D0A-343B150499FC}" destId="{E1524A4B-CF01-43C7-B66F-17D7281328D2}" srcOrd="1" destOrd="0" presId="urn:microsoft.com/office/officeart/2005/8/layout/process3"/>
    <dgm:cxn modelId="{E4F54773-0FBF-4A76-ACBE-70A8D0149304}" type="presOf" srcId="{B9516B90-F720-467C-9D0A-343B150499FC}" destId="{F8E61158-E130-40EF-BA3B-14BFB14BB926}" srcOrd="0"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272D6EE-1559-4AED-BFA4-D91DBA164C11}" srcId="{B9516B90-F720-467C-9D0A-343B150499FC}" destId="{EC4F8AA7-42E4-4221-B660-17F8A23FA32E}" srcOrd="0" destOrd="0" parTransId="{FBA3FBE6-5626-431D-8F0F-A92589B5B6F9}" sibTransId="{4070C3A8-9345-4A35-98E2-F2C2FC739F02}"/>
    <dgm:cxn modelId="{BF21E1EF-F2E9-4CE5-A260-9E6864D2343C}" type="presOf" srcId="{EC4F8AA7-42E4-4221-B660-17F8A23FA32E}" destId="{01A871B4-AA96-41F9-9854-6A16387FB0F9}" srcOrd="0" destOrd="0" presId="urn:microsoft.com/office/officeart/2005/8/layout/process3"/>
    <dgm:cxn modelId="{6D3538A0-2105-475E-AD7E-1A888112EB4D}" type="presParOf" srcId="{AB112317-E086-4BE3-B699-1B67A19975EA}" destId="{173F34EF-114C-4390-8040-24005AEC9FC9}" srcOrd="0" destOrd="0" presId="urn:microsoft.com/office/officeart/2005/8/layout/process3"/>
    <dgm:cxn modelId="{61507D1A-0A8C-4C26-9624-7FDEA2AF234E}" type="presParOf" srcId="{173F34EF-114C-4390-8040-24005AEC9FC9}" destId="{F8E61158-E130-40EF-BA3B-14BFB14BB926}" srcOrd="0" destOrd="0" presId="urn:microsoft.com/office/officeart/2005/8/layout/process3"/>
    <dgm:cxn modelId="{C09C0E07-20AB-45F7-81B9-313B106D883A}" type="presParOf" srcId="{173F34EF-114C-4390-8040-24005AEC9FC9}" destId="{E1524A4B-CF01-43C7-B66F-17D7281328D2}" srcOrd="1" destOrd="0" presId="urn:microsoft.com/office/officeart/2005/8/layout/process3"/>
    <dgm:cxn modelId="{2DBAC297-0EBD-4115-926F-83A3C8B9B34E}"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3d1" qsCatId="3D" csTypeId="urn:microsoft.com/office/officeart/2005/8/colors/accent1_2" csCatId="accent1" phldr="1"/>
      <dgm:spPr/>
      <dgm:t>
        <a:bodyPr/>
        <a:lstStyle/>
        <a:p>
          <a:endParaRPr lang="en-US"/>
        </a:p>
      </dgm:t>
    </dgm:pt>
    <dgm:pt modelId="{F355208C-E6E1-42AD-91BD-81D1298C3F01}">
      <dgm:prSet phldrT="[Text]"/>
      <dgm:spPr/>
      <dgm:t>
        <a:bodyPr/>
        <a:lstStyle/>
        <a:p>
          <a:r>
            <a:rPr lang="en-US" dirty="0"/>
            <a:t>Course Completions</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Work Based learning</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Career Technical Education </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AEDCCADA-68DA-4F9D-BAA0-32C5D4AA8CF6}">
      <dgm:prSet phldrT="[Text]"/>
      <dgm:spPr/>
      <dgm:t>
        <a:bodyPr/>
        <a:lstStyle/>
        <a:p>
          <a:r>
            <a:rPr lang="en-US" dirty="0"/>
            <a:t>Perkins</a:t>
          </a:r>
        </a:p>
      </dgm:t>
    </dgm:pt>
    <dgm:pt modelId="{8BB32B74-EE27-45DE-8F14-3C03A157239F}" type="parTrans" cxnId="{DCA51D26-DF27-4B6A-B065-36F210108C3E}">
      <dgm:prSet/>
      <dgm:spPr/>
      <dgm:t>
        <a:bodyPr/>
        <a:lstStyle/>
        <a:p>
          <a:endParaRPr lang="en-US"/>
        </a:p>
      </dgm:t>
    </dgm:pt>
    <dgm:pt modelId="{BEB1C9DF-6FA6-4187-9566-6C9A4EE375A1}" type="sibTrans" cxnId="{DCA51D26-DF27-4B6A-B065-36F210108C3E}">
      <dgm:prSet/>
      <dgm:spPr/>
      <dgm:t>
        <a:bodyPr/>
        <a:lstStyle/>
        <a:p>
          <a:endParaRPr lang="en-US"/>
        </a:p>
      </dgm:t>
    </dgm:pt>
    <dgm:pt modelId="{6DCC177F-969E-462B-B8CB-9794DB0EB01B}">
      <dgm:prSet/>
      <dgm:spPr/>
      <dgm:t>
        <a:bodyPr/>
        <a:lstStyle/>
        <a:p>
          <a:r>
            <a:rPr lang="en-US" dirty="0"/>
            <a:t>CCI</a:t>
          </a:r>
        </a:p>
      </dgm:t>
    </dgm:pt>
    <dgm:pt modelId="{58210909-23E1-4A6D-8BB2-26D4EDAF1615}" type="parTrans" cxnId="{DCDE0A94-6341-4812-9811-85D46771C364}">
      <dgm:prSet/>
      <dgm:spPr/>
      <dgm:t>
        <a:bodyPr/>
        <a:lstStyle/>
        <a:p>
          <a:endParaRPr lang="en-US"/>
        </a:p>
      </dgm:t>
    </dgm:pt>
    <dgm:pt modelId="{577E295F-A81C-4515-BCC2-EF970658ACE3}" type="sibTrans" cxnId="{DCDE0A94-6341-4812-9811-85D46771C364}">
      <dgm:prSet/>
      <dgm:spPr/>
      <dgm:t>
        <a:bodyPr/>
        <a:lstStyle/>
        <a:p>
          <a:endParaRPr lang="en-US"/>
        </a:p>
      </dgm:t>
    </dgm:pt>
    <dgm:pt modelId="{B81F49E0-D1AF-46E1-B5D9-35C7FB6AF7A6}">
      <dgm:prSet phldrT="[Text]"/>
      <dgm:spPr/>
      <dgm:t>
        <a:bodyPr/>
        <a:lstStyle/>
        <a:p>
          <a:r>
            <a:rPr lang="en-US" dirty="0"/>
            <a:t>CCI</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Perkins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CCI</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2EEF49A3-611C-48C8-AB2D-BE5784F1FB7D}">
      <dgm:prSet phldrT="[Text]"/>
      <dgm:spPr/>
      <dgm:t>
        <a:bodyPr/>
        <a:lstStyle/>
        <a:p>
          <a:r>
            <a:rPr lang="en-US" dirty="0"/>
            <a:t>One Year Grads &amp; Completer</a:t>
          </a:r>
        </a:p>
      </dgm:t>
    </dgm:pt>
    <dgm:pt modelId="{80E13872-1A89-4CE1-BA22-EF33D5B0F391}" type="parTrans" cxnId="{B5565468-BEED-42FA-9EA5-99DE4D4D9A43}">
      <dgm:prSet/>
      <dgm:spPr/>
      <dgm:t>
        <a:bodyPr/>
        <a:lstStyle/>
        <a:p>
          <a:endParaRPr lang="en-US"/>
        </a:p>
      </dgm:t>
    </dgm:pt>
    <dgm:pt modelId="{CC9B2B3A-CF68-423D-B86F-44813D25F572}" type="sibTrans" cxnId="{B5565468-BEED-42FA-9EA5-99DE4D4D9A43}">
      <dgm:prSet/>
      <dgm:spPr/>
      <dgm:t>
        <a:bodyPr/>
        <a:lstStyle/>
        <a:p>
          <a:endParaRPr lang="en-US"/>
        </a:p>
      </dgm:t>
    </dgm:pt>
    <dgm:pt modelId="{F5F8DB48-6044-4DC4-BEDD-DD9D6458E8E2}">
      <dgm:prSet phldrT="[Text]"/>
      <dgm:spPr/>
      <dgm:t>
        <a:bodyPr/>
        <a:lstStyle/>
        <a:p>
          <a:r>
            <a:rPr lang="en-US" dirty="0"/>
            <a:t>DASS</a:t>
          </a:r>
        </a:p>
      </dgm:t>
    </dgm:pt>
    <dgm:pt modelId="{877DC075-A14F-435F-95A0-3774307FEF17}" type="parTrans" cxnId="{1B71F31C-BC40-4F68-B02A-336B132FE46A}">
      <dgm:prSet/>
      <dgm:spPr/>
      <dgm:t>
        <a:bodyPr/>
        <a:lstStyle/>
        <a:p>
          <a:endParaRPr lang="en-US"/>
        </a:p>
      </dgm:t>
    </dgm:pt>
    <dgm:pt modelId="{052123EB-42BF-46E0-AC8E-85D12F31317C}" type="sibTrans" cxnId="{1B71F31C-BC40-4F68-B02A-336B132FE46A}">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4">
        <dgm:presLayoutVars>
          <dgm:bulletEnabled val="1"/>
        </dgm:presLayoutVars>
      </dgm:prSet>
      <dgm:spPr/>
    </dgm:pt>
    <dgm:pt modelId="{70C02715-898B-4AA0-8455-2B88EDE7B3E7}" type="pres">
      <dgm:prSet presAssocID="{66FB1CBF-F257-44BC-8A97-10FFA4FCD4A9}" presName="ellipse2" presStyleLbl="vennNode1" presStyleIdx="1" presStyleCnt="4">
        <dgm:presLayoutVars>
          <dgm:bulletEnabled val="1"/>
        </dgm:presLayoutVars>
      </dgm:prSet>
      <dgm:spPr/>
    </dgm:pt>
    <dgm:pt modelId="{6A577DF4-55AD-49B0-AB81-FBDCF1EF6B6A}" type="pres">
      <dgm:prSet presAssocID="{66FB1CBF-F257-44BC-8A97-10FFA4FCD4A9}" presName="ellipse3" presStyleLbl="vennNode1" presStyleIdx="2" presStyleCnt="4">
        <dgm:presLayoutVars>
          <dgm:bulletEnabled val="1"/>
        </dgm:presLayoutVars>
      </dgm:prSet>
      <dgm:spPr/>
    </dgm:pt>
    <dgm:pt modelId="{BB883386-5B67-43F4-B4AE-2870D37262F3}" type="pres">
      <dgm:prSet presAssocID="{66FB1CBF-F257-44BC-8A97-10FFA4FCD4A9}" presName="ellipse4" presStyleLbl="vennNode1" presStyleIdx="3" presStyleCnt="4">
        <dgm:presLayoutVars>
          <dgm:bulletEnabled val="1"/>
        </dgm:presLayoutVars>
      </dgm:prSet>
      <dgm:spPr/>
    </dgm:pt>
  </dgm:ptLst>
  <dgm:cxnLst>
    <dgm:cxn modelId="{44105105-A0CE-4F0D-9806-2BF97B9BC733}" type="presOf" srcId="{B81F49E0-D1AF-46E1-B5D9-35C7FB6AF7A6}" destId="{9BA29495-0766-41A3-8197-49B8EB89D48B}" srcOrd="0" destOrd="2" presId="urn:microsoft.com/office/officeart/2005/8/layout/rings+Icon"/>
    <dgm:cxn modelId="{A6DC8D05-43E1-4A4F-A421-F9A8C5DC236A}" type="presOf" srcId="{66FB1CBF-F257-44BC-8A97-10FFA4FCD4A9}" destId="{0F65BD0F-B806-4DF1-A924-D32B877589EB}" srcOrd="0" destOrd="0" presId="urn:microsoft.com/office/officeart/2005/8/layout/rings+Icon"/>
    <dgm:cxn modelId="{C1FE6007-1D62-4A55-9343-F1990E3E9D09}" type="presOf" srcId="{95719C91-BC77-4667-BBE3-BB0937D72700}" destId="{6A577DF4-55AD-49B0-AB81-FBDCF1EF6B6A}" srcOrd="0" destOrd="0" presId="urn:microsoft.com/office/officeart/2005/8/layout/rings+Icon"/>
    <dgm:cxn modelId="{1B71F31C-BC40-4F68-B02A-336B132FE46A}" srcId="{2EEF49A3-611C-48C8-AB2D-BE5784F1FB7D}" destId="{F5F8DB48-6044-4DC4-BEDD-DD9D6458E8E2}" srcOrd="0" destOrd="0" parTransId="{877DC075-A14F-435F-95A0-3774307FEF17}" sibTransId="{052123EB-42BF-46E0-AC8E-85D12F31317C}"/>
    <dgm:cxn modelId="{DCA51D26-DF27-4B6A-B065-36F210108C3E}" srcId="{F355208C-E6E1-42AD-91BD-81D1298C3F01}" destId="{AEDCCADA-68DA-4F9D-BAA0-32C5D4AA8CF6}" srcOrd="0" destOrd="0" parTransId="{8BB32B74-EE27-45DE-8F14-3C03A157239F}" sibTransId="{BEB1C9DF-6FA6-4187-9566-6C9A4EE375A1}"/>
    <dgm:cxn modelId="{BB969C2B-50EB-4BAD-9700-DAE1174FD044}" srcId="{66FB1CBF-F257-44BC-8A97-10FFA4FCD4A9}" destId="{F355208C-E6E1-42AD-91BD-81D1298C3F01}" srcOrd="0" destOrd="0" parTransId="{5D37EF10-8E18-42B1-9FD4-79547689DE7E}" sibTransId="{F82A4352-41F7-45B1-A4AB-199A0804CE57}"/>
    <dgm:cxn modelId="{1DF8FC2C-F09B-4F76-A829-F6A2BED3A263}" type="presOf" srcId="{F355208C-E6E1-42AD-91BD-81D1298C3F01}" destId="{9BA29495-0766-41A3-8197-49B8EB89D48B}" srcOrd="0" destOrd="0" presId="urn:microsoft.com/office/officeart/2005/8/layout/rings+Icon"/>
    <dgm:cxn modelId="{F3304034-1153-4056-802C-FD52B7164EC6}" srcId="{F355208C-E6E1-42AD-91BD-81D1298C3F01}" destId="{B81F49E0-D1AF-46E1-B5D9-35C7FB6AF7A6}" srcOrd="1" destOrd="0" parTransId="{E36568A8-21B2-432E-8C9E-B1023D7360AE}" sibTransId="{7CA5ACFD-49F5-4830-BD14-BCBA0ABA9666}"/>
    <dgm:cxn modelId="{4EDD6D42-6638-4D2A-9D24-B60B3270D63F}" type="presOf" srcId="{999B6407-013A-485F-8709-365C17EFDE49}" destId="{6A577DF4-55AD-49B0-AB81-FBDCF1EF6B6A}" srcOrd="0" destOrd="2" presId="urn:microsoft.com/office/officeart/2005/8/layout/rings+Icon"/>
    <dgm:cxn modelId="{B5565468-BEED-42FA-9EA5-99DE4D4D9A43}" srcId="{66FB1CBF-F257-44BC-8A97-10FFA4FCD4A9}" destId="{2EEF49A3-611C-48C8-AB2D-BE5784F1FB7D}" srcOrd="3" destOrd="0" parTransId="{80E13872-1A89-4CE1-BA22-EF33D5B0F391}" sibTransId="{CC9B2B3A-CF68-423D-B86F-44813D25F572}"/>
    <dgm:cxn modelId="{1EAA926C-4301-4D5F-8124-6888450B7C81}" srcId="{66FB1CBF-F257-44BC-8A97-10FFA4FCD4A9}" destId="{95719C91-BC77-4667-BBE3-BB0937D72700}" srcOrd="2" destOrd="0" parTransId="{E157DE10-A527-4424-9AB4-1F773F8AAFB0}" sibTransId="{4D307477-324E-4A71-BA14-656759948775}"/>
    <dgm:cxn modelId="{04C18655-69E7-4D74-A3B8-23D15C89D883}" type="presOf" srcId="{6DCC177F-969E-462B-B8CB-9794DB0EB01B}" destId="{70C02715-898B-4AA0-8455-2B88EDE7B3E7}" srcOrd="0" destOrd="1" presId="urn:microsoft.com/office/officeart/2005/8/layout/rings+Icon"/>
    <dgm:cxn modelId="{8EB2F158-FCFF-4E2D-A7C5-C47D1013F3F5}" srcId="{66FB1CBF-F257-44BC-8A97-10FFA4FCD4A9}" destId="{723E2DDE-2958-4407-A38A-AEFE07FA47C4}" srcOrd="1" destOrd="0" parTransId="{8D9E79E4-1757-43E6-B172-347DDE166A30}" sibTransId="{07791EBE-7D5A-4B07-B669-BFA3AE3F533C}"/>
    <dgm:cxn modelId="{19FA7D7A-DFB2-4946-A888-78DAF7833B72}" type="presOf" srcId="{723E2DDE-2958-4407-A38A-AEFE07FA47C4}" destId="{70C02715-898B-4AA0-8455-2B88EDE7B3E7}" srcOrd="0" destOrd="0" presId="urn:microsoft.com/office/officeart/2005/8/layout/rings+Icon"/>
    <dgm:cxn modelId="{C157C889-1953-4EE8-A7CC-9070DDBA2B31}" srcId="{95719C91-BC77-4667-BBE3-BB0937D72700}" destId="{999B6407-013A-485F-8709-365C17EFDE49}" srcOrd="1" destOrd="0" parTransId="{AA82848B-29AC-4DC2-A076-B033EF607D4A}" sibTransId="{F87A66F8-A867-4E6B-B37B-84FE7BC47A50}"/>
    <dgm:cxn modelId="{DCDE0A94-6341-4812-9811-85D46771C364}" srcId="{723E2DDE-2958-4407-A38A-AEFE07FA47C4}" destId="{6DCC177F-969E-462B-B8CB-9794DB0EB01B}" srcOrd="0" destOrd="0" parTransId="{58210909-23E1-4A6D-8BB2-26D4EDAF1615}" sibTransId="{577E295F-A81C-4515-BCC2-EF970658ACE3}"/>
    <dgm:cxn modelId="{D4A3FBBC-5AC8-40A9-9CD1-02DC81230FE6}" type="presOf" srcId="{F5F8DB48-6044-4DC4-BEDD-DD9D6458E8E2}" destId="{BB883386-5B67-43F4-B4AE-2870D37262F3}" srcOrd="0" destOrd="1" presId="urn:microsoft.com/office/officeart/2005/8/layout/rings+Icon"/>
    <dgm:cxn modelId="{56AC8CE3-5C27-4A21-8419-4795E9C30F21}" type="presOf" srcId="{2EEF49A3-611C-48C8-AB2D-BE5784F1FB7D}" destId="{BB883386-5B67-43F4-B4AE-2870D37262F3}" srcOrd="0" destOrd="0" presId="urn:microsoft.com/office/officeart/2005/8/layout/rings+Icon"/>
    <dgm:cxn modelId="{76D382F6-ABCF-4AF5-92E4-7409292C3B4D}" type="presOf" srcId="{AAB57594-3B23-422E-A24E-A17007EF0BF4}" destId="{6A577DF4-55AD-49B0-AB81-FBDCF1EF6B6A}" srcOrd="0" destOrd="1"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85A4DCFD-C80E-4F34-84BA-5CC3F7D24568}" type="presOf" srcId="{AEDCCADA-68DA-4F9D-BAA0-32C5D4AA8CF6}" destId="{9BA29495-0766-41A3-8197-49B8EB89D48B}" srcOrd="0" destOrd="1" presId="urn:microsoft.com/office/officeart/2005/8/layout/rings+Icon"/>
    <dgm:cxn modelId="{BC4CFFC4-8765-4D47-8FA9-F284389CD020}" type="presParOf" srcId="{0F65BD0F-B806-4DF1-A924-D32B877589EB}" destId="{9BA29495-0766-41A3-8197-49B8EB89D48B}" srcOrd="0" destOrd="0" presId="urn:microsoft.com/office/officeart/2005/8/layout/rings+Icon"/>
    <dgm:cxn modelId="{D12E063E-AB48-4CE7-B4DF-B94F662FD5AE}" type="presParOf" srcId="{0F65BD0F-B806-4DF1-A924-D32B877589EB}" destId="{70C02715-898B-4AA0-8455-2B88EDE7B3E7}" srcOrd="1" destOrd="0" presId="urn:microsoft.com/office/officeart/2005/8/layout/rings+Icon"/>
    <dgm:cxn modelId="{2FBD7AB4-3E23-47A1-89AB-1531E8D5B593}" type="presParOf" srcId="{0F65BD0F-B806-4DF1-A924-D32B877589EB}" destId="{6A577DF4-55AD-49B0-AB81-FBDCF1EF6B6A}" srcOrd="2" destOrd="0" presId="urn:microsoft.com/office/officeart/2005/8/layout/rings+Icon"/>
    <dgm:cxn modelId="{C58A8CD8-063E-4798-ACEC-E5DA7760CE4C}" type="presParOf" srcId="{0F65BD0F-B806-4DF1-A924-D32B877589EB}" destId="{BB883386-5B67-43F4-B4AE-2870D37262F3}"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69B4889-B9A4-BC4C-AB29-EE7A3BEC3318}">
      <dgm:prSet/>
      <dgm:spPr>
        <a:solidFill>
          <a:schemeClr val="bg1">
            <a:alpha val="90000"/>
          </a:schemeClr>
        </a:solidFill>
      </dgm:spPr>
      <dgm:t>
        <a:bodyPr/>
        <a:lstStyle/>
        <a:p>
          <a:r>
            <a:rPr lang="en-US" dirty="0"/>
            <a:t>Program staff</a:t>
          </a:r>
        </a:p>
      </dgm:t>
    </dgm:pt>
    <dgm:pt modelId="{676EB8BC-7CE6-2349-BCD4-E415538F7983}" type="parTrans" cxnId="{D8A642C4-9C4F-DA40-AB29-CC7626D60F7A}">
      <dgm:prSet/>
      <dgm:spPr/>
      <dgm:t>
        <a:bodyPr/>
        <a:lstStyle/>
        <a:p>
          <a:endParaRPr lang="en-US"/>
        </a:p>
      </dgm:t>
    </dgm:pt>
    <dgm:pt modelId="{4D03778F-F0CC-BF42-A2BA-7D9C737CD18F}" type="sibTrans" cxnId="{D8A642C4-9C4F-DA40-AB29-CC7626D60F7A}">
      <dgm:prSet/>
      <dgm:spPr/>
      <dgm:t>
        <a:bodyPr/>
        <a:lstStyle/>
        <a:p>
          <a:endParaRPr lang="en-US"/>
        </a:p>
      </dgm:t>
    </dgm:pt>
    <dgm:pt modelId="{55EB534B-BA19-1F4F-B5D2-5E86D5A6B964}">
      <dgm:prSet/>
      <dgm:spPr>
        <a:solidFill>
          <a:schemeClr val="bg1">
            <a:alpha val="90000"/>
          </a:schemeClr>
        </a:solidFill>
      </dgm:spPr>
      <dgm:t>
        <a:bodyPr/>
        <a:lstStyle/>
        <a:p>
          <a:r>
            <a:rPr lang="en-US" dirty="0"/>
            <a:t>Site Administrators</a:t>
          </a:r>
        </a:p>
      </dgm:t>
    </dgm:pt>
    <dgm:pt modelId="{B6258624-889E-7140-8190-CE985D0694E3}" type="parTrans" cxnId="{A897EA44-E032-1444-AD3D-B7B3EFF7B2C7}">
      <dgm:prSet/>
      <dgm:spPr/>
      <dgm:t>
        <a:bodyPr/>
        <a:lstStyle/>
        <a:p>
          <a:endParaRPr lang="en-US"/>
        </a:p>
      </dgm:t>
    </dgm:pt>
    <dgm:pt modelId="{24E303D8-6D0F-FA4E-959D-F47635AE84DE}" type="sibTrans" cxnId="{A897EA44-E032-1444-AD3D-B7B3EFF7B2C7}">
      <dgm:prSet/>
      <dgm:spPr/>
      <dgm:t>
        <a:bodyPr/>
        <a:lstStyle/>
        <a:p>
          <a:endParaRPr lang="en-US"/>
        </a:p>
      </dgm:t>
    </dgm:pt>
    <dgm:pt modelId="{6BFE851B-56A4-D84E-9A5F-5343534E995E}">
      <dgm:prSet/>
      <dgm:spPr>
        <a:solidFill>
          <a:schemeClr val="bg1">
            <a:alpha val="90000"/>
          </a:schemeClr>
        </a:solidFill>
      </dgm:spPr>
      <dgm:t>
        <a:bodyPr/>
        <a:lstStyle/>
        <a:p>
          <a:r>
            <a:rPr lang="en-US" dirty="0"/>
            <a:t>Student System Support Staff</a:t>
          </a:r>
        </a:p>
      </dgm:t>
    </dgm:pt>
    <dgm:pt modelId="{E3F947DD-308A-BA4A-BC8F-3A07FE863E9E}" type="parTrans" cxnId="{898368D2-8974-5A41-89A7-A00938AE8596}">
      <dgm:prSet/>
      <dgm:spPr/>
      <dgm:t>
        <a:bodyPr/>
        <a:lstStyle/>
        <a:p>
          <a:endParaRPr lang="en-US"/>
        </a:p>
      </dgm:t>
    </dgm:pt>
    <dgm:pt modelId="{DAA0446B-3E95-6641-8851-EDAA989B9AC3}" type="sibTrans" cxnId="{898368D2-8974-5A41-89A7-A00938AE8596}">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653882B-20FF-C241-A78F-EF1B3E7EC51F}" type="presOf" srcId="{55EB534B-BA19-1F4F-B5D2-5E86D5A6B964}" destId="{E3E76491-8807-CA4F-8E4E-E290DDB1346B}" srcOrd="0" destOrd="2" presId="urn:microsoft.com/office/officeart/2005/8/layout/hList1"/>
    <dgm:cxn modelId="{A8A88A38-AA25-1844-A02F-D1B51E177F10}" type="presOf" srcId="{169B4889-B9A4-BC4C-AB29-EE7A3BEC3318}"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A897EA44-E032-1444-AD3D-B7B3EFF7B2C7}" srcId="{1BE9C294-65F6-CD4B-B340-6E77299D718E}" destId="{55EB534B-BA19-1F4F-B5D2-5E86D5A6B964}" srcOrd="2" destOrd="0" parTransId="{B6258624-889E-7140-8190-CE985D0694E3}" sibTransId="{24E303D8-6D0F-FA4E-959D-F47635AE84DE}"/>
    <dgm:cxn modelId="{F5BB767E-D419-3E4E-88FB-22A8CDFE1972}" type="presOf" srcId="{6BFE851B-56A4-D84E-9A5F-5343534E995E}" destId="{E3E76491-8807-CA4F-8E4E-E290DDB1346B}" srcOrd="0" destOrd="3"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8A642C4-9C4F-DA40-AB29-CC7626D60F7A}" srcId="{1BE9C294-65F6-CD4B-B340-6E77299D718E}" destId="{169B4889-B9A4-BC4C-AB29-EE7A3BEC3318}" srcOrd="1" destOrd="0" parTransId="{676EB8BC-7CE6-2349-BCD4-E415538F7983}" sibTransId="{4D03778F-F0CC-BF42-A2BA-7D9C737CD18F}"/>
    <dgm:cxn modelId="{898368D2-8974-5A41-89A7-A00938AE8596}" srcId="{1BE9C294-65F6-CD4B-B340-6E77299D718E}" destId="{6BFE851B-56A4-D84E-9A5F-5343534E995E}" srcOrd="3" destOrd="0" parTransId="{E3F947DD-308A-BA4A-BC8F-3A07FE863E9E}" sibTransId="{DAA0446B-3E95-6641-8851-EDAA989B9AC3}"/>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custT="1"/>
      <dgm:spPr/>
      <dgm:t>
        <a:bodyPr/>
        <a:lstStyle/>
        <a:p>
          <a:r>
            <a:rPr lang="en-US" sz="1600" dirty="0"/>
            <a:t>Registrars</a:t>
          </a:r>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FCCF2541-BB53-4520-8CE9-2324DFD34CB0}">
      <dgm:prSet custT="1"/>
      <dgm:spPr/>
      <dgm:t>
        <a:bodyPr/>
        <a:lstStyle/>
        <a:p>
          <a:r>
            <a:rPr lang="en-US" sz="1600" b="0" dirty="0"/>
            <a:t>Graduates and Completers </a:t>
          </a:r>
          <a:r>
            <a:rPr lang="en-US" sz="1600" b="1" dirty="0"/>
            <a:t>(SENR)</a:t>
          </a:r>
        </a:p>
      </dgm:t>
    </dgm:pt>
    <dgm:pt modelId="{CFA9168F-5E20-40BE-9809-74CEBF3DC4A8}" type="parTrans" cxnId="{25E413F2-67A9-4F89-ACA5-F96EF522ABD7}">
      <dgm:prSet/>
      <dgm:spPr/>
      <dgm:t>
        <a:bodyPr/>
        <a:lstStyle/>
        <a:p>
          <a:endParaRPr lang="en-US"/>
        </a:p>
      </dgm:t>
    </dgm:pt>
    <dgm:pt modelId="{E84D249A-9ECE-4FAA-B800-EC99E5B0BB71}" type="sibTrans" cxnId="{25E413F2-67A9-4F89-ACA5-F96EF522ABD7}">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Y="-824">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4"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5" presId="urn:microsoft.com/office/officeart/2005/8/layout/hList1"/>
    <dgm:cxn modelId="{8C5B4E3C-7424-499F-AB78-D1EBE727CA3C}" type="presOf" srcId="{391ABE3C-C97F-4D4B-9E80-B8B4840F5C58}" destId="{E3E76491-8807-CA4F-8E4E-E290DDB1346B}" srcOrd="0" destOrd="6"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3" destOrd="0" parTransId="{D883CC8C-08FF-F447-A19D-6C6993762970}" sibTransId="{98623D33-1256-D742-8971-D8299209C7A9}"/>
    <dgm:cxn modelId="{3026B575-FE32-4C2B-9F6F-DE0A8F0419BC}" srcId="{1BE9C294-65F6-CD4B-B340-6E77299D718E}" destId="{391ABE3C-C97F-4D4B-9E80-B8B4840F5C58}" srcOrd="6" destOrd="0" parTransId="{276FF0DD-9255-476E-8BFA-3B8C93EBEC40}" sibTransId="{97CEF1B7-4AD1-4659-8D36-89CCE5EFF738}"/>
    <dgm:cxn modelId="{8BB54279-D7FE-455C-8179-07DC20D80B92}" srcId="{1BE9C294-65F6-CD4B-B340-6E77299D718E}" destId="{7929F471-3CE7-4840-8237-3D499F7B423C}" srcOrd="2" destOrd="0" parTransId="{5C05B2BD-F4D9-40F3-A6C7-13682B76A0D6}" sibTransId="{D835CAA3-8FF3-4F3A-8F4B-0FE0DAE6A645}"/>
    <dgm:cxn modelId="{4BA2295A-385F-4B9D-B50E-CE310C3F90F9}" type="presOf" srcId="{FCCF2541-BB53-4520-8CE9-2324DFD34CB0}" destId="{E3E76491-8807-CA4F-8E4E-E290DDB1346B}" srcOrd="0" destOrd="1"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5" destOrd="0" parTransId="{CC6ED332-9A82-DA4F-AE72-DDE58163C7EF}" sibTransId="{C9707E90-F3FA-3B4C-8E9A-65CDF3488C49}"/>
    <dgm:cxn modelId="{7168E2C9-25A0-7644-9090-6D09848860F6}" type="presOf" srcId="{ED54A681-10E2-9843-A913-D86CF283A578}" destId="{E3E76491-8807-CA4F-8E4E-E290DDB1346B}" srcOrd="0" destOrd="4" presId="urn:microsoft.com/office/officeart/2005/8/layout/hList1"/>
    <dgm:cxn modelId="{D1B441DF-9715-4979-93A4-8092B8C3329E}" type="presOf" srcId="{7929F471-3CE7-4840-8237-3D499F7B423C}" destId="{E3E76491-8807-CA4F-8E4E-E290DDB1346B}" srcOrd="0" destOrd="2" presId="urn:microsoft.com/office/officeart/2005/8/layout/hList1"/>
    <dgm:cxn modelId="{25E413F2-67A9-4F89-ACA5-F96EF522ABD7}" srcId="{1BE9C294-65F6-CD4B-B340-6E77299D718E}" destId="{FCCF2541-BB53-4520-8CE9-2324DFD34CB0}" srcOrd="1" destOrd="0" parTransId="{CFA9168F-5E20-40BE-9809-74CEBF3DC4A8}" sibTransId="{E84D249A-9ECE-4FAA-B800-EC99E5B0BB71}"/>
    <dgm:cxn modelId="{78DC77FD-33E6-7146-BCD9-E1CEC142E4D2}" type="presOf" srcId="{5F3893A4-2BC7-6141-AD41-9E558A7B3BB9}" destId="{E3E76491-8807-CA4F-8E4E-E290DDB1346B}" srcOrd="0" destOrd="3"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47EA3C1-DEC9-40C4-A533-BBEBE89A971D}" type="doc">
      <dgm:prSet loTypeId="urn:microsoft.com/office/officeart/2005/8/layout/hierarchy1" loCatId="hierarchy" qsTypeId="urn:microsoft.com/office/officeart/2005/8/quickstyle/simple1" qsCatId="simple" csTypeId="urn:microsoft.com/office/officeart/2005/8/colors/accent3_2" csCatId="accent3" phldr="1"/>
      <dgm:spPr/>
      <dgm:t>
        <a:bodyPr/>
        <a:lstStyle/>
        <a:p>
          <a:endParaRPr lang="en-US"/>
        </a:p>
      </dgm:t>
    </dgm:pt>
    <dgm:pt modelId="{C0C35B89-6749-48A5-ACA7-52432ADF225D}">
      <dgm:prSet/>
      <dgm:spPr>
        <a:ln>
          <a:solidFill>
            <a:schemeClr val="accent2"/>
          </a:solidFill>
        </a:ln>
      </dgm:spPr>
      <dgm:t>
        <a:bodyPr/>
        <a:lstStyle/>
        <a:p>
          <a:r>
            <a:rPr lang="en-US" dirty="0"/>
            <a:t>Categorizing WBL Experiences</a:t>
          </a:r>
        </a:p>
      </dgm:t>
    </dgm:pt>
    <dgm:pt modelId="{85CBC3CF-09D0-4A61-8770-94357EE1F353}" type="parTrans" cxnId="{04A8E166-BFDE-462C-B247-5C076293F944}">
      <dgm:prSet/>
      <dgm:spPr/>
      <dgm:t>
        <a:bodyPr/>
        <a:lstStyle/>
        <a:p>
          <a:endParaRPr lang="en-US"/>
        </a:p>
      </dgm:t>
    </dgm:pt>
    <dgm:pt modelId="{F354EFDB-F093-4830-BA04-E0B1359F0CA5}" type="sibTrans" cxnId="{04A8E166-BFDE-462C-B247-5C076293F944}">
      <dgm:prSet/>
      <dgm:spPr/>
      <dgm:t>
        <a:bodyPr/>
        <a:lstStyle/>
        <a:p>
          <a:endParaRPr lang="en-US"/>
        </a:p>
      </dgm:t>
    </dgm:pt>
    <dgm:pt modelId="{8F5EF295-BCA6-4272-AE4A-9DECA3FF4E28}">
      <dgm:prSet/>
      <dgm:spPr>
        <a:ln>
          <a:solidFill>
            <a:schemeClr val="accent3"/>
          </a:solidFill>
        </a:ln>
      </dgm:spPr>
      <dgm:t>
        <a:bodyPr/>
        <a:lstStyle/>
        <a:p>
          <a:r>
            <a:rPr lang="en-US" dirty="0"/>
            <a:t>Identify opportunities and employers</a:t>
          </a:r>
        </a:p>
      </dgm:t>
    </dgm:pt>
    <dgm:pt modelId="{CA6AF3B9-9BFC-43DA-923F-BB52A4E94EC7}" type="parTrans" cxnId="{9B52E7E9-1FED-458A-BAD6-80ABB66056A2}">
      <dgm:prSet/>
      <dgm:spPr/>
      <dgm:t>
        <a:bodyPr/>
        <a:lstStyle/>
        <a:p>
          <a:endParaRPr lang="en-US"/>
        </a:p>
      </dgm:t>
    </dgm:pt>
    <dgm:pt modelId="{1C52D7CA-1EF5-45A6-9982-AF49FDA3EBAA}" type="sibTrans" cxnId="{9B52E7E9-1FED-458A-BAD6-80ABB66056A2}">
      <dgm:prSet/>
      <dgm:spPr/>
      <dgm:t>
        <a:bodyPr/>
        <a:lstStyle/>
        <a:p>
          <a:endParaRPr lang="en-US"/>
        </a:p>
      </dgm:t>
    </dgm:pt>
    <dgm:pt modelId="{40E3DF4B-0435-44C1-B29C-E3A11DCF371F}">
      <dgm:prSet/>
      <dgm:spPr>
        <a:ln>
          <a:solidFill>
            <a:schemeClr val="accent1"/>
          </a:solidFill>
        </a:ln>
      </dgm:spPr>
      <dgm:t>
        <a:bodyPr/>
        <a:lstStyle/>
        <a:p>
          <a:r>
            <a:rPr lang="en-US"/>
            <a:t>Document dates, hours, performance</a:t>
          </a:r>
        </a:p>
      </dgm:t>
    </dgm:pt>
    <dgm:pt modelId="{CA54549A-55FA-4E53-8D0D-BEF3E89C47AB}" type="parTrans" cxnId="{73A4206F-7912-4AF3-9B19-EBFCA952B01F}">
      <dgm:prSet/>
      <dgm:spPr/>
      <dgm:t>
        <a:bodyPr/>
        <a:lstStyle/>
        <a:p>
          <a:endParaRPr lang="en-US"/>
        </a:p>
      </dgm:t>
    </dgm:pt>
    <dgm:pt modelId="{01FFF669-577E-4701-9435-039E17F8EAC0}" type="sibTrans" cxnId="{73A4206F-7912-4AF3-9B19-EBFCA952B01F}">
      <dgm:prSet/>
      <dgm:spPr/>
      <dgm:t>
        <a:bodyPr/>
        <a:lstStyle/>
        <a:p>
          <a:endParaRPr lang="en-US"/>
        </a:p>
      </dgm:t>
    </dgm:pt>
    <dgm:pt modelId="{12E4A4B9-3338-46FD-AF59-CD0275127B45}">
      <dgm:prSet/>
      <dgm:spPr>
        <a:ln>
          <a:solidFill>
            <a:srgbClr val="156082"/>
          </a:solidFill>
        </a:ln>
      </dgm:spPr>
      <dgm:t>
        <a:bodyPr/>
        <a:lstStyle/>
        <a:p>
          <a:r>
            <a:rPr lang="en-US"/>
            <a:t>Preserve longitudinal records</a:t>
          </a:r>
        </a:p>
      </dgm:t>
    </dgm:pt>
    <dgm:pt modelId="{D5CFA2C1-F512-41BE-B17C-FFC1A3D248AE}" type="parTrans" cxnId="{3111483E-0842-4160-9523-36B9153FF86C}">
      <dgm:prSet/>
      <dgm:spPr/>
      <dgm:t>
        <a:bodyPr/>
        <a:lstStyle/>
        <a:p>
          <a:endParaRPr lang="en-US"/>
        </a:p>
      </dgm:t>
    </dgm:pt>
    <dgm:pt modelId="{D67550E3-0540-4554-BF52-40D5B9AD463C}" type="sibTrans" cxnId="{3111483E-0842-4160-9523-36B9153FF86C}">
      <dgm:prSet/>
      <dgm:spPr/>
      <dgm:t>
        <a:bodyPr/>
        <a:lstStyle/>
        <a:p>
          <a:endParaRPr lang="en-US"/>
        </a:p>
      </dgm:t>
    </dgm:pt>
    <dgm:pt modelId="{33C131E5-E3BB-4D55-8310-FF70E34394B3}" type="pres">
      <dgm:prSet presAssocID="{447EA3C1-DEC9-40C4-A533-BBEBE89A971D}" presName="hierChild1" presStyleCnt="0">
        <dgm:presLayoutVars>
          <dgm:chPref val="1"/>
          <dgm:dir/>
          <dgm:animOne val="branch"/>
          <dgm:animLvl val="lvl"/>
          <dgm:resizeHandles/>
        </dgm:presLayoutVars>
      </dgm:prSet>
      <dgm:spPr/>
    </dgm:pt>
    <dgm:pt modelId="{843AA33B-2BAD-4883-8D50-8D79755FF523}" type="pres">
      <dgm:prSet presAssocID="{C0C35B89-6749-48A5-ACA7-52432ADF225D}" presName="hierRoot1" presStyleCnt="0"/>
      <dgm:spPr/>
    </dgm:pt>
    <dgm:pt modelId="{4043FD37-0315-41CA-81D7-682920B15E74}" type="pres">
      <dgm:prSet presAssocID="{C0C35B89-6749-48A5-ACA7-52432ADF225D}" presName="composite" presStyleCnt="0"/>
      <dgm:spPr/>
    </dgm:pt>
    <dgm:pt modelId="{19EC932C-6B20-408D-9DF8-6BC336C17257}" type="pres">
      <dgm:prSet presAssocID="{C0C35B89-6749-48A5-ACA7-52432ADF225D}" presName="background" presStyleLbl="node0" presStyleIdx="0" presStyleCnt="4"/>
      <dgm:spPr>
        <a:solidFill>
          <a:schemeClr val="accent2"/>
        </a:solidFill>
      </dgm:spPr>
    </dgm:pt>
    <dgm:pt modelId="{D8F38FCF-B625-4501-AD7C-2BBDDC343D8D}" type="pres">
      <dgm:prSet presAssocID="{C0C35B89-6749-48A5-ACA7-52432ADF225D}" presName="text" presStyleLbl="fgAcc0" presStyleIdx="0" presStyleCnt="4">
        <dgm:presLayoutVars>
          <dgm:chPref val="3"/>
        </dgm:presLayoutVars>
      </dgm:prSet>
      <dgm:spPr/>
    </dgm:pt>
    <dgm:pt modelId="{21C95D30-97BE-4550-9EE4-10703C7748EF}" type="pres">
      <dgm:prSet presAssocID="{C0C35B89-6749-48A5-ACA7-52432ADF225D}" presName="hierChild2" presStyleCnt="0"/>
      <dgm:spPr/>
    </dgm:pt>
    <dgm:pt modelId="{B0755428-B83F-4670-8516-C58B3297E5EB}" type="pres">
      <dgm:prSet presAssocID="{8F5EF295-BCA6-4272-AE4A-9DECA3FF4E28}" presName="hierRoot1" presStyleCnt="0"/>
      <dgm:spPr/>
    </dgm:pt>
    <dgm:pt modelId="{C50E7033-34D9-488B-B037-301DEBE8E24B}" type="pres">
      <dgm:prSet presAssocID="{8F5EF295-BCA6-4272-AE4A-9DECA3FF4E28}" presName="composite" presStyleCnt="0"/>
      <dgm:spPr/>
    </dgm:pt>
    <dgm:pt modelId="{D40A7F78-66DF-4E7A-80FC-C790690BB7C7}" type="pres">
      <dgm:prSet presAssocID="{8F5EF295-BCA6-4272-AE4A-9DECA3FF4E28}" presName="background" presStyleLbl="node0" presStyleIdx="1" presStyleCnt="4"/>
      <dgm:spPr>
        <a:solidFill>
          <a:schemeClr val="accent3"/>
        </a:solidFill>
      </dgm:spPr>
    </dgm:pt>
    <dgm:pt modelId="{5F946921-0A2F-4E62-AFE7-9AB77475F40D}" type="pres">
      <dgm:prSet presAssocID="{8F5EF295-BCA6-4272-AE4A-9DECA3FF4E28}" presName="text" presStyleLbl="fgAcc0" presStyleIdx="1" presStyleCnt="4">
        <dgm:presLayoutVars>
          <dgm:chPref val="3"/>
        </dgm:presLayoutVars>
      </dgm:prSet>
      <dgm:spPr/>
    </dgm:pt>
    <dgm:pt modelId="{A2327578-6D94-41FC-88ED-0BAD4B0D0A2A}" type="pres">
      <dgm:prSet presAssocID="{8F5EF295-BCA6-4272-AE4A-9DECA3FF4E28}" presName="hierChild2" presStyleCnt="0"/>
      <dgm:spPr/>
    </dgm:pt>
    <dgm:pt modelId="{0A72F23B-6C1F-401B-8DF4-5B49F9678949}" type="pres">
      <dgm:prSet presAssocID="{40E3DF4B-0435-44C1-B29C-E3A11DCF371F}" presName="hierRoot1" presStyleCnt="0"/>
      <dgm:spPr/>
    </dgm:pt>
    <dgm:pt modelId="{0034C6A4-414D-4FA3-BD98-70A47FAFBA38}" type="pres">
      <dgm:prSet presAssocID="{40E3DF4B-0435-44C1-B29C-E3A11DCF371F}" presName="composite" presStyleCnt="0"/>
      <dgm:spPr/>
    </dgm:pt>
    <dgm:pt modelId="{8B327CA1-AD9A-475E-A4E6-79EA94103117}" type="pres">
      <dgm:prSet presAssocID="{40E3DF4B-0435-44C1-B29C-E3A11DCF371F}" presName="background" presStyleLbl="node0" presStyleIdx="2" presStyleCnt="4"/>
      <dgm:spPr>
        <a:solidFill>
          <a:schemeClr val="accent1"/>
        </a:solidFill>
      </dgm:spPr>
    </dgm:pt>
    <dgm:pt modelId="{EA36CB86-5602-405A-B470-41568EFDCE8B}" type="pres">
      <dgm:prSet presAssocID="{40E3DF4B-0435-44C1-B29C-E3A11DCF371F}" presName="text" presStyleLbl="fgAcc0" presStyleIdx="2" presStyleCnt="4">
        <dgm:presLayoutVars>
          <dgm:chPref val="3"/>
        </dgm:presLayoutVars>
      </dgm:prSet>
      <dgm:spPr/>
    </dgm:pt>
    <dgm:pt modelId="{AD97B6F4-CF26-48ED-953F-9F406E5607ED}" type="pres">
      <dgm:prSet presAssocID="{40E3DF4B-0435-44C1-B29C-E3A11DCF371F}" presName="hierChild2" presStyleCnt="0"/>
      <dgm:spPr/>
    </dgm:pt>
    <dgm:pt modelId="{1A84E6E7-1A81-4060-AA1B-3002C9EDE298}" type="pres">
      <dgm:prSet presAssocID="{12E4A4B9-3338-46FD-AF59-CD0275127B45}" presName="hierRoot1" presStyleCnt="0"/>
      <dgm:spPr/>
    </dgm:pt>
    <dgm:pt modelId="{1AB38070-97CA-402E-B08B-FECBD11C66E7}" type="pres">
      <dgm:prSet presAssocID="{12E4A4B9-3338-46FD-AF59-CD0275127B45}" presName="composite" presStyleCnt="0"/>
      <dgm:spPr/>
    </dgm:pt>
    <dgm:pt modelId="{2F38DA8B-D588-4FBF-AF5A-B38062EDD6DE}" type="pres">
      <dgm:prSet presAssocID="{12E4A4B9-3338-46FD-AF59-CD0275127B45}" presName="background" presStyleLbl="node0" presStyleIdx="3" presStyleCnt="4"/>
      <dgm:spPr>
        <a:solidFill>
          <a:srgbClr val="0088B8"/>
        </a:solidFill>
      </dgm:spPr>
    </dgm:pt>
    <dgm:pt modelId="{35C334DE-B688-4CA9-9628-D9353792D8CA}" type="pres">
      <dgm:prSet presAssocID="{12E4A4B9-3338-46FD-AF59-CD0275127B45}" presName="text" presStyleLbl="fgAcc0" presStyleIdx="3" presStyleCnt="4">
        <dgm:presLayoutVars>
          <dgm:chPref val="3"/>
        </dgm:presLayoutVars>
      </dgm:prSet>
      <dgm:spPr/>
    </dgm:pt>
    <dgm:pt modelId="{5D1E4E20-5D56-438D-A89C-BAD8F65F5051}" type="pres">
      <dgm:prSet presAssocID="{12E4A4B9-3338-46FD-AF59-CD0275127B45}" presName="hierChild2" presStyleCnt="0"/>
      <dgm:spPr/>
    </dgm:pt>
  </dgm:ptLst>
  <dgm:cxnLst>
    <dgm:cxn modelId="{1A13A126-36FC-456B-8A48-B024B2BC1026}" type="presOf" srcId="{C0C35B89-6749-48A5-ACA7-52432ADF225D}" destId="{D8F38FCF-B625-4501-AD7C-2BBDDC343D8D}" srcOrd="0" destOrd="0" presId="urn:microsoft.com/office/officeart/2005/8/layout/hierarchy1"/>
    <dgm:cxn modelId="{3111483E-0842-4160-9523-36B9153FF86C}" srcId="{447EA3C1-DEC9-40C4-A533-BBEBE89A971D}" destId="{12E4A4B9-3338-46FD-AF59-CD0275127B45}" srcOrd="3" destOrd="0" parTransId="{D5CFA2C1-F512-41BE-B17C-FFC1A3D248AE}" sibTransId="{D67550E3-0540-4554-BF52-40D5B9AD463C}"/>
    <dgm:cxn modelId="{A0777366-C74A-4A6B-9447-7220D8F14C47}" type="presOf" srcId="{447EA3C1-DEC9-40C4-A533-BBEBE89A971D}" destId="{33C131E5-E3BB-4D55-8310-FF70E34394B3}" srcOrd="0" destOrd="0" presId="urn:microsoft.com/office/officeart/2005/8/layout/hierarchy1"/>
    <dgm:cxn modelId="{04A8E166-BFDE-462C-B247-5C076293F944}" srcId="{447EA3C1-DEC9-40C4-A533-BBEBE89A971D}" destId="{C0C35B89-6749-48A5-ACA7-52432ADF225D}" srcOrd="0" destOrd="0" parTransId="{85CBC3CF-09D0-4A61-8770-94357EE1F353}" sibTransId="{F354EFDB-F093-4830-BA04-E0B1359F0CA5}"/>
    <dgm:cxn modelId="{73A4206F-7912-4AF3-9B19-EBFCA952B01F}" srcId="{447EA3C1-DEC9-40C4-A533-BBEBE89A971D}" destId="{40E3DF4B-0435-44C1-B29C-E3A11DCF371F}" srcOrd="2" destOrd="0" parTransId="{CA54549A-55FA-4E53-8D0D-BEF3E89C47AB}" sibTransId="{01FFF669-577E-4701-9435-039E17F8EAC0}"/>
    <dgm:cxn modelId="{6BECA159-EF92-46CE-B744-9998146DA4F5}" type="presOf" srcId="{12E4A4B9-3338-46FD-AF59-CD0275127B45}" destId="{35C334DE-B688-4CA9-9628-D9353792D8CA}" srcOrd="0" destOrd="0" presId="urn:microsoft.com/office/officeart/2005/8/layout/hierarchy1"/>
    <dgm:cxn modelId="{5BBD79A3-11B7-4D8A-BBEB-6E1EA98B8556}" type="presOf" srcId="{8F5EF295-BCA6-4272-AE4A-9DECA3FF4E28}" destId="{5F946921-0A2F-4E62-AFE7-9AB77475F40D}" srcOrd="0" destOrd="0" presId="urn:microsoft.com/office/officeart/2005/8/layout/hierarchy1"/>
    <dgm:cxn modelId="{5502DBBD-13AC-48D0-9406-246EE7F0DECA}" type="presOf" srcId="{40E3DF4B-0435-44C1-B29C-E3A11DCF371F}" destId="{EA36CB86-5602-405A-B470-41568EFDCE8B}" srcOrd="0" destOrd="0" presId="urn:microsoft.com/office/officeart/2005/8/layout/hierarchy1"/>
    <dgm:cxn modelId="{9B52E7E9-1FED-458A-BAD6-80ABB66056A2}" srcId="{447EA3C1-DEC9-40C4-A533-BBEBE89A971D}" destId="{8F5EF295-BCA6-4272-AE4A-9DECA3FF4E28}" srcOrd="1" destOrd="0" parTransId="{CA6AF3B9-9BFC-43DA-923F-BB52A4E94EC7}" sibTransId="{1C52D7CA-1EF5-45A6-9982-AF49FDA3EBAA}"/>
    <dgm:cxn modelId="{1F571601-494E-4D31-9495-7DF17FED580E}" type="presParOf" srcId="{33C131E5-E3BB-4D55-8310-FF70E34394B3}" destId="{843AA33B-2BAD-4883-8D50-8D79755FF523}" srcOrd="0" destOrd="0" presId="urn:microsoft.com/office/officeart/2005/8/layout/hierarchy1"/>
    <dgm:cxn modelId="{94241CBF-15D9-4765-9021-AABF79870370}" type="presParOf" srcId="{843AA33B-2BAD-4883-8D50-8D79755FF523}" destId="{4043FD37-0315-41CA-81D7-682920B15E74}" srcOrd="0" destOrd="0" presId="urn:microsoft.com/office/officeart/2005/8/layout/hierarchy1"/>
    <dgm:cxn modelId="{00AAB09B-28C6-495A-890E-0A3E7C095BA1}" type="presParOf" srcId="{4043FD37-0315-41CA-81D7-682920B15E74}" destId="{19EC932C-6B20-408D-9DF8-6BC336C17257}" srcOrd="0" destOrd="0" presId="urn:microsoft.com/office/officeart/2005/8/layout/hierarchy1"/>
    <dgm:cxn modelId="{64333EE5-461C-4D38-80B6-8A7EE81EDD4B}" type="presParOf" srcId="{4043FD37-0315-41CA-81D7-682920B15E74}" destId="{D8F38FCF-B625-4501-AD7C-2BBDDC343D8D}" srcOrd="1" destOrd="0" presId="urn:microsoft.com/office/officeart/2005/8/layout/hierarchy1"/>
    <dgm:cxn modelId="{092D03BB-EA33-4A3B-8F54-85A5F45D0C5A}" type="presParOf" srcId="{843AA33B-2BAD-4883-8D50-8D79755FF523}" destId="{21C95D30-97BE-4550-9EE4-10703C7748EF}" srcOrd="1" destOrd="0" presId="urn:microsoft.com/office/officeart/2005/8/layout/hierarchy1"/>
    <dgm:cxn modelId="{BF899F10-FBF8-492F-A74E-204BBB20AFE7}" type="presParOf" srcId="{33C131E5-E3BB-4D55-8310-FF70E34394B3}" destId="{B0755428-B83F-4670-8516-C58B3297E5EB}" srcOrd="1" destOrd="0" presId="urn:microsoft.com/office/officeart/2005/8/layout/hierarchy1"/>
    <dgm:cxn modelId="{2DAB89BE-4FA3-439A-98A1-E0483A6B8620}" type="presParOf" srcId="{B0755428-B83F-4670-8516-C58B3297E5EB}" destId="{C50E7033-34D9-488B-B037-301DEBE8E24B}" srcOrd="0" destOrd="0" presId="urn:microsoft.com/office/officeart/2005/8/layout/hierarchy1"/>
    <dgm:cxn modelId="{37FF5EC5-63C0-4DE2-8AAF-F2505F8F459A}" type="presParOf" srcId="{C50E7033-34D9-488B-B037-301DEBE8E24B}" destId="{D40A7F78-66DF-4E7A-80FC-C790690BB7C7}" srcOrd="0" destOrd="0" presId="urn:microsoft.com/office/officeart/2005/8/layout/hierarchy1"/>
    <dgm:cxn modelId="{450E7798-BBC7-431F-95D9-DBEB5507D128}" type="presParOf" srcId="{C50E7033-34D9-488B-B037-301DEBE8E24B}" destId="{5F946921-0A2F-4E62-AFE7-9AB77475F40D}" srcOrd="1" destOrd="0" presId="urn:microsoft.com/office/officeart/2005/8/layout/hierarchy1"/>
    <dgm:cxn modelId="{C8C34827-679E-4ABF-9D14-5314FAF84D70}" type="presParOf" srcId="{B0755428-B83F-4670-8516-C58B3297E5EB}" destId="{A2327578-6D94-41FC-88ED-0BAD4B0D0A2A}" srcOrd="1" destOrd="0" presId="urn:microsoft.com/office/officeart/2005/8/layout/hierarchy1"/>
    <dgm:cxn modelId="{200B40AA-14A3-4825-B0C9-BFCCC1934914}" type="presParOf" srcId="{33C131E5-E3BB-4D55-8310-FF70E34394B3}" destId="{0A72F23B-6C1F-401B-8DF4-5B49F9678949}" srcOrd="2" destOrd="0" presId="urn:microsoft.com/office/officeart/2005/8/layout/hierarchy1"/>
    <dgm:cxn modelId="{2881DB08-DB0D-49D5-B163-961C58AE8017}" type="presParOf" srcId="{0A72F23B-6C1F-401B-8DF4-5B49F9678949}" destId="{0034C6A4-414D-4FA3-BD98-70A47FAFBA38}" srcOrd="0" destOrd="0" presId="urn:microsoft.com/office/officeart/2005/8/layout/hierarchy1"/>
    <dgm:cxn modelId="{4AB40A68-558A-4A6C-8CAA-15470C135882}" type="presParOf" srcId="{0034C6A4-414D-4FA3-BD98-70A47FAFBA38}" destId="{8B327CA1-AD9A-475E-A4E6-79EA94103117}" srcOrd="0" destOrd="0" presId="urn:microsoft.com/office/officeart/2005/8/layout/hierarchy1"/>
    <dgm:cxn modelId="{46106329-DF2B-4E9D-9DC7-29CE3C0E04FA}" type="presParOf" srcId="{0034C6A4-414D-4FA3-BD98-70A47FAFBA38}" destId="{EA36CB86-5602-405A-B470-41568EFDCE8B}" srcOrd="1" destOrd="0" presId="urn:microsoft.com/office/officeart/2005/8/layout/hierarchy1"/>
    <dgm:cxn modelId="{5E870525-35B5-43A8-A474-8D37720FEFC2}" type="presParOf" srcId="{0A72F23B-6C1F-401B-8DF4-5B49F9678949}" destId="{AD97B6F4-CF26-48ED-953F-9F406E5607ED}" srcOrd="1" destOrd="0" presId="urn:microsoft.com/office/officeart/2005/8/layout/hierarchy1"/>
    <dgm:cxn modelId="{F06205D9-D350-4A63-906F-50EA60588826}" type="presParOf" srcId="{33C131E5-E3BB-4D55-8310-FF70E34394B3}" destId="{1A84E6E7-1A81-4060-AA1B-3002C9EDE298}" srcOrd="3" destOrd="0" presId="urn:microsoft.com/office/officeart/2005/8/layout/hierarchy1"/>
    <dgm:cxn modelId="{4A9DF8F9-84C6-47AC-9473-CA356D79DC86}" type="presParOf" srcId="{1A84E6E7-1A81-4060-AA1B-3002C9EDE298}" destId="{1AB38070-97CA-402E-B08B-FECBD11C66E7}" srcOrd="0" destOrd="0" presId="urn:microsoft.com/office/officeart/2005/8/layout/hierarchy1"/>
    <dgm:cxn modelId="{9BD2EB05-6FA1-4759-A5DD-EA1614A36F6A}" type="presParOf" srcId="{1AB38070-97CA-402E-B08B-FECBD11C66E7}" destId="{2F38DA8B-D588-4FBF-AF5A-B38062EDD6DE}" srcOrd="0" destOrd="0" presId="urn:microsoft.com/office/officeart/2005/8/layout/hierarchy1"/>
    <dgm:cxn modelId="{2A02CAA5-34AF-47C6-ADF1-53A37C90A58F}" type="presParOf" srcId="{1AB38070-97CA-402E-B08B-FECBD11C66E7}" destId="{35C334DE-B688-4CA9-9628-D9353792D8CA}" srcOrd="1" destOrd="0" presId="urn:microsoft.com/office/officeart/2005/8/layout/hierarchy1"/>
    <dgm:cxn modelId="{A024900B-AD08-436D-9455-B6FE7EB3E4FC}" type="presParOf" srcId="{1A84E6E7-1A81-4060-AA1B-3002C9EDE298}" destId="{5D1E4E20-5D56-438D-A89C-BAD8F65F505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a:solidFill>
          <a:srgbClr val="FF715B"/>
        </a:solidFill>
        <a:effectLst>
          <a:outerShdw blurRad="63500" algn="ctr" rotWithShape="0">
            <a:prstClr val="black">
              <a:alpha val="40000"/>
            </a:prstClr>
          </a:outerShdw>
        </a:effectLst>
      </dgm:spPr>
      <dgm:t>
        <a:bodyPr/>
        <a:lstStyle/>
        <a:p>
          <a:r>
            <a:rPr lang="en-US"/>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a:solidFill>
          <a:schemeClr val="accent2"/>
        </a:solidFill>
        <a:effectLst>
          <a:outerShdw blurRad="63500" algn="ctr" rotWithShape="0">
            <a:prstClr val="black">
              <a:alpha val="40000"/>
            </a:prstClr>
          </a:outerShdw>
        </a:effectLst>
      </dgm:spPr>
      <dgm:t>
        <a:bodyPr/>
        <a:lstStyle/>
        <a:p>
          <a:r>
            <a:rPr lang="en-US"/>
            <a:t>Report 3.11</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3DC1BD"/>
          </a:solidFill>
        </a:ln>
      </dgm:spPr>
      <dgm:t>
        <a:bodyPr/>
        <a:lstStyle/>
        <a:p>
          <a:r>
            <a:rPr lang="en-US" dirty="0">
              <a:hlinkClick xmlns:r="http://schemas.openxmlformats.org/officeDocument/2006/relationships" r:id="rId1"/>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a:hlinkClick xmlns:r="http://schemas.openxmlformats.org/officeDocument/2006/relationships" r:id="rId2"/>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a:hlinkClick xmlns:r="http://schemas.openxmlformats.org/officeDocument/2006/relationships" r:id="rId3"/>
            </a:rPr>
            <a:t>Course Sections Completed – Student List for Departmentalized Courses</a:t>
          </a:r>
          <a:endParaRPr lang="en-US"/>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71B372AA-8FFD-47AE-98C5-AD3216B4AC1D}">
      <dgm:prSet/>
      <dgm:spPr/>
      <dgm:t>
        <a:bodyPr/>
        <a:lstStyle/>
        <a:p>
          <a:endParaRPr lang="en-US" dirty="0"/>
        </a:p>
      </dgm:t>
    </dgm:pt>
    <dgm:pt modelId="{B848277A-08C2-4A63-80F4-0F68F9CEEB1A}" type="parTrans" cxnId="{CD2DA567-A8D5-48A4-BD86-C68EDB834A5C}">
      <dgm:prSet/>
      <dgm:spPr/>
      <dgm:t>
        <a:bodyPr/>
        <a:lstStyle/>
        <a:p>
          <a:endParaRPr lang="en-US"/>
        </a:p>
      </dgm:t>
    </dgm:pt>
    <dgm:pt modelId="{967A1A1F-BF94-422B-BC88-491AB14F14A0}" type="sibTrans" cxnId="{CD2DA567-A8D5-48A4-BD86-C68EDB834A5C}">
      <dgm:prSet/>
      <dgm:spPr/>
      <dgm:t>
        <a:bodyPr/>
        <a:lstStyle/>
        <a:p>
          <a:endParaRPr lang="en-US"/>
        </a:p>
      </dgm:t>
    </dgm:pt>
    <dgm:pt modelId="{E73721C2-7B42-4621-8770-DB7E5C6128D4}">
      <dgm:prSet/>
      <dgm:spPr/>
      <dgm:t>
        <a:bodyPr/>
        <a:lstStyle/>
        <a:p>
          <a:endParaRPr lang="en-US"/>
        </a:p>
      </dgm:t>
    </dgm:pt>
    <dgm:pt modelId="{2ED05559-EE53-42C2-833D-A4AF1AAB3F98}" type="parTrans" cxnId="{771BAC3E-74D6-46FA-B95E-3396D87F2B67}">
      <dgm:prSet/>
      <dgm:spPr/>
      <dgm:t>
        <a:bodyPr/>
        <a:lstStyle/>
        <a:p>
          <a:endParaRPr lang="en-US"/>
        </a:p>
      </dgm:t>
    </dgm:pt>
    <dgm:pt modelId="{8557EC3E-8AF1-4C38-A71E-6A3DFBDD2D87}" type="sibTrans" cxnId="{771BAC3E-74D6-46FA-B95E-3396D87F2B67}">
      <dgm:prSet/>
      <dgm:spPr/>
      <dgm:t>
        <a:bodyPr/>
        <a:lstStyle/>
        <a:p>
          <a:endParaRPr lang="en-US"/>
        </a:p>
      </dgm:t>
    </dgm:pt>
    <dgm:pt modelId="{125BF390-1E1D-47CC-9DCD-CDB76520F5C2}">
      <dgm:prSet/>
      <dgm:spPr/>
      <dgm:t>
        <a:bodyPr/>
        <a:lstStyle/>
        <a:p>
          <a:endParaRPr lang="en-US"/>
        </a:p>
      </dgm:t>
    </dgm:pt>
    <dgm:pt modelId="{BF24C4BE-6DF2-4FCC-86B3-0F3D49292D68}" type="parTrans" cxnId="{1977BC77-E90A-4DC8-8C3C-30EA7B8DA025}">
      <dgm:prSet/>
      <dgm:spPr/>
      <dgm:t>
        <a:bodyPr/>
        <a:lstStyle/>
        <a:p>
          <a:endParaRPr lang="en-US"/>
        </a:p>
      </dgm:t>
    </dgm:pt>
    <dgm:pt modelId="{C5942DAD-77EB-4FFB-B840-8715F851B02F}" type="sibTrans" cxnId="{1977BC77-E90A-4DC8-8C3C-30EA7B8DA025}">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custLinFactNeighborX="-259" custLinFactNeighborY="228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Educational Options Course Completion – Student Count</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dgm:spPr>
        <a:ln>
          <a:solidFill>
            <a:srgbClr val="37C0BB"/>
          </a:solidFill>
        </a:ln>
      </dgm:spPr>
      <dgm:t>
        <a:bodyPr/>
        <a:lstStyle/>
        <a:p>
          <a:endParaRPr lang="en-US"/>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8C96A2C-9651-402E-8009-F88C583ACACA}" type="doc">
      <dgm:prSet loTypeId="urn:microsoft.com/office/officeart/2005/8/layout/cycle2" loCatId="cycle" qsTypeId="urn:microsoft.com/office/officeart/2005/8/quickstyle/simple5" qsCatId="simple" csTypeId="urn:microsoft.com/office/officeart/2005/8/colors/colorful1" csCatId="colorful" phldr="1"/>
      <dgm:spPr/>
      <dgm:t>
        <a:bodyPr/>
        <a:lstStyle/>
        <a:p>
          <a:endParaRPr lang="en-US"/>
        </a:p>
      </dgm:t>
    </dgm:pt>
    <dgm:pt modelId="{E3F65374-4000-4F72-90E3-5E8BF32BAC23}">
      <dgm:prSet phldrT="[Text]" custT="1"/>
      <dgm:spPr/>
      <dgm:t>
        <a:bodyPr/>
        <a:lstStyle/>
        <a:p>
          <a:r>
            <a:rPr lang="en-US" sz="1200" b="0" dirty="0"/>
            <a:t>Nightly extraction from CALPADS</a:t>
          </a:r>
        </a:p>
      </dgm:t>
    </dgm:pt>
    <dgm:pt modelId="{EDE801CD-7F6F-41EF-AF14-15AC56907108}" type="parTrans" cxnId="{656359B7-2B24-4916-8AA1-372CC71D1AC1}">
      <dgm:prSet/>
      <dgm:spPr/>
      <dgm:t>
        <a:bodyPr/>
        <a:lstStyle/>
        <a:p>
          <a:endParaRPr lang="en-US"/>
        </a:p>
      </dgm:t>
    </dgm:pt>
    <dgm:pt modelId="{B51857BA-5D14-422C-A491-A6A93154B0A7}" type="sibTrans" cxnId="{656359B7-2B24-4916-8AA1-372CC71D1AC1}">
      <dgm:prSet/>
      <dgm:spPr/>
      <dgm:t>
        <a:bodyPr/>
        <a:lstStyle/>
        <a:p>
          <a:endParaRPr lang="en-US"/>
        </a:p>
      </dgm:t>
    </dgm:pt>
    <dgm:pt modelId="{105D5BB6-5AF7-4DC9-B6BD-2E464C2A0554}">
      <dgm:prSet phldrT="[Text]" custT="1"/>
      <dgm:spPr/>
      <dgm:t>
        <a:bodyPr/>
        <a:lstStyle/>
        <a:p>
          <a:r>
            <a:rPr lang="en-US" sz="1200" u="none" dirty="0"/>
            <a:t>TOMS determines updates, deletions, and additions</a:t>
          </a:r>
          <a:r>
            <a:rPr lang="en-US" sz="1200" dirty="0"/>
            <a:t> </a:t>
          </a:r>
        </a:p>
      </dgm:t>
    </dgm:pt>
    <dgm:pt modelId="{13B7B91E-9642-4A48-8B7C-B8F70FADBE92}" type="parTrans" cxnId="{AFF154D6-F0D3-4027-BC39-F5ABDAB529AF}">
      <dgm:prSet/>
      <dgm:spPr/>
      <dgm:t>
        <a:bodyPr/>
        <a:lstStyle/>
        <a:p>
          <a:endParaRPr lang="en-US"/>
        </a:p>
      </dgm:t>
    </dgm:pt>
    <dgm:pt modelId="{E5AD6A16-24A8-454D-8D19-648C7FB707B9}" type="sibTrans" cxnId="{AFF154D6-F0D3-4027-BC39-F5ABDAB529AF}">
      <dgm:prSet/>
      <dgm:spPr/>
      <dgm:t>
        <a:bodyPr/>
        <a:lstStyle/>
        <a:p>
          <a:endParaRPr lang="en-US"/>
        </a:p>
      </dgm:t>
    </dgm:pt>
    <dgm:pt modelId="{A77F5622-1555-4C4E-ACA1-C61472BC3CF9}">
      <dgm:prSet phldrT="[Text]" custT="1"/>
      <dgm:spPr/>
      <dgm:t>
        <a:bodyPr/>
        <a:lstStyle/>
        <a:p>
          <a:r>
            <a:rPr lang="en-US" sz="1200" u="none" dirty="0"/>
            <a:t>LEAs review data uploaded to TOMS </a:t>
          </a:r>
          <a:endParaRPr lang="en-US" sz="1200" dirty="0"/>
        </a:p>
      </dgm:t>
    </dgm:pt>
    <dgm:pt modelId="{EBAA4818-B1B1-41A6-B4A9-E41E255C2A0C}" type="parTrans" cxnId="{CBDC3B35-B29B-4EA1-B2C9-2A4F50D7D23E}">
      <dgm:prSet/>
      <dgm:spPr/>
      <dgm:t>
        <a:bodyPr/>
        <a:lstStyle/>
        <a:p>
          <a:endParaRPr lang="en-US"/>
        </a:p>
      </dgm:t>
    </dgm:pt>
    <dgm:pt modelId="{C6CC5E07-93AB-4695-81C6-9F3040EB6AF2}" type="sibTrans" cxnId="{CBDC3B35-B29B-4EA1-B2C9-2A4F50D7D23E}">
      <dgm:prSet/>
      <dgm:spPr/>
      <dgm:t>
        <a:bodyPr/>
        <a:lstStyle/>
        <a:p>
          <a:endParaRPr lang="en-US"/>
        </a:p>
      </dgm:t>
    </dgm:pt>
    <dgm:pt modelId="{B3C11523-1F78-4E82-89FB-D1938EF20128}">
      <dgm:prSet phldrT="[Text]"/>
      <dgm:spPr/>
      <dgm:t>
        <a:bodyPr/>
        <a:lstStyle/>
        <a:p>
          <a:r>
            <a:rPr lang="en-US" dirty="0"/>
            <a:t>Process continues through testing window</a:t>
          </a:r>
        </a:p>
      </dgm:t>
    </dgm:pt>
    <dgm:pt modelId="{B403983A-20C7-4BF8-B25B-FF69D5B929EA}" type="parTrans" cxnId="{30188008-CFC7-4A44-BD25-E33EEDEA0CC1}">
      <dgm:prSet/>
      <dgm:spPr/>
      <dgm:t>
        <a:bodyPr/>
        <a:lstStyle/>
        <a:p>
          <a:endParaRPr lang="en-US"/>
        </a:p>
      </dgm:t>
    </dgm:pt>
    <dgm:pt modelId="{025D0846-F21E-40E1-A553-C21F29FB3DAE}" type="sibTrans" cxnId="{30188008-CFC7-4A44-BD25-E33EEDEA0CC1}">
      <dgm:prSet/>
      <dgm:spPr/>
      <dgm:t>
        <a:bodyPr/>
        <a:lstStyle/>
        <a:p>
          <a:endParaRPr lang="en-US"/>
        </a:p>
      </dgm:t>
    </dgm:pt>
    <dgm:pt modelId="{BE514ADE-9BB8-48B6-A999-B7D3E3EC4B42}" type="pres">
      <dgm:prSet presAssocID="{48C96A2C-9651-402E-8009-F88C583ACACA}" presName="cycle" presStyleCnt="0">
        <dgm:presLayoutVars>
          <dgm:dir/>
          <dgm:resizeHandles val="exact"/>
        </dgm:presLayoutVars>
      </dgm:prSet>
      <dgm:spPr/>
    </dgm:pt>
    <dgm:pt modelId="{2AB5A82C-75F2-4F49-BE02-E7D6B27AD5AB}" type="pres">
      <dgm:prSet presAssocID="{E3F65374-4000-4F72-90E3-5E8BF32BAC23}" presName="node" presStyleLbl="node1" presStyleIdx="0" presStyleCnt="4">
        <dgm:presLayoutVars>
          <dgm:bulletEnabled val="1"/>
        </dgm:presLayoutVars>
      </dgm:prSet>
      <dgm:spPr/>
    </dgm:pt>
    <dgm:pt modelId="{2A14DC6E-D488-4C92-B10B-664628775828}" type="pres">
      <dgm:prSet presAssocID="{B51857BA-5D14-422C-A491-A6A93154B0A7}" presName="sibTrans" presStyleLbl="sibTrans2D1" presStyleIdx="0" presStyleCnt="4"/>
      <dgm:spPr/>
    </dgm:pt>
    <dgm:pt modelId="{65CAA513-E3DB-4C52-B9E2-F9C79F7C9755}" type="pres">
      <dgm:prSet presAssocID="{B51857BA-5D14-422C-A491-A6A93154B0A7}" presName="connectorText" presStyleLbl="sibTrans2D1" presStyleIdx="0" presStyleCnt="4"/>
      <dgm:spPr/>
    </dgm:pt>
    <dgm:pt modelId="{7A6DFD79-3232-4CDB-8B32-29BEE7B2CE97}" type="pres">
      <dgm:prSet presAssocID="{105D5BB6-5AF7-4DC9-B6BD-2E464C2A0554}" presName="node" presStyleLbl="node1" presStyleIdx="1" presStyleCnt="4">
        <dgm:presLayoutVars>
          <dgm:bulletEnabled val="1"/>
        </dgm:presLayoutVars>
      </dgm:prSet>
      <dgm:spPr/>
    </dgm:pt>
    <dgm:pt modelId="{3AFD0EBD-E8E7-4D39-B346-3A0175B8523A}" type="pres">
      <dgm:prSet presAssocID="{E5AD6A16-24A8-454D-8D19-648C7FB707B9}" presName="sibTrans" presStyleLbl="sibTrans2D1" presStyleIdx="1" presStyleCnt="4"/>
      <dgm:spPr/>
    </dgm:pt>
    <dgm:pt modelId="{B1310A0E-EC2E-4F07-8043-F710E97296C9}" type="pres">
      <dgm:prSet presAssocID="{E5AD6A16-24A8-454D-8D19-648C7FB707B9}" presName="connectorText" presStyleLbl="sibTrans2D1" presStyleIdx="1" presStyleCnt="4"/>
      <dgm:spPr/>
    </dgm:pt>
    <dgm:pt modelId="{18685E68-5FCA-4038-8698-578A53B20D4A}" type="pres">
      <dgm:prSet presAssocID="{A77F5622-1555-4C4E-ACA1-C61472BC3CF9}" presName="node" presStyleLbl="node1" presStyleIdx="2" presStyleCnt="4">
        <dgm:presLayoutVars>
          <dgm:bulletEnabled val="1"/>
        </dgm:presLayoutVars>
      </dgm:prSet>
      <dgm:spPr/>
    </dgm:pt>
    <dgm:pt modelId="{128B9896-F6AD-4ED9-B652-11DC96548BE4}" type="pres">
      <dgm:prSet presAssocID="{C6CC5E07-93AB-4695-81C6-9F3040EB6AF2}" presName="sibTrans" presStyleLbl="sibTrans2D1" presStyleIdx="2" presStyleCnt="4"/>
      <dgm:spPr/>
    </dgm:pt>
    <dgm:pt modelId="{C1AD08DB-237A-4B16-B5A8-E00CFEBCCD89}" type="pres">
      <dgm:prSet presAssocID="{C6CC5E07-93AB-4695-81C6-9F3040EB6AF2}" presName="connectorText" presStyleLbl="sibTrans2D1" presStyleIdx="2" presStyleCnt="4"/>
      <dgm:spPr/>
    </dgm:pt>
    <dgm:pt modelId="{79F3B49A-EEF2-42B4-8C42-F816BB82AAFC}" type="pres">
      <dgm:prSet presAssocID="{B3C11523-1F78-4E82-89FB-D1938EF20128}" presName="node" presStyleLbl="node1" presStyleIdx="3" presStyleCnt="4">
        <dgm:presLayoutVars>
          <dgm:bulletEnabled val="1"/>
        </dgm:presLayoutVars>
      </dgm:prSet>
      <dgm:spPr/>
    </dgm:pt>
    <dgm:pt modelId="{91F77143-4C48-49A0-8E59-0A10102D8FE1}" type="pres">
      <dgm:prSet presAssocID="{025D0846-F21E-40E1-A553-C21F29FB3DAE}" presName="sibTrans" presStyleLbl="sibTrans2D1" presStyleIdx="3" presStyleCnt="4"/>
      <dgm:spPr/>
    </dgm:pt>
    <dgm:pt modelId="{405FFDFA-852E-48AD-988A-2676FFEAC876}" type="pres">
      <dgm:prSet presAssocID="{025D0846-F21E-40E1-A553-C21F29FB3DAE}" presName="connectorText" presStyleLbl="sibTrans2D1" presStyleIdx="3" presStyleCnt="4"/>
      <dgm:spPr/>
    </dgm:pt>
  </dgm:ptLst>
  <dgm:cxnLst>
    <dgm:cxn modelId="{30188008-CFC7-4A44-BD25-E33EEDEA0CC1}" srcId="{48C96A2C-9651-402E-8009-F88C583ACACA}" destId="{B3C11523-1F78-4E82-89FB-D1938EF20128}" srcOrd="3" destOrd="0" parTransId="{B403983A-20C7-4BF8-B25B-FF69D5B929EA}" sibTransId="{025D0846-F21E-40E1-A553-C21F29FB3DAE}"/>
    <dgm:cxn modelId="{253D541D-82B0-4ED4-BEBC-906D4876C30D}" type="presOf" srcId="{B3C11523-1F78-4E82-89FB-D1938EF20128}" destId="{79F3B49A-EEF2-42B4-8C42-F816BB82AAFC}" srcOrd="0" destOrd="0" presId="urn:microsoft.com/office/officeart/2005/8/layout/cycle2"/>
    <dgm:cxn modelId="{3CDE6520-6308-407D-AD8A-17497451F435}" type="presOf" srcId="{B51857BA-5D14-422C-A491-A6A93154B0A7}" destId="{2A14DC6E-D488-4C92-B10B-664628775828}" srcOrd="0" destOrd="0" presId="urn:microsoft.com/office/officeart/2005/8/layout/cycle2"/>
    <dgm:cxn modelId="{CBDC3B35-B29B-4EA1-B2C9-2A4F50D7D23E}" srcId="{48C96A2C-9651-402E-8009-F88C583ACACA}" destId="{A77F5622-1555-4C4E-ACA1-C61472BC3CF9}" srcOrd="2" destOrd="0" parTransId="{EBAA4818-B1B1-41A6-B4A9-E41E255C2A0C}" sibTransId="{C6CC5E07-93AB-4695-81C6-9F3040EB6AF2}"/>
    <dgm:cxn modelId="{E93CDF49-B0E1-461F-8D56-F0DF51E83C09}" type="presOf" srcId="{C6CC5E07-93AB-4695-81C6-9F3040EB6AF2}" destId="{C1AD08DB-237A-4B16-B5A8-E00CFEBCCD89}" srcOrd="1" destOrd="0" presId="urn:microsoft.com/office/officeart/2005/8/layout/cycle2"/>
    <dgm:cxn modelId="{8584C74E-D038-470A-998D-3E8DE082EF46}" type="presOf" srcId="{E3F65374-4000-4F72-90E3-5E8BF32BAC23}" destId="{2AB5A82C-75F2-4F49-BE02-E7D6B27AD5AB}" srcOrd="0" destOrd="0" presId="urn:microsoft.com/office/officeart/2005/8/layout/cycle2"/>
    <dgm:cxn modelId="{3F337753-B291-4A52-989E-ED1AD17A85E5}" type="presOf" srcId="{025D0846-F21E-40E1-A553-C21F29FB3DAE}" destId="{91F77143-4C48-49A0-8E59-0A10102D8FE1}" srcOrd="0" destOrd="0" presId="urn:microsoft.com/office/officeart/2005/8/layout/cycle2"/>
    <dgm:cxn modelId="{840C6575-5BF6-47D5-AB2E-25F6C487B2FF}" type="presOf" srcId="{105D5BB6-5AF7-4DC9-B6BD-2E464C2A0554}" destId="{7A6DFD79-3232-4CDB-8B32-29BEE7B2CE97}" srcOrd="0" destOrd="0" presId="urn:microsoft.com/office/officeart/2005/8/layout/cycle2"/>
    <dgm:cxn modelId="{5C3C6557-8148-4477-89DE-D00601C011D3}" type="presOf" srcId="{A77F5622-1555-4C4E-ACA1-C61472BC3CF9}" destId="{18685E68-5FCA-4038-8698-578A53B20D4A}" srcOrd="0" destOrd="0" presId="urn:microsoft.com/office/officeart/2005/8/layout/cycle2"/>
    <dgm:cxn modelId="{F977CF77-82AD-439B-AE0D-A69DCE9CC39D}" type="presOf" srcId="{48C96A2C-9651-402E-8009-F88C583ACACA}" destId="{BE514ADE-9BB8-48B6-A999-B7D3E3EC4B42}" srcOrd="0" destOrd="0" presId="urn:microsoft.com/office/officeart/2005/8/layout/cycle2"/>
    <dgm:cxn modelId="{8CD50C5A-30F3-451C-A562-595BDCF3F512}" type="presOf" srcId="{E5AD6A16-24A8-454D-8D19-648C7FB707B9}" destId="{3AFD0EBD-E8E7-4D39-B346-3A0175B8523A}" srcOrd="0" destOrd="0" presId="urn:microsoft.com/office/officeart/2005/8/layout/cycle2"/>
    <dgm:cxn modelId="{A0AAA993-5EED-4BDC-8AB1-573BBF5A8795}" type="presOf" srcId="{E5AD6A16-24A8-454D-8D19-648C7FB707B9}" destId="{B1310A0E-EC2E-4F07-8043-F710E97296C9}" srcOrd="1" destOrd="0" presId="urn:microsoft.com/office/officeart/2005/8/layout/cycle2"/>
    <dgm:cxn modelId="{F2926699-A9F9-4858-86A4-F2705A651F7C}" type="presOf" srcId="{C6CC5E07-93AB-4695-81C6-9F3040EB6AF2}" destId="{128B9896-F6AD-4ED9-B652-11DC96548BE4}" srcOrd="0" destOrd="0" presId="urn:microsoft.com/office/officeart/2005/8/layout/cycle2"/>
    <dgm:cxn modelId="{97498FA5-1464-4123-B682-06BD808D86EB}" type="presOf" srcId="{B51857BA-5D14-422C-A491-A6A93154B0A7}" destId="{65CAA513-E3DB-4C52-B9E2-F9C79F7C9755}" srcOrd="1" destOrd="0" presId="urn:microsoft.com/office/officeart/2005/8/layout/cycle2"/>
    <dgm:cxn modelId="{656359B7-2B24-4916-8AA1-372CC71D1AC1}" srcId="{48C96A2C-9651-402E-8009-F88C583ACACA}" destId="{E3F65374-4000-4F72-90E3-5E8BF32BAC23}" srcOrd="0" destOrd="0" parTransId="{EDE801CD-7F6F-41EF-AF14-15AC56907108}" sibTransId="{B51857BA-5D14-422C-A491-A6A93154B0A7}"/>
    <dgm:cxn modelId="{EB1823BF-3CA1-4D45-957A-0D2212FA7D9F}" type="presOf" srcId="{025D0846-F21E-40E1-A553-C21F29FB3DAE}" destId="{405FFDFA-852E-48AD-988A-2676FFEAC876}" srcOrd="1" destOrd="0" presId="urn:microsoft.com/office/officeart/2005/8/layout/cycle2"/>
    <dgm:cxn modelId="{AFF154D6-F0D3-4027-BC39-F5ABDAB529AF}" srcId="{48C96A2C-9651-402E-8009-F88C583ACACA}" destId="{105D5BB6-5AF7-4DC9-B6BD-2E464C2A0554}" srcOrd="1" destOrd="0" parTransId="{13B7B91E-9642-4A48-8B7C-B8F70FADBE92}" sibTransId="{E5AD6A16-24A8-454D-8D19-648C7FB707B9}"/>
    <dgm:cxn modelId="{0CA6996A-D2F4-46E4-ABA7-3C0FDE1E53A0}" type="presParOf" srcId="{BE514ADE-9BB8-48B6-A999-B7D3E3EC4B42}" destId="{2AB5A82C-75F2-4F49-BE02-E7D6B27AD5AB}" srcOrd="0" destOrd="0" presId="urn:microsoft.com/office/officeart/2005/8/layout/cycle2"/>
    <dgm:cxn modelId="{BB6C8A50-6F3C-43CE-8935-BE768BDACEE0}" type="presParOf" srcId="{BE514ADE-9BB8-48B6-A999-B7D3E3EC4B42}" destId="{2A14DC6E-D488-4C92-B10B-664628775828}" srcOrd="1" destOrd="0" presId="urn:microsoft.com/office/officeart/2005/8/layout/cycle2"/>
    <dgm:cxn modelId="{559A633B-2965-4029-B0FB-D3E7E9A096BE}" type="presParOf" srcId="{2A14DC6E-D488-4C92-B10B-664628775828}" destId="{65CAA513-E3DB-4C52-B9E2-F9C79F7C9755}" srcOrd="0" destOrd="0" presId="urn:microsoft.com/office/officeart/2005/8/layout/cycle2"/>
    <dgm:cxn modelId="{B228AFB9-6299-4962-96A4-EE1945A7AF6F}" type="presParOf" srcId="{BE514ADE-9BB8-48B6-A999-B7D3E3EC4B42}" destId="{7A6DFD79-3232-4CDB-8B32-29BEE7B2CE97}" srcOrd="2" destOrd="0" presId="urn:microsoft.com/office/officeart/2005/8/layout/cycle2"/>
    <dgm:cxn modelId="{FB67EBF3-71D6-45D1-A673-3230C7D6B01F}" type="presParOf" srcId="{BE514ADE-9BB8-48B6-A999-B7D3E3EC4B42}" destId="{3AFD0EBD-E8E7-4D39-B346-3A0175B8523A}" srcOrd="3" destOrd="0" presId="urn:microsoft.com/office/officeart/2005/8/layout/cycle2"/>
    <dgm:cxn modelId="{B76EE689-F7B3-49DD-A76E-E54E2FF32108}" type="presParOf" srcId="{3AFD0EBD-E8E7-4D39-B346-3A0175B8523A}" destId="{B1310A0E-EC2E-4F07-8043-F710E97296C9}" srcOrd="0" destOrd="0" presId="urn:microsoft.com/office/officeart/2005/8/layout/cycle2"/>
    <dgm:cxn modelId="{5476E1F0-1483-4D3F-A197-1DCE43CB4783}" type="presParOf" srcId="{BE514ADE-9BB8-48B6-A999-B7D3E3EC4B42}" destId="{18685E68-5FCA-4038-8698-578A53B20D4A}" srcOrd="4" destOrd="0" presId="urn:microsoft.com/office/officeart/2005/8/layout/cycle2"/>
    <dgm:cxn modelId="{CAB78CC9-A8DA-4F26-BEF7-0650426F9F8A}" type="presParOf" srcId="{BE514ADE-9BB8-48B6-A999-B7D3E3EC4B42}" destId="{128B9896-F6AD-4ED9-B652-11DC96548BE4}" srcOrd="5" destOrd="0" presId="urn:microsoft.com/office/officeart/2005/8/layout/cycle2"/>
    <dgm:cxn modelId="{5B953F29-E843-46B8-9539-B0464ABA531F}" type="presParOf" srcId="{128B9896-F6AD-4ED9-B652-11DC96548BE4}" destId="{C1AD08DB-237A-4B16-B5A8-E00CFEBCCD89}" srcOrd="0" destOrd="0" presId="urn:microsoft.com/office/officeart/2005/8/layout/cycle2"/>
    <dgm:cxn modelId="{186E947F-4854-4F31-AE97-4C7FFCC6F43D}" type="presParOf" srcId="{BE514ADE-9BB8-48B6-A999-B7D3E3EC4B42}" destId="{79F3B49A-EEF2-42B4-8C42-F816BB82AAFC}" srcOrd="6" destOrd="0" presId="urn:microsoft.com/office/officeart/2005/8/layout/cycle2"/>
    <dgm:cxn modelId="{24B0C43F-C7B8-4BC9-884F-BE97A6602EC9}" type="presParOf" srcId="{BE514ADE-9BB8-48B6-A999-B7D3E3EC4B42}" destId="{91F77143-4C48-49A0-8E59-0A10102D8FE1}" srcOrd="7" destOrd="0" presId="urn:microsoft.com/office/officeart/2005/8/layout/cycle2"/>
    <dgm:cxn modelId="{2F41CDB6-5CBA-4DE7-83DC-C3F408376FBC}" type="presParOf" srcId="{91F77143-4C48-49A0-8E59-0A10102D8FE1}" destId="{405FFDFA-852E-48AD-988A-2676FFEAC87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rgbClr val="00B0F0"/>
        </a:solidFill>
      </dgm:spPr>
      <dgm:t>
        <a:bodyPr/>
        <a:lstStyle/>
        <a:p>
          <a:r>
            <a:rPr lang="en-US" sz="1900" b="0" dirty="0"/>
            <a:t>Files Submitted</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7A54ABF1-B503-41E2-86B3-B0F1D29EAB38}">
      <dgm:prSet custT="1"/>
      <dgm:spPr>
        <a:solidFill>
          <a:schemeClr val="bg1">
            <a:alpha val="90000"/>
          </a:schemeClr>
        </a:solidFill>
      </dgm:spPr>
      <dgm:t>
        <a:bodyPr/>
        <a:lstStyle/>
        <a:p>
          <a:r>
            <a:rPr lang="en-US" sz="1900" b="0" dirty="0"/>
            <a:t>HOMELESS STUDENTS (SPRG)</a:t>
          </a:r>
        </a:p>
      </dgm:t>
    </dgm:pt>
    <dgm:pt modelId="{E180FE14-F62F-47D6-B42A-E2FFC587B63A}" type="parTrans" cxnId="{EA3CCEB8-CD27-49DC-8E32-303D55A79554}">
      <dgm:prSet/>
      <dgm:spPr/>
      <dgm:t>
        <a:bodyPr/>
        <a:lstStyle/>
        <a:p>
          <a:endParaRPr lang="en-US"/>
        </a:p>
      </dgm:t>
    </dgm:pt>
    <dgm:pt modelId="{DE5AE314-9DE1-49EA-AB4F-C39D12FB67E3}" type="sibTrans" cxnId="{EA3CCEB8-CD27-49DC-8E32-303D55A79554}">
      <dgm:prSet/>
      <dgm:spPr/>
      <dgm:t>
        <a:bodyPr/>
        <a:lstStyle/>
        <a:p>
          <a:endParaRPr lang="en-US"/>
        </a:p>
      </dgm:t>
    </dgm:pt>
    <dgm:pt modelId="{2D86BD4F-777D-44BD-BAFF-BC265909CD94}">
      <dgm:prSet custT="1"/>
      <dgm:spPr>
        <a:solidFill>
          <a:schemeClr val="bg1">
            <a:alpha val="90000"/>
          </a:schemeClr>
        </a:solidFill>
      </dgm:spPr>
      <dgm:t>
        <a:bodyPr/>
        <a:lstStyle/>
        <a:p>
          <a:r>
            <a:rPr lang="en-US" sz="1900" b="0" dirty="0"/>
            <a:t>EXPANDED LEARNING (LEAP)  </a:t>
          </a:r>
        </a:p>
      </dgm:t>
    </dgm:pt>
    <dgm:pt modelId="{E7CCD88C-721E-42AC-B6E0-EA9A34BCAA9E}" type="parTrans" cxnId="{CC6A0B51-C265-42FA-9D7D-9A7E0CD78002}">
      <dgm:prSet/>
      <dgm:spPr/>
      <dgm:t>
        <a:bodyPr/>
        <a:lstStyle/>
        <a:p>
          <a:endParaRPr lang="en-US"/>
        </a:p>
      </dgm:t>
    </dgm:pt>
    <dgm:pt modelId="{3F9470BA-C04A-4432-9980-67CA3DE00197}" type="sibTrans" cxnId="{CC6A0B51-C265-42FA-9D7D-9A7E0CD78002}">
      <dgm:prSet/>
      <dgm:spPr/>
      <dgm:t>
        <a:bodyPr/>
        <a:lstStyle/>
        <a:p>
          <a:endParaRPr lang="en-US"/>
        </a:p>
      </dgm:t>
    </dgm:pt>
    <dgm:pt modelId="{5566F706-3DD8-446D-984F-FA044F5D8557}">
      <dgm:prSet custT="1"/>
      <dgm:spPr>
        <a:solidFill>
          <a:schemeClr val="bg1">
            <a:alpha val="90000"/>
          </a:schemeClr>
        </a:solidFill>
      </dgm:spPr>
      <dgm:t>
        <a:bodyPr/>
        <a:lstStyle/>
        <a:p>
          <a:r>
            <a:rPr lang="en-US" sz="1900" b="0" dirty="0"/>
            <a:t>STUDENT PROGRAM (SPRG)</a:t>
          </a:r>
        </a:p>
      </dgm:t>
    </dgm:pt>
    <dgm:pt modelId="{C0FE83DA-42EC-43D9-90D1-1E6FAF7993F4}" type="parTrans" cxnId="{963EC0F7-385D-459F-AB09-2F04E87DD07E}">
      <dgm:prSet/>
      <dgm:spPr/>
      <dgm:t>
        <a:bodyPr/>
        <a:lstStyle/>
        <a:p>
          <a:endParaRPr lang="en-US"/>
        </a:p>
      </dgm:t>
    </dgm:pt>
    <dgm:pt modelId="{85B7C270-4096-4BAF-9D5A-F1DD9B11DE33}" type="sibTrans" cxnId="{963EC0F7-385D-459F-AB09-2F04E87DD07E}">
      <dgm:prSet/>
      <dgm:spPr/>
      <dgm:t>
        <a:bodyPr/>
        <a:lstStyle/>
        <a:p>
          <a:endParaRPr lang="en-US"/>
        </a:p>
      </dgm:t>
    </dgm:pt>
    <dgm:pt modelId="{D85F0724-3986-4FDB-BEB4-01F6BA1B2B44}">
      <dgm:prSet custT="1"/>
      <dgm:spPr>
        <a:solidFill>
          <a:srgbClr val="00B0F0"/>
        </a:solidFill>
      </dgm:spPr>
      <dgm:t>
        <a:bodyPr/>
        <a:lstStyle/>
        <a:p>
          <a:endParaRPr lang="en-US" sz="1900" b="0" dirty="0"/>
        </a:p>
      </dgm:t>
    </dgm:pt>
    <dgm:pt modelId="{942D2122-671C-4E38-A499-EA8659764FFD}" type="parTrans" cxnId="{CFDA72B0-F963-4C7F-8DD7-72930BACD6AA}">
      <dgm:prSet/>
      <dgm:spPr/>
      <dgm:t>
        <a:bodyPr/>
        <a:lstStyle/>
        <a:p>
          <a:endParaRPr lang="en-US"/>
        </a:p>
      </dgm:t>
    </dgm:pt>
    <dgm:pt modelId="{DBCC7E19-72F0-49C7-9206-BCCD3C208055}" type="sibTrans" cxnId="{CFDA72B0-F963-4C7F-8DD7-72930BACD6AA}">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NeighborX="485" custLinFactNeighborY="-35825">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dgm:presLayoutVars>
          <dgm:bulletEnabled val="1"/>
        </dgm:presLayoutVars>
      </dgm:prSet>
      <dgm:spPr/>
    </dgm:pt>
  </dgm:ptLst>
  <dgm:cxnLst>
    <dgm:cxn modelId="{E3922E0F-4372-4382-9502-396DF59746B6}" type="presOf" srcId="{D85F0724-3986-4FDB-BEB4-01F6BA1B2B44}" destId="{E4306441-07D9-2A45-BB70-402DDA20986F}" srcOrd="0" destOrd="0" presId="urn:microsoft.com/office/officeart/2005/8/layout/hList1"/>
    <dgm:cxn modelId="{792F733D-2C14-4156-97E0-AC7CCC1E1E50}" type="presOf" srcId="{5566F706-3DD8-446D-984F-FA044F5D8557}" destId="{E4306441-07D9-2A45-BB70-402DDA20986F}" srcOrd="0" destOrd="1"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CC6A0B51-C265-42FA-9D7D-9A7E0CD78002}" srcId="{19D2B921-C46E-EB4A-8838-99A404B4E265}" destId="{2D86BD4F-777D-44BD-BAFF-BC265909CD94}" srcOrd="3" destOrd="0" parTransId="{E7CCD88C-721E-42AC-B6E0-EA9A34BCAA9E}" sibTransId="{3F9470BA-C04A-4432-9980-67CA3DE00197}"/>
    <dgm:cxn modelId="{0BF2E27C-5548-4F72-92D2-52403B603140}" type="presOf" srcId="{19D2B921-C46E-EB4A-8838-99A404B4E265}" destId="{F8B2BF6F-4764-4445-B9E2-AD7F980F27BE}" srcOrd="0" destOrd="0" presId="urn:microsoft.com/office/officeart/2005/8/layout/hList1"/>
    <dgm:cxn modelId="{7A9A7EAA-576E-47C2-B1AC-296EFF9709DD}" type="presOf" srcId="{2D86BD4F-777D-44BD-BAFF-BC265909CD94}" destId="{E4306441-07D9-2A45-BB70-402DDA20986F}" srcOrd="0" destOrd="3" presId="urn:microsoft.com/office/officeart/2005/8/layout/hList1"/>
    <dgm:cxn modelId="{CFDA72B0-F963-4C7F-8DD7-72930BACD6AA}" srcId="{19D2B921-C46E-EB4A-8838-99A404B4E265}" destId="{D85F0724-3986-4FDB-BEB4-01F6BA1B2B44}" srcOrd="0" destOrd="0" parTransId="{942D2122-671C-4E38-A499-EA8659764FFD}" sibTransId="{DBCC7E19-72F0-49C7-9206-BCCD3C208055}"/>
    <dgm:cxn modelId="{EA3CCEB8-CD27-49DC-8E32-303D55A79554}" srcId="{19D2B921-C46E-EB4A-8838-99A404B4E265}" destId="{7A54ABF1-B503-41E2-86B3-B0F1D29EAB38}" srcOrd="2" destOrd="0" parTransId="{E180FE14-F62F-47D6-B42A-E2FFC587B63A}" sibTransId="{DE5AE314-9DE1-49EA-AB4F-C39D12FB67E3}"/>
    <dgm:cxn modelId="{8C996BC6-461E-E849-AB12-8BE6FEE0063A}" type="presOf" srcId="{12A5D6DF-FD93-D547-B1C4-99EB7987655E}" destId="{FADFC171-CDA6-7743-83CA-2EA9DAB809AA}" srcOrd="0" destOrd="0" presId="urn:microsoft.com/office/officeart/2005/8/layout/hList1"/>
    <dgm:cxn modelId="{DB8857D8-E8E8-4A2A-827B-370BEA822256}" type="presOf" srcId="{7A54ABF1-B503-41E2-86B3-B0F1D29EAB38}" destId="{E4306441-07D9-2A45-BB70-402DDA20986F}" srcOrd="0" destOrd="2" presId="urn:microsoft.com/office/officeart/2005/8/layout/hList1"/>
    <dgm:cxn modelId="{963EC0F7-385D-459F-AB09-2F04E87DD07E}" srcId="{19D2B921-C46E-EB4A-8838-99A404B4E265}" destId="{5566F706-3DD8-446D-984F-FA044F5D8557}" srcOrd="1" destOrd="0" parTransId="{C0FE83DA-42EC-43D9-90D1-1E6FAF7993F4}" sibTransId="{85B7C270-4096-4BAF-9D5A-F1DD9B11DE33}"/>
    <dgm:cxn modelId="{1B372C0A-2F06-4FE6-B2DA-5FB81EDF5A46}" type="presParOf" srcId="{FADFC171-CDA6-7743-83CA-2EA9DAB809AA}" destId="{D8FCAB9C-3B0B-D44B-906B-40BB07CB0F99}" srcOrd="0" destOrd="0" presId="urn:microsoft.com/office/officeart/2005/8/layout/hList1"/>
    <dgm:cxn modelId="{897E9CED-7645-4D21-8B45-057E794C22E0}" type="presParOf" srcId="{D8FCAB9C-3B0B-D44B-906B-40BB07CB0F99}" destId="{F8B2BF6F-4764-4445-B9E2-AD7F980F27BE}" srcOrd="0" destOrd="0" presId="urn:microsoft.com/office/officeart/2005/8/layout/hList1"/>
    <dgm:cxn modelId="{6A379D0A-62CF-469E-BC5F-D2EF9DC27D99}"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F355208C-E6E1-42AD-91BD-81D1298C3F01}">
      <dgm:prSet phldrT="[Text]"/>
      <dgm:spPr/>
      <dgm:t>
        <a:bodyPr/>
        <a:lstStyle/>
        <a:p>
          <a:r>
            <a:rPr lang="en-US" dirty="0"/>
            <a:t>Incidents</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95719C91-BC77-4667-BBE3-BB0937D72700}">
      <dgm:prSet phldrT="[Text]"/>
      <dgm:spPr/>
      <dgm:t>
        <a:bodyPr/>
        <a:lstStyle/>
        <a:p>
          <a:r>
            <a:rPr lang="en-US" dirty="0"/>
            <a:t>Absence</a:t>
          </a:r>
          <a:r>
            <a:rPr lang="en-US" baseline="0" dirty="0"/>
            <a:t> Summary</a:t>
          </a:r>
          <a:endParaRPr lang="en-US" dirty="0"/>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91F233E3-4E25-4CF6-A61D-EF891D1ECD66}">
      <dgm:prSet phldrT="[Text]"/>
      <dgm:spPr/>
      <dgm:t>
        <a:bodyPr/>
        <a:lstStyle/>
        <a:p>
          <a:r>
            <a:rPr lang="en-US" dirty="0"/>
            <a:t>RFEP</a:t>
          </a:r>
        </a:p>
      </dgm:t>
    </dgm:pt>
    <dgm:pt modelId="{7D466C84-024A-4B4A-B845-73BC1A2428EC}" type="parTrans" cxnId="{CF00FF37-6145-4EE0-80B7-787011AC8ED7}">
      <dgm:prSet/>
      <dgm:spPr/>
      <dgm:t>
        <a:bodyPr/>
        <a:lstStyle/>
        <a:p>
          <a:endParaRPr lang="en-US"/>
        </a:p>
      </dgm:t>
    </dgm:pt>
    <dgm:pt modelId="{ECEB7776-FAAC-4A77-AB14-C6E1D65175FE}" type="sibTrans" cxnId="{CF00FF37-6145-4EE0-80B7-787011AC8ED7}">
      <dgm:prSet/>
      <dgm:spPr/>
      <dgm:t>
        <a:bodyPr/>
        <a:lstStyle/>
        <a:p>
          <a:endParaRPr lang="en-US"/>
        </a:p>
      </dgm:t>
    </dgm:pt>
    <dgm:pt modelId="{81F1BBC8-7130-4526-871F-8CCE1F3EFB49}">
      <dgm:prSet phldrT="[Text]"/>
      <dgm:spPr/>
      <dgm:t>
        <a:bodyPr/>
        <a:lstStyle/>
        <a:p>
          <a:r>
            <a:rPr lang="en-US" dirty="0"/>
            <a:t>Cumulative Enrollment</a:t>
          </a:r>
        </a:p>
      </dgm:t>
    </dgm:pt>
    <dgm:pt modelId="{7E831ED2-D677-445D-A9B1-BEFDB80D0EE4}" type="parTrans" cxnId="{2A04770E-336C-485E-A076-E70E1F022430}">
      <dgm:prSet/>
      <dgm:spPr/>
      <dgm:t>
        <a:bodyPr/>
        <a:lstStyle/>
        <a:p>
          <a:endParaRPr lang="en-US"/>
        </a:p>
      </dgm:t>
    </dgm:pt>
    <dgm:pt modelId="{75849046-5A87-4D0A-823C-7C16041EF176}" type="sibTrans" cxnId="{2A04770E-336C-485E-A076-E70E1F022430}">
      <dgm:prSet/>
      <dgm:spPr/>
      <dgm:t>
        <a:bodyPr/>
        <a:lstStyle/>
        <a:p>
          <a:endParaRPr lang="en-US"/>
        </a:p>
      </dgm:t>
    </dgm:pt>
    <dgm:pt modelId="{0BCAF10A-1721-41C4-89C6-EB6C7A8142D9}">
      <dgm:prSet/>
      <dgm:spPr/>
      <dgm:t>
        <a:bodyPr/>
        <a:lstStyle/>
        <a:p>
          <a:r>
            <a:rPr lang="en-US" dirty="0"/>
            <a:t>State Indicator</a:t>
          </a:r>
        </a:p>
      </dgm:t>
    </dgm:pt>
    <dgm:pt modelId="{39B53322-A2B7-4962-9E44-E03102C29DF5}" type="parTrans" cxnId="{25F23002-E4BA-45CD-8FF0-35E99FC80CF6}">
      <dgm:prSet/>
      <dgm:spPr/>
      <dgm:t>
        <a:bodyPr/>
        <a:lstStyle/>
        <a:p>
          <a:endParaRPr lang="en-US"/>
        </a:p>
      </dgm:t>
    </dgm:pt>
    <dgm:pt modelId="{B6C9C74C-6404-4E4D-A29E-C23B14167FDC}" type="sibTrans" cxnId="{25F23002-E4BA-45CD-8FF0-35E99FC80CF6}">
      <dgm:prSet/>
      <dgm:spPr/>
      <dgm:t>
        <a:bodyPr/>
        <a:lstStyle/>
        <a:p>
          <a:endParaRPr lang="en-US"/>
        </a:p>
      </dgm:t>
    </dgm:pt>
    <dgm:pt modelId="{944400B7-84F4-4799-B6DB-48CDF5269021}">
      <dgm:prSet/>
      <dgm:spPr/>
      <dgm:t>
        <a:bodyPr/>
        <a:lstStyle/>
        <a:p>
          <a:r>
            <a:rPr lang="en-US" dirty="0"/>
            <a:t>UMIRS</a:t>
          </a:r>
        </a:p>
      </dgm:t>
    </dgm:pt>
    <dgm:pt modelId="{A7D89E8C-CD06-4104-84D2-4E8760EA7184}" type="parTrans" cxnId="{44D4D687-5D11-4C49-857C-7C1B2BCD98B4}">
      <dgm:prSet/>
      <dgm:spPr/>
      <dgm:t>
        <a:bodyPr/>
        <a:lstStyle/>
        <a:p>
          <a:endParaRPr lang="en-US"/>
        </a:p>
      </dgm:t>
    </dgm:pt>
    <dgm:pt modelId="{49354744-7596-4508-9810-06AFD3059260}" type="sibTrans" cxnId="{44D4D687-5D11-4C49-857C-7C1B2BCD98B4}">
      <dgm:prSet/>
      <dgm:spPr/>
      <dgm:t>
        <a:bodyPr/>
        <a:lstStyle/>
        <a:p>
          <a:endParaRPr lang="en-US"/>
        </a:p>
      </dgm:t>
    </dgm:pt>
    <dgm:pt modelId="{457C6AAB-F44E-4754-8CCD-7DDBB988BB2A}">
      <dgm:prSet phldrT="[Text]"/>
      <dgm:spPr/>
      <dgm:t>
        <a:bodyPr/>
        <a:lstStyle/>
        <a:p>
          <a:r>
            <a:rPr lang="en-US" dirty="0"/>
            <a:t>State indicator</a:t>
          </a:r>
        </a:p>
      </dgm:t>
    </dgm:pt>
    <dgm:pt modelId="{09060A10-EF19-47A0-9BFE-57A0302B0252}" type="parTrans" cxnId="{CC418FBC-A532-46A6-B6A0-3CE105086048}">
      <dgm:prSet/>
      <dgm:spPr/>
      <dgm:t>
        <a:bodyPr/>
        <a:lstStyle/>
        <a:p>
          <a:endParaRPr lang="en-US"/>
        </a:p>
      </dgm:t>
    </dgm:pt>
    <dgm:pt modelId="{9C8434DC-32C4-4800-A2F3-15A2309129E6}" type="sibTrans" cxnId="{CC418FBC-A532-46A6-B6A0-3CE105086048}">
      <dgm:prSet/>
      <dgm:spPr/>
      <dgm:t>
        <a:bodyPr/>
        <a:lstStyle/>
        <a:p>
          <a:endParaRPr lang="en-US"/>
        </a:p>
      </dgm:t>
    </dgm:pt>
    <dgm:pt modelId="{A273705F-7A9C-432B-894A-2693D137A72D}">
      <dgm:prSet phldrT="[Text]"/>
      <dgm:spPr/>
      <dgm:t>
        <a:bodyPr/>
        <a:lstStyle/>
        <a:p>
          <a:r>
            <a:rPr lang="en-US" dirty="0"/>
            <a:t>Suspension Rate</a:t>
          </a:r>
        </a:p>
      </dgm:t>
    </dgm:pt>
    <dgm:pt modelId="{A89E81E1-9AEE-4EAD-AFAF-32429668E298}" type="parTrans" cxnId="{562056CD-08BC-4571-9804-69758E6A736A}">
      <dgm:prSet/>
      <dgm:spPr/>
      <dgm:t>
        <a:bodyPr/>
        <a:lstStyle/>
        <a:p>
          <a:endParaRPr lang="en-US"/>
        </a:p>
      </dgm:t>
    </dgm:pt>
    <dgm:pt modelId="{44A0C6E0-4406-4B86-B039-1B3E6BC5628C}" type="sibTrans" cxnId="{562056CD-08BC-4571-9804-69758E6A736A}">
      <dgm:prSet/>
      <dgm:spPr/>
      <dgm:t>
        <a:bodyPr/>
        <a:lstStyle/>
        <a:p>
          <a:endParaRPr lang="en-US"/>
        </a:p>
      </dgm:t>
    </dgm:pt>
    <dgm:pt modelId="{2CB7B67B-ABF2-40D1-9881-CC6CFAA66211}">
      <dgm:prSet phldrT="[Text]"/>
      <dgm:spPr/>
      <dgm:t>
        <a:bodyPr/>
        <a:lstStyle/>
        <a:p>
          <a:r>
            <a:rPr lang="en-US"/>
            <a:t>Absenteeism Rate</a:t>
          </a:r>
          <a:endParaRPr lang="en-US" dirty="0"/>
        </a:p>
      </dgm:t>
    </dgm:pt>
    <dgm:pt modelId="{589E2D09-463A-45E4-B1E7-7EF8590E27C1}" type="parTrans" cxnId="{DADD8769-EDA9-482C-A34C-3244D3551227}">
      <dgm:prSet/>
      <dgm:spPr/>
      <dgm:t>
        <a:bodyPr/>
        <a:lstStyle/>
        <a:p>
          <a:endParaRPr lang="en-US"/>
        </a:p>
      </dgm:t>
    </dgm:pt>
    <dgm:pt modelId="{8377A2AA-5CB2-4673-A59B-7520EC258FA2}" type="sibTrans" cxnId="{DADD8769-EDA9-482C-A34C-3244D3551227}">
      <dgm:prSet/>
      <dgm:spPr/>
      <dgm:t>
        <a:bodyPr/>
        <a:lstStyle/>
        <a:p>
          <a:endParaRPr lang="en-US"/>
        </a:p>
      </dgm:t>
    </dgm:pt>
    <dgm:pt modelId="{4DE4DB57-05EC-499E-87F9-0E2B11F891F0}">
      <dgm:prSet phldrT="[Text]"/>
      <dgm:spPr/>
      <dgm:t>
        <a:bodyPr/>
        <a:lstStyle/>
        <a:p>
          <a:r>
            <a:rPr lang="en-US" dirty="0"/>
            <a:t>Subgroup Data</a:t>
          </a:r>
        </a:p>
      </dgm:t>
    </dgm:pt>
    <dgm:pt modelId="{692A199F-C62E-4545-B1C8-4868E9DF3411}" type="parTrans" cxnId="{D0988D84-9B38-480F-9949-681B9372B084}">
      <dgm:prSet/>
      <dgm:spPr/>
      <dgm:t>
        <a:bodyPr/>
        <a:lstStyle/>
        <a:p>
          <a:endParaRPr lang="en-US"/>
        </a:p>
      </dgm:t>
    </dgm:pt>
    <dgm:pt modelId="{E37A356C-5491-4520-A62D-C3F9ED88301D}" type="sibTrans" cxnId="{D0988D84-9B38-480F-9949-681B9372B084}">
      <dgm:prSet/>
      <dgm:spPr/>
      <dgm:t>
        <a:bodyPr/>
        <a:lstStyle/>
        <a:p>
          <a:endParaRPr lang="en-US"/>
        </a:p>
      </dgm:t>
    </dgm:pt>
    <dgm:pt modelId="{D30F543D-F336-4784-AB40-1976E4401997}">
      <dgm:prSet/>
      <dgm:spPr/>
      <dgm:t>
        <a:bodyPr/>
        <a:lstStyle/>
        <a:p>
          <a:r>
            <a:rPr lang="en-US" dirty="0"/>
            <a:t>IDEA</a:t>
          </a:r>
        </a:p>
      </dgm:t>
    </dgm:pt>
    <dgm:pt modelId="{A1D1EF4D-76D9-4B05-BB34-5193FE83A169}" type="parTrans" cxnId="{EA72A19D-F724-40DC-90F7-39AB3195E373}">
      <dgm:prSet/>
      <dgm:spPr/>
      <dgm:t>
        <a:bodyPr/>
        <a:lstStyle/>
        <a:p>
          <a:endParaRPr lang="en-US"/>
        </a:p>
      </dgm:t>
    </dgm:pt>
    <dgm:pt modelId="{F62DB3E7-EF29-43EC-B196-22A02CCEBE58}" type="sibTrans" cxnId="{EA72A19D-F724-40DC-90F7-39AB3195E373}">
      <dgm:prSet/>
      <dgm:spPr/>
      <dgm:t>
        <a:bodyPr/>
        <a:lstStyle/>
        <a:p>
          <a:endParaRPr lang="en-US"/>
        </a:p>
      </dgm:t>
    </dgm:pt>
    <dgm:pt modelId="{B69ADCC2-9220-4D48-A058-51C86BBDAF80}">
      <dgm:prSet phldrT="[Text]"/>
      <dgm:spPr/>
      <dgm:t>
        <a:bodyPr/>
        <a:lstStyle/>
        <a:p>
          <a:r>
            <a:rPr lang="en-US" dirty="0"/>
            <a:t>Attendance Recovery Days</a:t>
          </a:r>
        </a:p>
      </dgm:t>
    </dgm:pt>
    <dgm:pt modelId="{3B98A844-475F-4179-9B70-215844E327F2}" type="parTrans" cxnId="{629256B8-0708-40FA-8873-B2BD009BC610}">
      <dgm:prSet/>
      <dgm:spPr/>
      <dgm:t>
        <a:bodyPr/>
        <a:lstStyle/>
        <a:p>
          <a:endParaRPr lang="en-US"/>
        </a:p>
      </dgm:t>
    </dgm:pt>
    <dgm:pt modelId="{3CCCED5F-44D0-4323-BF85-7E602BD13C1F}" type="sibTrans" cxnId="{629256B8-0708-40FA-8873-B2BD009BC610}">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4" custLinFactNeighborX="-2863" custLinFactNeighborY="-3709">
        <dgm:presLayoutVars>
          <dgm:bulletEnabled val="1"/>
        </dgm:presLayoutVars>
      </dgm:prSet>
      <dgm:spPr/>
    </dgm:pt>
    <dgm:pt modelId="{70C02715-898B-4AA0-8455-2B88EDE7B3E7}" type="pres">
      <dgm:prSet presAssocID="{66FB1CBF-F257-44BC-8A97-10FFA4FCD4A9}" presName="ellipse2" presStyleLbl="vennNode1" presStyleIdx="1" presStyleCnt="4" custLinFactNeighborX="417" custLinFactNeighborY="-834">
        <dgm:presLayoutVars>
          <dgm:bulletEnabled val="1"/>
        </dgm:presLayoutVars>
      </dgm:prSet>
      <dgm:spPr/>
    </dgm:pt>
    <dgm:pt modelId="{6A577DF4-55AD-49B0-AB81-FBDCF1EF6B6A}" type="pres">
      <dgm:prSet presAssocID="{66FB1CBF-F257-44BC-8A97-10FFA4FCD4A9}" presName="ellipse3" presStyleLbl="vennNode1" presStyleIdx="2" presStyleCnt="4">
        <dgm:presLayoutVars>
          <dgm:bulletEnabled val="1"/>
        </dgm:presLayoutVars>
      </dgm:prSet>
      <dgm:spPr/>
    </dgm:pt>
    <dgm:pt modelId="{F4A767CE-10D8-498C-B14D-BEA961189979}" type="pres">
      <dgm:prSet presAssocID="{66FB1CBF-F257-44BC-8A97-10FFA4FCD4A9}" presName="ellipse4" presStyleLbl="vennNode1" presStyleIdx="3" presStyleCnt="4">
        <dgm:presLayoutVars>
          <dgm:bulletEnabled val="1"/>
        </dgm:presLayoutVars>
      </dgm:prSet>
      <dgm:spPr/>
    </dgm:pt>
  </dgm:ptLst>
  <dgm:cxnLst>
    <dgm:cxn modelId="{25F23002-E4BA-45CD-8FF0-35E99FC80CF6}" srcId="{F355208C-E6E1-42AD-91BD-81D1298C3F01}" destId="{0BCAF10A-1721-41C4-89C6-EB6C7A8142D9}" srcOrd="0" destOrd="0" parTransId="{39B53322-A2B7-4962-9E44-E03102C29DF5}" sibTransId="{B6C9C74C-6404-4E4D-A29E-C23B14167FDC}"/>
    <dgm:cxn modelId="{A6DC8D05-43E1-4A4F-A421-F9A8C5DC236A}" type="presOf" srcId="{66FB1CBF-F257-44BC-8A97-10FFA4FCD4A9}" destId="{0F65BD0F-B806-4DF1-A924-D32B877589EB}" srcOrd="0" destOrd="0" presId="urn:microsoft.com/office/officeart/2005/8/layout/rings+Icon"/>
    <dgm:cxn modelId="{F071FD08-4203-4B11-808E-820FAFB0AC14}" type="presOf" srcId="{95719C91-BC77-4667-BBE3-BB0937D72700}" destId="{70C02715-898B-4AA0-8455-2B88EDE7B3E7}" srcOrd="0" destOrd="0" presId="urn:microsoft.com/office/officeart/2005/8/layout/rings+Icon"/>
    <dgm:cxn modelId="{2A04770E-336C-485E-A076-E70E1F022430}" srcId="{66FB1CBF-F257-44BC-8A97-10FFA4FCD4A9}" destId="{81F1BBC8-7130-4526-871F-8CCE1F3EFB49}" srcOrd="3" destOrd="0" parTransId="{7E831ED2-D677-445D-A9B1-BEFDB80D0EE4}" sibTransId="{75849046-5A87-4D0A-823C-7C16041EF176}"/>
    <dgm:cxn modelId="{7058BB28-C799-439E-8E7D-930AD616AFF4}" type="presOf" srcId="{B69ADCC2-9220-4D48-A058-51C86BBDAF80}" destId="{70C02715-898B-4AA0-8455-2B88EDE7B3E7}" srcOrd="0" destOrd="2"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CF00FF37-6145-4EE0-80B7-787011AC8ED7}" srcId="{66FB1CBF-F257-44BC-8A97-10FFA4FCD4A9}" destId="{91F233E3-4E25-4CF6-A61D-EF891D1ECD66}" srcOrd="2" destOrd="0" parTransId="{7D466C84-024A-4B4A-B845-73BC1A2428EC}" sibTransId="{ECEB7776-FAAC-4A77-AB14-C6E1D65175FE}"/>
    <dgm:cxn modelId="{FE625961-342C-41A6-9FC3-89E47639F7FD}" type="presOf" srcId="{81F1BBC8-7130-4526-871F-8CCE1F3EFB49}" destId="{F4A767CE-10D8-498C-B14D-BEA961189979}" srcOrd="0" destOrd="0" presId="urn:microsoft.com/office/officeart/2005/8/layout/rings+Icon"/>
    <dgm:cxn modelId="{DADD8769-EDA9-482C-A34C-3244D3551227}" srcId="{81F1BBC8-7130-4526-871F-8CCE1F3EFB49}" destId="{2CB7B67B-ABF2-40D1-9881-CC6CFAA66211}" srcOrd="1" destOrd="0" parTransId="{589E2D09-463A-45E4-B1E7-7EF8590E27C1}" sibTransId="{8377A2AA-5CB2-4673-A59B-7520EC258FA2}"/>
    <dgm:cxn modelId="{1EAA926C-4301-4D5F-8124-6888450B7C81}" srcId="{66FB1CBF-F257-44BC-8A97-10FFA4FCD4A9}" destId="{95719C91-BC77-4667-BBE3-BB0937D72700}" srcOrd="1" destOrd="0" parTransId="{E157DE10-A527-4424-9AB4-1F773F8AAFB0}" sibTransId="{4D307477-324E-4A71-BA14-656759948775}"/>
    <dgm:cxn modelId="{5057AD6D-2D4E-4588-BDDF-323F5E4D9417}" type="presOf" srcId="{A273705F-7A9C-432B-894A-2693D137A72D}" destId="{F4A767CE-10D8-498C-B14D-BEA961189979}" srcOrd="0" destOrd="1" presId="urn:microsoft.com/office/officeart/2005/8/layout/rings+Icon"/>
    <dgm:cxn modelId="{660BBD4F-4810-4B42-90E8-A58CD51138DA}" type="presOf" srcId="{2CB7B67B-ABF2-40D1-9881-CC6CFAA66211}" destId="{F4A767CE-10D8-498C-B14D-BEA961189979}" srcOrd="0" destOrd="2" presId="urn:microsoft.com/office/officeart/2005/8/layout/rings+Icon"/>
    <dgm:cxn modelId="{C990287F-1F2F-4BEE-9187-2DC70C0D9605}" type="presOf" srcId="{457C6AAB-F44E-4754-8CCD-7DDBB988BB2A}" destId="{70C02715-898B-4AA0-8455-2B88EDE7B3E7}" srcOrd="0" destOrd="1" presId="urn:microsoft.com/office/officeart/2005/8/layout/rings+Icon"/>
    <dgm:cxn modelId="{D0988D84-9B38-480F-9949-681B9372B084}" srcId="{91F233E3-4E25-4CF6-A61D-EF891D1ECD66}" destId="{4DE4DB57-05EC-499E-87F9-0E2B11F891F0}" srcOrd="0" destOrd="0" parTransId="{692A199F-C62E-4545-B1C8-4868E9DF3411}" sibTransId="{E37A356C-5491-4520-A62D-C3F9ED88301D}"/>
    <dgm:cxn modelId="{44D4D687-5D11-4C49-857C-7C1B2BCD98B4}" srcId="{F355208C-E6E1-42AD-91BD-81D1298C3F01}" destId="{944400B7-84F4-4799-B6DB-48CDF5269021}" srcOrd="1" destOrd="0" parTransId="{A7D89E8C-CD06-4104-84D2-4E8760EA7184}" sibTransId="{49354744-7596-4508-9810-06AFD3059260}"/>
    <dgm:cxn modelId="{EA72A19D-F724-40DC-90F7-39AB3195E373}" srcId="{F355208C-E6E1-42AD-91BD-81D1298C3F01}" destId="{D30F543D-F336-4784-AB40-1976E4401997}" srcOrd="2" destOrd="0" parTransId="{A1D1EF4D-76D9-4B05-BB34-5193FE83A169}" sibTransId="{F62DB3E7-EF29-43EC-B196-22A02CCEBE58}"/>
    <dgm:cxn modelId="{02F7BEB6-4B32-4644-896E-1DC75E61BEF6}" type="presOf" srcId="{0BCAF10A-1721-41C4-89C6-EB6C7A8142D9}" destId="{9BA29495-0766-41A3-8197-49B8EB89D48B}" srcOrd="0" destOrd="1" presId="urn:microsoft.com/office/officeart/2005/8/layout/rings+Icon"/>
    <dgm:cxn modelId="{629256B8-0708-40FA-8873-B2BD009BC610}" srcId="{95719C91-BC77-4667-BBE3-BB0937D72700}" destId="{B69ADCC2-9220-4D48-A058-51C86BBDAF80}" srcOrd="1" destOrd="0" parTransId="{3B98A844-475F-4179-9B70-215844E327F2}" sibTransId="{3CCCED5F-44D0-4323-BF85-7E602BD13C1F}"/>
    <dgm:cxn modelId="{565D03B9-69C1-413F-A2EB-DBEF1B44CE43}" type="presOf" srcId="{D30F543D-F336-4784-AB40-1976E4401997}" destId="{9BA29495-0766-41A3-8197-49B8EB89D48B}" srcOrd="0" destOrd="3" presId="urn:microsoft.com/office/officeart/2005/8/layout/rings+Icon"/>
    <dgm:cxn modelId="{CC418FBC-A532-46A6-B6A0-3CE105086048}" srcId="{95719C91-BC77-4667-BBE3-BB0937D72700}" destId="{457C6AAB-F44E-4754-8CCD-7DDBB988BB2A}" srcOrd="0" destOrd="0" parTransId="{09060A10-EF19-47A0-9BFE-57A0302B0252}" sibTransId="{9C8434DC-32C4-4800-A2F3-15A2309129E6}"/>
    <dgm:cxn modelId="{562056CD-08BC-4571-9804-69758E6A736A}" srcId="{81F1BBC8-7130-4526-871F-8CCE1F3EFB49}" destId="{A273705F-7A9C-432B-894A-2693D137A72D}" srcOrd="0" destOrd="0" parTransId="{A89E81E1-9AEE-4EAD-AFAF-32429668E298}" sibTransId="{44A0C6E0-4406-4B86-B039-1B3E6BC5628C}"/>
    <dgm:cxn modelId="{B64D40D4-C648-4267-BAB0-300A5DD540FA}" type="presOf" srcId="{944400B7-84F4-4799-B6DB-48CDF5269021}" destId="{9BA29495-0766-41A3-8197-49B8EB89D48B}" srcOrd="0" destOrd="2" presId="urn:microsoft.com/office/officeart/2005/8/layout/rings+Icon"/>
    <dgm:cxn modelId="{92C95DD4-40F8-4C65-BC25-265E33CFB8EB}" type="presOf" srcId="{91F233E3-4E25-4CF6-A61D-EF891D1ECD66}" destId="{6A577DF4-55AD-49B0-AB81-FBDCF1EF6B6A}" srcOrd="0" destOrd="0" presId="urn:microsoft.com/office/officeart/2005/8/layout/rings+Icon"/>
    <dgm:cxn modelId="{DB7ED4D4-9720-4F85-A510-DC60DD8052B9}" type="presOf" srcId="{4DE4DB57-05EC-499E-87F9-0E2B11F891F0}" destId="{6A577DF4-55AD-49B0-AB81-FBDCF1EF6B6A}" srcOrd="0" destOrd="1" presId="urn:microsoft.com/office/officeart/2005/8/layout/rings+Icon"/>
    <dgm:cxn modelId="{0C8DFDF8-7D9D-40A2-89A2-DA56E4848C5B}" type="presOf" srcId="{F355208C-E6E1-42AD-91BD-81D1298C3F01}" destId="{9BA29495-0766-41A3-8197-49B8EB89D48B}" srcOrd="0" destOrd="0" presId="urn:microsoft.com/office/officeart/2005/8/layout/rings+Icon"/>
    <dgm:cxn modelId="{F51FB3D7-7CE0-4FB1-887B-A08AE1F441D9}" type="presParOf" srcId="{0F65BD0F-B806-4DF1-A924-D32B877589EB}" destId="{9BA29495-0766-41A3-8197-49B8EB89D48B}" srcOrd="0" destOrd="0" presId="urn:microsoft.com/office/officeart/2005/8/layout/rings+Icon"/>
    <dgm:cxn modelId="{80F1B1A0-DD20-4224-9499-2C24E2174BC9}" type="presParOf" srcId="{0F65BD0F-B806-4DF1-A924-D32B877589EB}" destId="{70C02715-898B-4AA0-8455-2B88EDE7B3E7}" srcOrd="1" destOrd="0" presId="urn:microsoft.com/office/officeart/2005/8/layout/rings+Icon"/>
    <dgm:cxn modelId="{B84333B2-FF64-403D-829D-9B8BBC814E75}" type="presParOf" srcId="{0F65BD0F-B806-4DF1-A924-D32B877589EB}" destId="{6A577DF4-55AD-49B0-AB81-FBDCF1EF6B6A}" srcOrd="2" destOrd="0" presId="urn:microsoft.com/office/officeart/2005/8/layout/rings+Icon"/>
    <dgm:cxn modelId="{08CFA342-7AEA-48FB-83D3-D6C96DFC84D1}" type="presParOf" srcId="{0F65BD0F-B806-4DF1-A924-D32B877589EB}" destId="{F4A767CE-10D8-498C-B14D-BEA961189979}"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Administrators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9394D489-0918-BE43-9190-F76E1C18C44C}">
      <dgm:prSet/>
      <dgm:spPr>
        <a:solidFill>
          <a:schemeClr val="bg1">
            <a:alpha val="90000"/>
          </a:schemeClr>
        </a:solidFill>
      </dgm:spPr>
      <dgm:t>
        <a:bodyPr/>
        <a:lstStyle/>
        <a:p>
          <a:r>
            <a:rPr lang="en-US" dirty="0"/>
            <a:t>District Administrators</a:t>
          </a:r>
        </a:p>
      </dgm:t>
    </dgm:pt>
    <dgm:pt modelId="{96A55BFF-E57B-1541-92DC-F92CE631AF17}" type="parTrans" cxnId="{E170ECDB-0F74-794A-8837-4199475397C4}">
      <dgm:prSet/>
      <dgm:spPr/>
      <dgm:t>
        <a:bodyPr/>
        <a:lstStyle/>
        <a:p>
          <a:endParaRPr lang="en-US"/>
        </a:p>
      </dgm:t>
    </dgm:pt>
    <dgm:pt modelId="{9E339609-D7F6-4849-B82F-6F6183D6C420}" type="sibTrans" cxnId="{E170ECDB-0F74-794A-8837-4199475397C4}">
      <dgm:prSet/>
      <dgm:spPr/>
      <dgm:t>
        <a:bodyPr/>
        <a:lstStyle/>
        <a:p>
          <a:endParaRPr lang="en-US"/>
        </a:p>
      </dgm:t>
    </dgm:pt>
    <dgm:pt modelId="{1800D62C-1ACE-A841-98B5-54D84E5CA015}">
      <dgm:prSet/>
      <dgm:spPr>
        <a:solidFill>
          <a:schemeClr val="bg1">
            <a:alpha val="90000"/>
          </a:schemeClr>
        </a:solidFill>
      </dgm:spPr>
      <dgm:t>
        <a:bodyPr/>
        <a:lstStyle/>
        <a:p>
          <a:r>
            <a:rPr lang="en-US" dirty="0"/>
            <a:t>EL Coordinator </a:t>
          </a:r>
        </a:p>
      </dgm:t>
    </dgm:pt>
    <dgm:pt modelId="{B3E17443-A3A2-0A44-9F02-3A046CB37939}" type="parTrans" cxnId="{EC1C754B-8B4C-144A-919C-837F9010DE4E}">
      <dgm:prSet/>
      <dgm:spPr/>
      <dgm:t>
        <a:bodyPr/>
        <a:lstStyle/>
        <a:p>
          <a:endParaRPr lang="en-US"/>
        </a:p>
      </dgm:t>
    </dgm:pt>
    <dgm:pt modelId="{A89B8AFB-E9E7-3842-9DCC-721FC92877D0}" type="sibTrans" cxnId="{EC1C754B-8B4C-144A-919C-837F9010DE4E}">
      <dgm:prSet/>
      <dgm:spPr/>
      <dgm:t>
        <a:bodyPr/>
        <a:lstStyle/>
        <a:p>
          <a:endParaRPr lang="en-US"/>
        </a:p>
      </dgm:t>
    </dgm:pt>
    <dgm:pt modelId="{14509A37-FE96-074B-B3A3-FB7E92A4DA89}">
      <dgm:prSet/>
      <dgm:spPr>
        <a:solidFill>
          <a:schemeClr val="bg1">
            <a:alpha val="90000"/>
          </a:schemeClr>
        </a:solidFill>
      </dgm:spPr>
      <dgm:t>
        <a:bodyPr/>
        <a:lstStyle/>
        <a:p>
          <a:r>
            <a:rPr lang="en-US"/>
            <a:t>Special Ed staff</a:t>
          </a:r>
          <a:endParaRPr lang="en-US" dirty="0"/>
        </a:p>
      </dgm:t>
    </dgm:pt>
    <dgm:pt modelId="{FA347787-16E7-4549-BCBD-B9D2756930A7}" type="parTrans" cxnId="{3EBBA239-990A-9846-BBC5-EB8605B6C762}">
      <dgm:prSet/>
      <dgm:spPr/>
      <dgm:t>
        <a:bodyPr/>
        <a:lstStyle/>
        <a:p>
          <a:endParaRPr lang="en-US"/>
        </a:p>
      </dgm:t>
    </dgm:pt>
    <dgm:pt modelId="{A97F40F7-0794-1943-BE73-A253267F2C60}" type="sibTrans" cxnId="{3EBBA239-990A-9846-BBC5-EB8605B6C762}">
      <dgm:prSet/>
      <dgm:spPr/>
      <dgm:t>
        <a:bodyPr/>
        <a:lstStyle/>
        <a:p>
          <a:endParaRPr lang="en-US"/>
        </a:p>
      </dgm:t>
    </dgm:pt>
    <dgm:pt modelId="{3E66560E-20C1-234D-A50C-0EAF2F9B75A6}">
      <dgm:prSet/>
      <dgm:spPr>
        <a:solidFill>
          <a:schemeClr val="bg1">
            <a:alpha val="90000"/>
          </a:schemeClr>
        </a:solidFill>
      </dgm:spPr>
      <dgm:t>
        <a:bodyPr/>
        <a:lstStyle/>
        <a:p>
          <a:r>
            <a:rPr lang="en-US"/>
            <a:t>Attendance Clerks</a:t>
          </a:r>
          <a:endParaRPr lang="en-US" dirty="0"/>
        </a:p>
      </dgm:t>
    </dgm:pt>
    <dgm:pt modelId="{16B847B1-2B71-224F-8AA6-F249BCAEABA5}" type="parTrans" cxnId="{DFCD7178-E28C-2B43-A676-F5326F95E6DD}">
      <dgm:prSet/>
      <dgm:spPr/>
      <dgm:t>
        <a:bodyPr/>
        <a:lstStyle/>
        <a:p>
          <a:endParaRPr lang="en-US"/>
        </a:p>
      </dgm:t>
    </dgm:pt>
    <dgm:pt modelId="{9787C72F-4772-5840-B592-0ABC5F420945}" type="sibTrans" cxnId="{DFCD7178-E28C-2B43-A676-F5326F95E6DD}">
      <dgm:prSet/>
      <dgm:spPr/>
      <dgm:t>
        <a:bodyPr/>
        <a:lstStyle/>
        <a:p>
          <a:endParaRPr lang="en-US"/>
        </a:p>
      </dgm:t>
    </dgm:pt>
    <dgm:pt modelId="{72539E1A-ACFC-5B48-A402-58F6019B9B38}">
      <dgm:prSet/>
      <dgm:spPr>
        <a:solidFill>
          <a:schemeClr val="bg1">
            <a:alpha val="90000"/>
          </a:schemeClr>
        </a:solidFill>
      </dgm:spPr>
      <dgm:t>
        <a:bodyPr/>
        <a:lstStyle/>
        <a:p>
          <a:r>
            <a:rPr lang="en-US" dirty="0"/>
            <a:t>Attendance Supervisor</a:t>
          </a:r>
        </a:p>
      </dgm:t>
    </dgm:pt>
    <dgm:pt modelId="{6E7A7202-944A-8A49-BE45-277D88E80828}" type="parTrans" cxnId="{2CE8FF7B-832E-8249-97B7-F5D16DCB19B8}">
      <dgm:prSet/>
      <dgm:spPr/>
      <dgm:t>
        <a:bodyPr/>
        <a:lstStyle/>
        <a:p>
          <a:endParaRPr lang="en-US"/>
        </a:p>
      </dgm:t>
    </dgm:pt>
    <dgm:pt modelId="{3AA75B42-D0C3-A645-AED7-F47BA677F02B}" type="sibTrans" cxnId="{2CE8FF7B-832E-8249-97B7-F5D16DCB19B8}">
      <dgm:prSet/>
      <dgm:spPr/>
      <dgm:t>
        <a:bodyPr/>
        <a:lstStyle/>
        <a:p>
          <a:endParaRPr lang="en-US"/>
        </a:p>
      </dgm:t>
    </dgm:pt>
    <dgm:pt modelId="{86F36371-A49E-48BF-9810-2F906AAFEA68}">
      <dgm:prSet/>
      <dgm:spPr>
        <a:solidFill>
          <a:schemeClr val="bg1">
            <a:alpha val="90000"/>
          </a:schemeClr>
        </a:solidFill>
      </dgm:spPr>
      <dgm:t>
        <a:bodyPr/>
        <a:lstStyle/>
        <a:p>
          <a:r>
            <a:rPr lang="en-US" dirty="0"/>
            <a:t>NPS School Staff</a:t>
          </a:r>
        </a:p>
      </dgm:t>
    </dgm:pt>
    <dgm:pt modelId="{826519FB-029D-40AD-B571-3806DB00A089}" type="parTrans" cxnId="{2BDA6C36-E35F-4988-A3EF-A8E609875236}">
      <dgm:prSet/>
      <dgm:spPr/>
      <dgm:t>
        <a:bodyPr/>
        <a:lstStyle/>
        <a:p>
          <a:endParaRPr lang="en-US"/>
        </a:p>
      </dgm:t>
    </dgm:pt>
    <dgm:pt modelId="{35551A81-B76D-4103-8FEE-173627C1F20E}" type="sibTrans" cxnId="{2BDA6C36-E35F-4988-A3EF-A8E609875236}">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61A43313-B6B5-C14B-89AF-4F5304B7EF98}" type="presOf" srcId="{14509A37-FE96-074B-B3A3-FB7E92A4DA89}" destId="{E3E76491-8807-CA4F-8E4E-E290DDB1346B}" srcOrd="0" destOrd="3"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BDA6C36-E35F-4988-A3EF-A8E609875236}" srcId="{1BE9C294-65F6-CD4B-B340-6E77299D718E}" destId="{86F36371-A49E-48BF-9810-2F906AAFEA68}" srcOrd="6" destOrd="0" parTransId="{826519FB-029D-40AD-B571-3806DB00A089}" sibTransId="{35551A81-B76D-4103-8FEE-173627C1F20E}"/>
    <dgm:cxn modelId="{3EBBA239-990A-9846-BBC5-EB8605B6C762}" srcId="{1BE9C294-65F6-CD4B-B340-6E77299D718E}" destId="{14509A37-FE96-074B-B3A3-FB7E92A4DA89}" srcOrd="3" destOrd="0" parTransId="{FA347787-16E7-4549-BCBD-B9D2756930A7}" sibTransId="{A97F40F7-0794-1943-BE73-A253267F2C60}"/>
    <dgm:cxn modelId="{0898F742-4FFB-8644-A935-B262F45D5A94}" type="presOf" srcId="{DB85EE6F-0A62-4448-B588-6BC8B3AA8A00}" destId="{C6FCF26A-9540-6141-AFBB-02281A27F791}" srcOrd="0" destOrd="0" presId="urn:microsoft.com/office/officeart/2005/8/layout/hList1"/>
    <dgm:cxn modelId="{EC1C754B-8B4C-144A-919C-837F9010DE4E}" srcId="{1BE9C294-65F6-CD4B-B340-6E77299D718E}" destId="{1800D62C-1ACE-A841-98B5-54D84E5CA015}" srcOrd="2" destOrd="0" parTransId="{B3E17443-A3A2-0A44-9F02-3A046CB37939}" sibTransId="{A89B8AFB-E9E7-3842-9DCC-721FC92877D0}"/>
    <dgm:cxn modelId="{DFCD7178-E28C-2B43-A676-F5326F95E6DD}" srcId="{1BE9C294-65F6-CD4B-B340-6E77299D718E}" destId="{3E66560E-20C1-234D-A50C-0EAF2F9B75A6}" srcOrd="4" destOrd="0" parTransId="{16B847B1-2B71-224F-8AA6-F249BCAEABA5}" sibTransId="{9787C72F-4772-5840-B592-0ABC5F420945}"/>
    <dgm:cxn modelId="{2CE8FF7B-832E-8249-97B7-F5D16DCB19B8}" srcId="{1BE9C294-65F6-CD4B-B340-6E77299D718E}" destId="{72539E1A-ACFC-5B48-A402-58F6019B9B38}" srcOrd="5" destOrd="0" parTransId="{6E7A7202-944A-8A49-BE45-277D88E80828}" sibTransId="{3AA75B42-D0C3-A645-AED7-F47BA677F02B}"/>
    <dgm:cxn modelId="{0BCBD79E-D0D4-974C-B012-61E66CA6A20E}" type="presOf" srcId="{72539E1A-ACFC-5B48-A402-58F6019B9B38}"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0E857CA-ADE6-4D01-9FCB-47A22958C430}" type="presOf" srcId="{86F36371-A49E-48BF-9810-2F906AAFEA68}" destId="{E3E76491-8807-CA4F-8E4E-E290DDB1346B}" srcOrd="0" destOrd="6" presId="urn:microsoft.com/office/officeart/2005/8/layout/hList1"/>
    <dgm:cxn modelId="{5F39FBD1-B7F2-414C-9B81-6E22D490D55D}" type="presOf" srcId="{1800D62C-1ACE-A841-98B5-54D84E5CA015}" destId="{E3E76491-8807-CA4F-8E4E-E290DDB1346B}" srcOrd="0" destOrd="2" presId="urn:microsoft.com/office/officeart/2005/8/layout/hList1"/>
    <dgm:cxn modelId="{7BC730D2-DA81-1844-A825-0DD514E659CB}" type="presOf" srcId="{9394D489-0918-BE43-9190-F76E1C18C44C}" destId="{E3E76491-8807-CA4F-8E4E-E290DDB1346B}" srcOrd="0" destOrd="1" presId="urn:microsoft.com/office/officeart/2005/8/layout/hList1"/>
    <dgm:cxn modelId="{E170ECDB-0F74-794A-8837-4199475397C4}" srcId="{1BE9C294-65F6-CD4B-B340-6E77299D718E}" destId="{9394D489-0918-BE43-9190-F76E1C18C44C}" srcOrd="1" destOrd="0" parTransId="{96A55BFF-E57B-1541-92DC-F92CE631AF17}" sibTransId="{9E339609-D7F6-4849-B82F-6F6183D6C420}"/>
    <dgm:cxn modelId="{E5EDD6F8-224F-5141-A2A9-84B2E62C7FA2}" type="presOf" srcId="{3E66560E-20C1-234D-A50C-0EAF2F9B75A6}" destId="{E3E76491-8807-CA4F-8E4E-E290DDB1346B}" srcOrd="0" destOrd="4"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Student Incident (SINC)</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Files Submitted </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Student Incident Results (SIRS)</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Offense (SOFF)</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solidFill>
                <a:schemeClr val="tx1"/>
              </a:solidFill>
            </a:rPr>
            <a:t>Student Absenteeism (STAS)</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45E2F5D3-BF98-480E-9349-CBE565046390}">
      <dgm:prSet/>
      <dgm:spPr>
        <a:solidFill>
          <a:schemeClr val="bg1">
            <a:alpha val="90000"/>
          </a:schemeClr>
        </a:solidFill>
      </dgm:spPr>
      <dgm:t>
        <a:bodyPr/>
        <a:lstStyle/>
        <a:p>
          <a:r>
            <a:rPr lang="en-US" b="0" dirty="0">
              <a:solidFill>
                <a:schemeClr val="tx1"/>
              </a:solidFill>
            </a:rPr>
            <a:t>RFEP (SELA)</a:t>
          </a:r>
        </a:p>
      </dgm:t>
    </dgm:pt>
    <dgm:pt modelId="{8A54D086-8FA6-4C3E-B8F0-9B3498B47887}" type="parTrans" cxnId="{F754817F-6716-480A-B395-5C9A9DDF97D7}">
      <dgm:prSet/>
      <dgm:spPr/>
      <dgm:t>
        <a:bodyPr/>
        <a:lstStyle/>
        <a:p>
          <a:endParaRPr lang="en-US"/>
        </a:p>
      </dgm:t>
    </dgm:pt>
    <dgm:pt modelId="{AB82E105-4F87-4EC1-8620-167E7EC1FE4C}" type="sibTrans" cxnId="{F754817F-6716-480A-B395-5C9A9DDF97D7}">
      <dgm:prSet/>
      <dgm:spPr/>
      <dgm:t>
        <a:bodyPr/>
        <a:lstStyle/>
        <a:p>
          <a:endParaRPr lang="en-US"/>
        </a:p>
      </dgm:t>
    </dgm:pt>
    <dgm:pt modelId="{67BB0F19-EF58-F64D-9F18-F6A3FDAF9721}">
      <dgm:prSet/>
      <dgm:spPr>
        <a:solidFill>
          <a:schemeClr val="bg1">
            <a:alpha val="90000"/>
          </a:schemeClr>
        </a:solidFill>
      </dgm:spPr>
      <dgm:t>
        <a:bodyPr/>
        <a:lstStyle/>
        <a:p>
          <a:r>
            <a:rPr lang="en-US" b="0" dirty="0">
              <a:solidFill>
                <a:schemeClr val="tx1"/>
              </a:solidFill>
            </a:rPr>
            <a:t>Cumulative Enrollment (SENR)</a:t>
          </a:r>
        </a:p>
      </dgm:t>
    </dgm:pt>
    <dgm:pt modelId="{0D563380-45BE-3446-A51A-084ED99F139C}" type="parTrans" cxnId="{744DC2E0-2745-4A76-B941-39C1A642CF4F}">
      <dgm:prSet/>
      <dgm:spPr/>
      <dgm:t>
        <a:bodyPr/>
        <a:lstStyle/>
        <a:p>
          <a:endParaRPr lang="en-US"/>
        </a:p>
      </dgm:t>
    </dgm:pt>
    <dgm:pt modelId="{A6E29A59-7DC1-A742-8905-527A6EE16F27}" type="sibTrans" cxnId="{744DC2E0-2745-4A76-B941-39C1A642CF4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custLinFactNeighborX="2517" custLinFactNeighborY="-5067">
        <dgm:presLayoutVars>
          <dgm:bulletEnabled val="1"/>
        </dgm:presLayoutVars>
      </dgm:prSet>
      <dgm:spPr/>
    </dgm:pt>
  </dgm:ptLst>
  <dgm:cxnLst>
    <dgm:cxn modelId="{7128CA0D-99B3-4BE1-8419-D26F1741E148}" type="presOf" srcId="{1BE9C294-65F6-CD4B-B340-6E77299D718E}" destId="{F867B3C8-DE62-984C-B00E-855EC476BD4C}" srcOrd="0" destOrd="0" presId="urn:microsoft.com/office/officeart/2005/8/layout/hList1"/>
    <dgm:cxn modelId="{6E5C5312-FA98-41EB-8462-0364B28BACE2}" type="presOf" srcId="{45E2F5D3-BF98-480E-9349-CBE565046390}" destId="{E3E76491-8807-CA4F-8E4E-E290DDB1346B}" srcOrd="0" destOrd="5" presId="urn:microsoft.com/office/officeart/2005/8/layout/hList1"/>
    <dgm:cxn modelId="{417D6815-686B-4F81-B6D5-1606981EE939}" type="presOf" srcId="{CF6C070E-968A-264D-AF2C-06D6E8884773}" destId="{E3E76491-8807-CA4F-8E4E-E290DDB1346B}" srcOrd="0" destOrd="3" presId="urn:microsoft.com/office/officeart/2005/8/layout/hList1"/>
    <dgm:cxn modelId="{C2880622-5CFC-4F08-8DC5-A40A54BE3035}" type="presOf" srcId="{ED54A681-10E2-9843-A913-D86CF283A578}" destId="{E3E76491-8807-CA4F-8E4E-E290DDB1346B}" srcOrd="0" destOrd="2"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53E2D928-BC28-4333-A4EF-04DA622C3B28}" type="presOf" srcId="{67BB0F19-EF58-F64D-9F18-F6A3FDAF9721}" destId="{E3E76491-8807-CA4F-8E4E-E290DDB1346B}" srcOrd="0" destOrd="4"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F754817F-6716-480A-B395-5C9A9DDF97D7}" srcId="{1BE9C294-65F6-CD4B-B340-6E77299D718E}" destId="{45E2F5D3-BF98-480E-9349-CBE565046390}" srcOrd="5" destOrd="0" parTransId="{8A54D086-8FA6-4C3E-B8F0-9B3498B47887}" sibTransId="{AB82E105-4F87-4EC1-8620-167E7EC1FE4C}"/>
    <dgm:cxn modelId="{C7180199-2CF5-400F-841D-CB69DAB18341}" type="presOf" srcId="{9CEF66D7-F33E-0745-8E4E-745E1994F7BE}" destId="{E3E76491-8807-CA4F-8E4E-E290DDB1346B}" srcOrd="0" destOrd="0"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AAD606C1-695B-4DF3-9FA0-44D4D90163A2}" type="presOf" srcId="{5F3893A4-2BC7-6141-AD41-9E558A7B3BB9}" destId="{E3E76491-8807-CA4F-8E4E-E290DDB1346B}" srcOrd="0" destOrd="1" presId="urn:microsoft.com/office/officeart/2005/8/layout/hList1"/>
    <dgm:cxn modelId="{744DC2E0-2745-4A76-B941-39C1A642CF4F}" srcId="{1BE9C294-65F6-CD4B-B340-6E77299D718E}" destId="{67BB0F19-EF58-F64D-9F18-F6A3FDAF9721}" srcOrd="4" destOrd="0" parTransId="{0D563380-45BE-3446-A51A-084ED99F139C}" sibTransId="{A6E29A59-7DC1-A742-8905-527A6EE16F27}"/>
    <dgm:cxn modelId="{30D180D3-D1DC-42F3-A984-E4C0F419C013}" type="presParOf" srcId="{C6FCF26A-9540-6141-AFBB-02281A27F791}" destId="{CA81955C-27DE-3041-BFCC-1C218006C57C}" srcOrd="0" destOrd="0" presId="urn:microsoft.com/office/officeart/2005/8/layout/hList1"/>
    <dgm:cxn modelId="{F3B70C2A-D499-404C-9D1C-DB3D94113419}" type="presParOf" srcId="{CA81955C-27DE-3041-BFCC-1C218006C57C}" destId="{F867B3C8-DE62-984C-B00E-855EC476BD4C}" srcOrd="0" destOrd="0" presId="urn:microsoft.com/office/officeart/2005/8/layout/hList1"/>
    <dgm:cxn modelId="{409608DB-2004-4F4C-8D71-8D6CF85BED34}"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FB1CBF-F257-44BC-8A97-10FFA4FCD4A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F355208C-E6E1-42AD-91BD-81D1298C3F01}">
      <dgm:prSet phldrT="[Text]"/>
      <dgm:spPr/>
      <dgm:t>
        <a:bodyPr/>
        <a:lstStyle/>
        <a:p>
          <a:r>
            <a:rPr lang="en-US" dirty="0"/>
            <a:t>Special Education</a:t>
          </a:r>
        </a:p>
      </dgm:t>
    </dgm:pt>
    <dgm:pt modelId="{5D37EF10-8E18-42B1-9FD4-79547689DE7E}" type="parTrans" cxnId="{BB969C2B-50EB-4BAD-9700-DAE1174FD044}">
      <dgm:prSet/>
      <dgm:spPr/>
      <dgm:t>
        <a:bodyPr/>
        <a:lstStyle/>
        <a:p>
          <a:endParaRPr lang="en-US"/>
        </a:p>
      </dgm:t>
    </dgm:pt>
    <dgm:pt modelId="{F82A4352-41F7-45B1-A4AB-199A0804CE57}" type="sibTrans" cxnId="{BB969C2B-50EB-4BAD-9700-DAE1174FD044}">
      <dgm:prSet/>
      <dgm:spPr/>
      <dgm:t>
        <a:bodyPr/>
        <a:lstStyle/>
        <a:p>
          <a:endParaRPr lang="en-US"/>
        </a:p>
      </dgm:t>
    </dgm:pt>
    <dgm:pt modelId="{723E2DDE-2958-4407-A38A-AEFE07FA47C4}">
      <dgm:prSet phldrT="[Text]"/>
      <dgm:spPr/>
      <dgm:t>
        <a:bodyPr/>
        <a:lstStyle/>
        <a:p>
          <a:r>
            <a:rPr lang="en-US" dirty="0"/>
            <a:t>Postsecondary status</a:t>
          </a:r>
        </a:p>
      </dgm:t>
    </dgm:pt>
    <dgm:pt modelId="{8D9E79E4-1757-43E6-B172-347DDE166A30}" type="parTrans" cxnId="{8EB2F158-FCFF-4E2D-A7C5-C47D1013F3F5}">
      <dgm:prSet/>
      <dgm:spPr/>
      <dgm:t>
        <a:bodyPr/>
        <a:lstStyle/>
        <a:p>
          <a:endParaRPr lang="en-US"/>
        </a:p>
      </dgm:t>
    </dgm:pt>
    <dgm:pt modelId="{07791EBE-7D5A-4B07-B669-BFA3AE3F533C}" type="sibTrans" cxnId="{8EB2F158-FCFF-4E2D-A7C5-C47D1013F3F5}">
      <dgm:prSet/>
      <dgm:spPr/>
      <dgm:t>
        <a:bodyPr/>
        <a:lstStyle/>
        <a:p>
          <a:endParaRPr lang="en-US"/>
        </a:p>
      </dgm:t>
    </dgm:pt>
    <dgm:pt modelId="{95719C91-BC77-4667-BBE3-BB0937D72700}">
      <dgm:prSet phldrT="[Text]"/>
      <dgm:spPr/>
      <dgm:t>
        <a:bodyPr/>
        <a:lstStyle/>
        <a:p>
          <a:r>
            <a:rPr lang="en-US" dirty="0"/>
            <a:t>Nonparticipation</a:t>
          </a:r>
        </a:p>
      </dgm:t>
    </dgm:pt>
    <dgm:pt modelId="{E157DE10-A527-4424-9AB4-1F773F8AAFB0}" type="parTrans" cxnId="{1EAA926C-4301-4D5F-8124-6888450B7C81}">
      <dgm:prSet/>
      <dgm:spPr/>
      <dgm:t>
        <a:bodyPr/>
        <a:lstStyle/>
        <a:p>
          <a:endParaRPr lang="en-US"/>
        </a:p>
      </dgm:t>
    </dgm:pt>
    <dgm:pt modelId="{4D307477-324E-4A71-BA14-656759948775}" type="sibTrans" cxnId="{1EAA926C-4301-4D5F-8124-6888450B7C81}">
      <dgm:prSet/>
      <dgm:spPr/>
      <dgm:t>
        <a:bodyPr/>
        <a:lstStyle/>
        <a:p>
          <a:endParaRPr lang="en-US"/>
        </a:p>
      </dgm:t>
    </dgm:pt>
    <dgm:pt modelId="{B81F49E0-D1AF-46E1-B5D9-35C7FB6AF7A6}">
      <dgm:prSet phldrT="[Text]"/>
      <dgm:spPr/>
      <dgm:t>
        <a:bodyPr/>
        <a:lstStyle/>
        <a:p>
          <a:r>
            <a:rPr lang="en-US" dirty="0"/>
            <a:t>Eligibility/Participation status</a:t>
          </a:r>
        </a:p>
      </dgm:t>
    </dgm:pt>
    <dgm:pt modelId="{E36568A8-21B2-432E-8C9E-B1023D7360AE}" type="parTrans" cxnId="{F3304034-1153-4056-802C-FD52B7164EC6}">
      <dgm:prSet/>
      <dgm:spPr/>
      <dgm:t>
        <a:bodyPr/>
        <a:lstStyle/>
        <a:p>
          <a:endParaRPr lang="en-US"/>
        </a:p>
      </dgm:t>
    </dgm:pt>
    <dgm:pt modelId="{7CA5ACFD-49F5-4830-BD14-BCBA0ABA9666}" type="sibTrans" cxnId="{F3304034-1153-4056-802C-FD52B7164EC6}">
      <dgm:prSet/>
      <dgm:spPr/>
      <dgm:t>
        <a:bodyPr/>
        <a:lstStyle/>
        <a:p>
          <a:endParaRPr lang="en-US"/>
        </a:p>
      </dgm:t>
    </dgm:pt>
    <dgm:pt modelId="{AAB57594-3B23-422E-A24E-A17007EF0BF4}">
      <dgm:prSet phldrT="[Text]"/>
      <dgm:spPr/>
      <dgm:t>
        <a:bodyPr/>
        <a:lstStyle/>
        <a:p>
          <a:r>
            <a:rPr lang="en-US" dirty="0"/>
            <a:t>SWD Status</a:t>
          </a:r>
        </a:p>
      </dgm:t>
    </dgm:pt>
    <dgm:pt modelId="{D786A4DE-725C-433C-BC9B-6972972E3F66}" type="parTrans" cxnId="{2445F8F7-E5F9-49D4-8D2F-9C7A70EC82B9}">
      <dgm:prSet/>
      <dgm:spPr/>
      <dgm:t>
        <a:bodyPr/>
        <a:lstStyle/>
        <a:p>
          <a:endParaRPr lang="en-US"/>
        </a:p>
      </dgm:t>
    </dgm:pt>
    <dgm:pt modelId="{6B0B68CE-BD7F-4C78-BC8E-76DDCA8DB520}" type="sibTrans" cxnId="{2445F8F7-E5F9-49D4-8D2F-9C7A70EC82B9}">
      <dgm:prSet/>
      <dgm:spPr/>
      <dgm:t>
        <a:bodyPr/>
        <a:lstStyle/>
        <a:p>
          <a:endParaRPr lang="en-US"/>
        </a:p>
      </dgm:t>
    </dgm:pt>
    <dgm:pt modelId="{999B6407-013A-485F-8709-365C17EFDE49}">
      <dgm:prSet phldrT="[Text]"/>
      <dgm:spPr/>
      <dgm:t>
        <a:bodyPr/>
        <a:lstStyle/>
        <a:p>
          <a:r>
            <a:rPr lang="en-US" dirty="0"/>
            <a:t>Nonparticipation reason</a:t>
          </a:r>
        </a:p>
      </dgm:t>
    </dgm:pt>
    <dgm:pt modelId="{AA82848B-29AC-4DC2-A076-B033EF607D4A}" type="parTrans" cxnId="{C157C889-1953-4EE8-A7CC-9070DDBA2B31}">
      <dgm:prSet/>
      <dgm:spPr/>
      <dgm:t>
        <a:bodyPr/>
        <a:lstStyle/>
        <a:p>
          <a:endParaRPr lang="en-US"/>
        </a:p>
      </dgm:t>
    </dgm:pt>
    <dgm:pt modelId="{F87A66F8-A867-4E6B-B37B-84FE7BC47A50}" type="sibTrans" cxnId="{C157C889-1953-4EE8-A7CC-9070DDBA2B31}">
      <dgm:prSet/>
      <dgm:spPr/>
      <dgm:t>
        <a:bodyPr/>
        <a:lstStyle/>
        <a:p>
          <a:endParaRPr lang="en-US"/>
        </a:p>
      </dgm:t>
    </dgm:pt>
    <dgm:pt modelId="{678FF5C5-2770-40CA-9282-89B1CCF92320}">
      <dgm:prSet phldrT="[Text]"/>
      <dgm:spPr/>
      <dgm:t>
        <a:bodyPr/>
        <a:lstStyle/>
        <a:p>
          <a:r>
            <a:rPr lang="en-US" dirty="0"/>
            <a:t>Plans and Program settings</a:t>
          </a:r>
        </a:p>
      </dgm:t>
    </dgm:pt>
    <dgm:pt modelId="{C00BDD67-EC88-40A8-AE42-B79264A387F2}" type="parTrans" cxnId="{4354A5B1-05E2-400C-9C4A-E2B9532D9111}">
      <dgm:prSet/>
      <dgm:spPr/>
      <dgm:t>
        <a:bodyPr/>
        <a:lstStyle/>
        <a:p>
          <a:endParaRPr lang="en-US"/>
        </a:p>
      </dgm:t>
    </dgm:pt>
    <dgm:pt modelId="{3B6389CD-C620-428B-AA2D-0E716F0AE856}" type="sibTrans" cxnId="{4354A5B1-05E2-400C-9C4A-E2B9532D9111}">
      <dgm:prSet/>
      <dgm:spPr/>
      <dgm:t>
        <a:bodyPr/>
        <a:lstStyle/>
        <a:p>
          <a:endParaRPr lang="en-US"/>
        </a:p>
      </dgm:t>
    </dgm:pt>
    <dgm:pt modelId="{7FD21FA5-B534-41BE-8D5D-715DAAD8F051}">
      <dgm:prSet phldrT="[Text]"/>
      <dgm:spPr/>
      <dgm:t>
        <a:bodyPr/>
        <a:lstStyle/>
        <a:p>
          <a:r>
            <a:rPr lang="en-US" dirty="0"/>
            <a:t>Statutory Meetings </a:t>
          </a:r>
        </a:p>
      </dgm:t>
    </dgm:pt>
    <dgm:pt modelId="{B0B8BB6C-BED2-4D26-A398-1ECC8960DCAC}" type="parTrans" cxnId="{21EE48B3-DC3C-4E01-9849-0817CA70EADB}">
      <dgm:prSet/>
      <dgm:spPr/>
      <dgm:t>
        <a:bodyPr/>
        <a:lstStyle/>
        <a:p>
          <a:endParaRPr lang="en-US"/>
        </a:p>
      </dgm:t>
    </dgm:pt>
    <dgm:pt modelId="{356738BA-73EE-4BF2-BCF8-C7A5733BC5D8}" type="sibTrans" cxnId="{21EE48B3-DC3C-4E01-9849-0817CA70EADB}">
      <dgm:prSet/>
      <dgm:spPr/>
      <dgm:t>
        <a:bodyPr/>
        <a:lstStyle/>
        <a:p>
          <a:endParaRPr lang="en-US"/>
        </a:p>
      </dgm:t>
    </dgm:pt>
    <dgm:pt modelId="{53D4D431-3AAE-467A-9741-2E873F4F399D}">
      <dgm:prSet phldrT="[Text]"/>
      <dgm:spPr/>
      <dgm:t>
        <a:bodyPr/>
        <a:lstStyle/>
        <a:p>
          <a:r>
            <a:rPr lang="en-US" dirty="0"/>
            <a:t>Exit Reason, Completion status</a:t>
          </a:r>
        </a:p>
      </dgm:t>
    </dgm:pt>
    <dgm:pt modelId="{7879B7D0-D942-4056-BD5D-6C17E1FA73A6}" type="parTrans" cxnId="{F5885D9A-A563-4C15-AFCE-A7DC25D4A7EF}">
      <dgm:prSet/>
      <dgm:spPr/>
      <dgm:t>
        <a:bodyPr/>
        <a:lstStyle/>
        <a:p>
          <a:endParaRPr lang="en-US"/>
        </a:p>
      </dgm:t>
    </dgm:pt>
    <dgm:pt modelId="{C4C2C77D-D857-4D39-8ABE-883B5AD74648}" type="sibTrans" cxnId="{F5885D9A-A563-4C15-AFCE-A7DC25D4A7EF}">
      <dgm:prSet/>
      <dgm:spPr/>
      <dgm:t>
        <a:bodyPr/>
        <a:lstStyle/>
        <a:p>
          <a:endParaRPr lang="en-US"/>
        </a:p>
      </dgm:t>
    </dgm:pt>
    <dgm:pt modelId="{1F347C87-05EF-477A-9529-D3FDFE21EAB3}">
      <dgm:prSet phldrT="[Text]"/>
      <dgm:spPr/>
      <dgm:t>
        <a:bodyPr/>
        <a:lstStyle/>
        <a:p>
          <a:r>
            <a:rPr lang="en-US" dirty="0"/>
            <a:t>Employment and educational status </a:t>
          </a:r>
        </a:p>
      </dgm:t>
    </dgm:pt>
    <dgm:pt modelId="{35EFB9D7-DD31-4189-BD87-A01B06EABA67}" type="parTrans" cxnId="{000EEA3A-801C-4EC8-AD42-5EDE18C84B52}">
      <dgm:prSet/>
      <dgm:spPr/>
      <dgm:t>
        <a:bodyPr/>
        <a:lstStyle/>
        <a:p>
          <a:endParaRPr lang="en-US"/>
        </a:p>
      </dgm:t>
    </dgm:pt>
    <dgm:pt modelId="{194EA841-65F4-4227-8B08-FFE5147A0D42}" type="sibTrans" cxnId="{000EEA3A-801C-4EC8-AD42-5EDE18C84B52}">
      <dgm:prSet/>
      <dgm:spPr/>
      <dgm:t>
        <a:bodyPr/>
        <a:lstStyle/>
        <a:p>
          <a:endParaRPr lang="en-US"/>
        </a:p>
      </dgm:t>
    </dgm:pt>
    <dgm:pt modelId="{0F65BD0F-B806-4DF1-A924-D32B877589EB}" type="pres">
      <dgm:prSet presAssocID="{66FB1CBF-F257-44BC-8A97-10FFA4FCD4A9}" presName="Name0" presStyleCnt="0">
        <dgm:presLayoutVars>
          <dgm:chMax val="7"/>
          <dgm:dir/>
          <dgm:resizeHandles val="exact"/>
        </dgm:presLayoutVars>
      </dgm:prSet>
      <dgm:spPr/>
    </dgm:pt>
    <dgm:pt modelId="{9BA29495-0766-41A3-8197-49B8EB89D48B}" type="pres">
      <dgm:prSet presAssocID="{66FB1CBF-F257-44BC-8A97-10FFA4FCD4A9}" presName="ellipse1" presStyleLbl="vennNode1" presStyleIdx="0" presStyleCnt="3">
        <dgm:presLayoutVars>
          <dgm:bulletEnabled val="1"/>
        </dgm:presLayoutVars>
      </dgm:prSet>
      <dgm:spPr/>
    </dgm:pt>
    <dgm:pt modelId="{70C02715-898B-4AA0-8455-2B88EDE7B3E7}" type="pres">
      <dgm:prSet presAssocID="{66FB1CBF-F257-44BC-8A97-10FFA4FCD4A9}" presName="ellipse2" presStyleLbl="vennNode1" presStyleIdx="1" presStyleCnt="3" custLinFactNeighborX="-1129" custLinFactNeighborY="-19">
        <dgm:presLayoutVars>
          <dgm:bulletEnabled val="1"/>
        </dgm:presLayoutVars>
      </dgm:prSet>
      <dgm:spPr/>
    </dgm:pt>
    <dgm:pt modelId="{6A577DF4-55AD-49B0-AB81-FBDCF1EF6B6A}" type="pres">
      <dgm:prSet presAssocID="{66FB1CBF-F257-44BC-8A97-10FFA4FCD4A9}" presName="ellipse3" presStyleLbl="vennNode1" presStyleIdx="2" presStyleCnt="3">
        <dgm:presLayoutVars>
          <dgm:bulletEnabled val="1"/>
        </dgm:presLayoutVars>
      </dgm:prSet>
      <dgm:spPr/>
    </dgm:pt>
  </dgm:ptLst>
  <dgm:cxnLst>
    <dgm:cxn modelId="{A6DC8D05-43E1-4A4F-A421-F9A8C5DC236A}" type="presOf" srcId="{66FB1CBF-F257-44BC-8A97-10FFA4FCD4A9}" destId="{0F65BD0F-B806-4DF1-A924-D32B877589EB}" srcOrd="0" destOrd="0" presId="urn:microsoft.com/office/officeart/2005/8/layout/rings+Icon"/>
    <dgm:cxn modelId="{FDFD0511-9580-43BF-9041-29418B01B266}" type="presOf" srcId="{7FD21FA5-B534-41BE-8D5D-715DAAD8F051}" destId="{9BA29495-0766-41A3-8197-49B8EB89D48B}" srcOrd="0" destOrd="3" presId="urn:microsoft.com/office/officeart/2005/8/layout/rings+Icon"/>
    <dgm:cxn modelId="{46070227-7C93-4DC3-9278-844230B24630}" type="presOf" srcId="{723E2DDE-2958-4407-A38A-AEFE07FA47C4}" destId="{70C02715-898B-4AA0-8455-2B88EDE7B3E7}" srcOrd="0" destOrd="0" presId="urn:microsoft.com/office/officeart/2005/8/layout/rings+Icon"/>
    <dgm:cxn modelId="{BB969C2B-50EB-4BAD-9700-DAE1174FD044}" srcId="{66FB1CBF-F257-44BC-8A97-10FFA4FCD4A9}" destId="{F355208C-E6E1-42AD-91BD-81D1298C3F01}" srcOrd="0" destOrd="0" parTransId="{5D37EF10-8E18-42B1-9FD4-79547689DE7E}" sibTransId="{F82A4352-41F7-45B1-A4AB-199A0804CE57}"/>
    <dgm:cxn modelId="{F3304034-1153-4056-802C-FD52B7164EC6}" srcId="{F355208C-E6E1-42AD-91BD-81D1298C3F01}" destId="{B81F49E0-D1AF-46E1-B5D9-35C7FB6AF7A6}" srcOrd="0" destOrd="0" parTransId="{E36568A8-21B2-432E-8C9E-B1023D7360AE}" sibTransId="{7CA5ACFD-49F5-4830-BD14-BCBA0ABA9666}"/>
    <dgm:cxn modelId="{000EEA3A-801C-4EC8-AD42-5EDE18C84B52}" srcId="{723E2DDE-2958-4407-A38A-AEFE07FA47C4}" destId="{1F347C87-05EF-477A-9529-D3FDFE21EAB3}" srcOrd="0" destOrd="0" parTransId="{35EFB9D7-DD31-4189-BD87-A01B06EABA67}" sibTransId="{194EA841-65F4-4227-8B08-FFE5147A0D42}"/>
    <dgm:cxn modelId="{1EAA926C-4301-4D5F-8124-6888450B7C81}" srcId="{66FB1CBF-F257-44BC-8A97-10FFA4FCD4A9}" destId="{95719C91-BC77-4667-BBE3-BB0937D72700}" srcOrd="2" destOrd="0" parTransId="{E157DE10-A527-4424-9AB4-1F773F8AAFB0}" sibTransId="{4D307477-324E-4A71-BA14-656759948775}"/>
    <dgm:cxn modelId="{08314175-32EA-4FD5-8510-47B5281FA2AA}" type="presOf" srcId="{678FF5C5-2770-40CA-9282-89B1CCF92320}" destId="{9BA29495-0766-41A3-8197-49B8EB89D48B}" srcOrd="0" destOrd="2" presId="urn:microsoft.com/office/officeart/2005/8/layout/rings+Icon"/>
    <dgm:cxn modelId="{8EB2F158-FCFF-4E2D-A7C5-C47D1013F3F5}" srcId="{66FB1CBF-F257-44BC-8A97-10FFA4FCD4A9}" destId="{723E2DDE-2958-4407-A38A-AEFE07FA47C4}" srcOrd="1" destOrd="0" parTransId="{8D9E79E4-1757-43E6-B172-347DDE166A30}" sibTransId="{07791EBE-7D5A-4B07-B669-BFA3AE3F533C}"/>
    <dgm:cxn modelId="{7805DE81-57E5-41C2-8496-0195ED4CF629}" type="presOf" srcId="{999B6407-013A-485F-8709-365C17EFDE49}" destId="{6A577DF4-55AD-49B0-AB81-FBDCF1EF6B6A}" srcOrd="0" destOrd="2" presId="urn:microsoft.com/office/officeart/2005/8/layout/rings+Icon"/>
    <dgm:cxn modelId="{FFC32186-6DA7-4821-95C2-3B6DD31D1EEF}" type="presOf" srcId="{53D4D431-3AAE-467A-9741-2E873F4F399D}" destId="{6A577DF4-55AD-49B0-AB81-FBDCF1EF6B6A}" srcOrd="0" destOrd="3" presId="urn:microsoft.com/office/officeart/2005/8/layout/rings+Icon"/>
    <dgm:cxn modelId="{C157C889-1953-4EE8-A7CC-9070DDBA2B31}" srcId="{95719C91-BC77-4667-BBE3-BB0937D72700}" destId="{999B6407-013A-485F-8709-365C17EFDE49}" srcOrd="1" destOrd="0" parTransId="{AA82848B-29AC-4DC2-A076-B033EF607D4A}" sibTransId="{F87A66F8-A867-4E6B-B37B-84FE7BC47A50}"/>
    <dgm:cxn modelId="{F5885D9A-A563-4C15-AFCE-A7DC25D4A7EF}" srcId="{95719C91-BC77-4667-BBE3-BB0937D72700}" destId="{53D4D431-3AAE-467A-9741-2E873F4F399D}" srcOrd="2" destOrd="0" parTransId="{7879B7D0-D942-4056-BD5D-6C17E1FA73A6}" sibTransId="{C4C2C77D-D857-4D39-8ABE-883B5AD74648}"/>
    <dgm:cxn modelId="{CF97D3A4-04FA-41B2-B00F-F821D68F872B}" type="presOf" srcId="{B81F49E0-D1AF-46E1-B5D9-35C7FB6AF7A6}" destId="{9BA29495-0766-41A3-8197-49B8EB89D48B}" srcOrd="0" destOrd="1" presId="urn:microsoft.com/office/officeart/2005/8/layout/rings+Icon"/>
    <dgm:cxn modelId="{4354A5B1-05E2-400C-9C4A-E2B9532D9111}" srcId="{F355208C-E6E1-42AD-91BD-81D1298C3F01}" destId="{678FF5C5-2770-40CA-9282-89B1CCF92320}" srcOrd="1" destOrd="0" parTransId="{C00BDD67-EC88-40A8-AE42-B79264A387F2}" sibTransId="{3B6389CD-C620-428B-AA2D-0E716F0AE856}"/>
    <dgm:cxn modelId="{21EE48B3-DC3C-4E01-9849-0817CA70EADB}" srcId="{F355208C-E6E1-42AD-91BD-81D1298C3F01}" destId="{7FD21FA5-B534-41BE-8D5D-715DAAD8F051}" srcOrd="2" destOrd="0" parTransId="{B0B8BB6C-BED2-4D26-A398-1ECC8960DCAC}" sibTransId="{356738BA-73EE-4BF2-BCF8-C7A5733BC5D8}"/>
    <dgm:cxn modelId="{B4A46EC4-BE2E-44E2-8E20-8C7E10144FAC}" type="presOf" srcId="{AAB57594-3B23-422E-A24E-A17007EF0BF4}" destId="{6A577DF4-55AD-49B0-AB81-FBDCF1EF6B6A}" srcOrd="0" destOrd="1" presId="urn:microsoft.com/office/officeart/2005/8/layout/rings+Icon"/>
    <dgm:cxn modelId="{77E031ED-82F9-4617-85B9-46F318A3D654}" type="presOf" srcId="{F355208C-E6E1-42AD-91BD-81D1298C3F01}" destId="{9BA29495-0766-41A3-8197-49B8EB89D48B}" srcOrd="0" destOrd="0" presId="urn:microsoft.com/office/officeart/2005/8/layout/rings+Icon"/>
    <dgm:cxn modelId="{90F525F6-0659-4708-9B8D-0F0D1CA7C4FB}" type="presOf" srcId="{1F347C87-05EF-477A-9529-D3FDFE21EAB3}" destId="{70C02715-898B-4AA0-8455-2B88EDE7B3E7}" srcOrd="0" destOrd="1" presId="urn:microsoft.com/office/officeart/2005/8/layout/rings+Icon"/>
    <dgm:cxn modelId="{2445F8F7-E5F9-49D4-8D2F-9C7A70EC82B9}" srcId="{95719C91-BC77-4667-BBE3-BB0937D72700}" destId="{AAB57594-3B23-422E-A24E-A17007EF0BF4}" srcOrd="0" destOrd="0" parTransId="{D786A4DE-725C-433C-BC9B-6972972E3F66}" sibTransId="{6B0B68CE-BD7F-4C78-BC8E-76DDCA8DB520}"/>
    <dgm:cxn modelId="{A86BFEF7-BEFC-4B1F-A811-60F5664DD9EB}" type="presOf" srcId="{95719C91-BC77-4667-BBE3-BB0937D72700}" destId="{6A577DF4-55AD-49B0-AB81-FBDCF1EF6B6A}" srcOrd="0" destOrd="0" presId="urn:microsoft.com/office/officeart/2005/8/layout/rings+Icon"/>
    <dgm:cxn modelId="{B335D5AC-9944-41BF-B874-66A97F297B0D}" type="presParOf" srcId="{0F65BD0F-B806-4DF1-A924-D32B877589EB}" destId="{9BA29495-0766-41A3-8197-49B8EB89D48B}" srcOrd="0" destOrd="0" presId="urn:microsoft.com/office/officeart/2005/8/layout/rings+Icon"/>
    <dgm:cxn modelId="{BF4B3FD5-BD83-4D8F-BD80-01AE2433F481}" type="presParOf" srcId="{0F65BD0F-B806-4DF1-A924-D32B877589EB}" destId="{70C02715-898B-4AA0-8455-2B88EDE7B3E7}" srcOrd="1" destOrd="0" presId="urn:microsoft.com/office/officeart/2005/8/layout/rings+Icon"/>
    <dgm:cxn modelId="{439F666E-D0BA-4378-8A6A-CF6C2F7500BB}" type="presParOf" srcId="{0F65BD0F-B806-4DF1-A924-D32B877589EB}" destId="{6A577DF4-55AD-49B0-AB81-FBDCF1EF6B6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81224-451D-4F5D-BD81-9523DCC8BFDF}">
      <dsp:nvSpPr>
        <dsp:cNvPr id="0" name=""/>
        <dsp:cNvSpPr/>
      </dsp:nvSpPr>
      <dsp:spPr>
        <a:xfrm rot="10800000">
          <a:off x="1399891" y="1357105"/>
          <a:ext cx="3705184" cy="186652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3084"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t>EOY 1 has TWO levels of approval</a:t>
          </a:r>
          <a:endParaRPr lang="en-US" sz="3000" kern="1200" dirty="0"/>
        </a:p>
      </dsp:txBody>
      <dsp:txXfrm rot="10800000">
        <a:off x="1866521" y="1357105"/>
        <a:ext cx="3238554" cy="1866521"/>
      </dsp:txXfrm>
    </dsp:sp>
    <dsp:sp modelId="{AEC81C65-804C-42C6-BE83-2A792F216421}">
      <dsp:nvSpPr>
        <dsp:cNvPr id="0" name=""/>
        <dsp:cNvSpPr/>
      </dsp:nvSpPr>
      <dsp:spPr>
        <a:xfrm>
          <a:off x="466630" y="1357105"/>
          <a:ext cx="1866521" cy="1866521"/>
        </a:xfrm>
        <a:prstGeom prst="ellipse">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endParaRPr lang="en-US" sz="2000" kern="1200" dirty="0"/>
        </a:p>
        <a:p>
          <a:pPr marL="228600" lvl="1" indent="-228600" algn="l" defTabSz="889000">
            <a:lnSpc>
              <a:spcPct val="90000"/>
            </a:lnSpc>
            <a:spcBef>
              <a:spcPct val="0"/>
            </a:spcBef>
            <a:spcAft>
              <a:spcPct val="15000"/>
            </a:spcAft>
            <a:buChar char="•"/>
          </a:pPr>
          <a:r>
            <a:rPr lang="en-US" sz="2000" kern="1200" dirty="0"/>
            <a:t>Special Ed staff</a:t>
          </a:r>
        </a:p>
        <a:p>
          <a:pPr marL="228600" lvl="1" indent="-228600" algn="l" defTabSz="889000">
            <a:lnSpc>
              <a:spcPct val="90000"/>
            </a:lnSpc>
            <a:spcBef>
              <a:spcPct val="0"/>
            </a:spcBef>
            <a:spcAft>
              <a:spcPct val="15000"/>
            </a:spcAft>
            <a:buChar char="•"/>
          </a:pPr>
          <a:r>
            <a:rPr lang="en-US" sz="2000" kern="1200" dirty="0"/>
            <a:t>SELPA Directors</a:t>
          </a:r>
        </a:p>
        <a:p>
          <a:pPr marL="228600" lvl="1" indent="-228600" algn="l" defTabSz="889000">
            <a:lnSpc>
              <a:spcPct val="90000"/>
            </a:lnSpc>
            <a:spcBef>
              <a:spcPct val="0"/>
            </a:spcBef>
            <a:spcAft>
              <a:spcPct val="15000"/>
            </a:spcAft>
            <a:buChar char="•"/>
          </a:pPr>
          <a:r>
            <a:rPr lang="en-US" sz="2000" kern="1200" dirty="0"/>
            <a:t>Site Administrators</a:t>
          </a:r>
        </a:p>
        <a:p>
          <a:pPr marL="228600" lvl="1" indent="-228600" algn="l" defTabSz="889000">
            <a:lnSpc>
              <a:spcPct val="90000"/>
            </a:lnSpc>
            <a:spcBef>
              <a:spcPct val="0"/>
            </a:spcBef>
            <a:spcAft>
              <a:spcPct val="15000"/>
            </a:spcAft>
            <a:buChar char="•"/>
          </a:pPr>
          <a:r>
            <a:rPr lang="en-US" sz="2000" kern="1200" dirty="0"/>
            <a:t>Student System Support Staff</a:t>
          </a:r>
        </a:p>
        <a:p>
          <a:pPr marL="228600" lvl="1" indent="-228600" algn="l" defTabSz="889000">
            <a:lnSpc>
              <a:spcPct val="90000"/>
            </a:lnSpc>
            <a:spcBef>
              <a:spcPct val="0"/>
            </a:spcBef>
            <a:spcAft>
              <a:spcPct val="15000"/>
            </a:spcAft>
            <a:buChar char="•"/>
          </a:pPr>
          <a:r>
            <a:rPr lang="en-US" sz="2000" kern="1200" dirty="0"/>
            <a:t>Student Families</a:t>
          </a:r>
        </a:p>
      </dsp:txBody>
      <dsp:txXfrm>
        <a:off x="0" y="581121"/>
        <a:ext cx="4617978" cy="21959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604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Files Submitted </a:t>
          </a:r>
        </a:p>
      </dsp:txBody>
      <dsp:txXfrm>
        <a:off x="0" y="0"/>
        <a:ext cx="4617978" cy="604800"/>
      </dsp:txXfrm>
    </dsp:sp>
    <dsp:sp modelId="{E3E76491-8807-CA4F-8E4E-E290DDB1346B}">
      <dsp:nvSpPr>
        <dsp:cNvPr id="0" name=""/>
        <dsp:cNvSpPr/>
      </dsp:nvSpPr>
      <dsp:spPr>
        <a:xfrm>
          <a:off x="0" y="608207"/>
          <a:ext cx="4617978" cy="195993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SWD Status (SWDS)</a:t>
          </a:r>
        </a:p>
        <a:p>
          <a:pPr marL="228600" lvl="1" indent="-228600" algn="l" defTabSz="933450">
            <a:lnSpc>
              <a:spcPct val="90000"/>
            </a:lnSpc>
            <a:spcBef>
              <a:spcPct val="0"/>
            </a:spcBef>
            <a:spcAft>
              <a:spcPct val="15000"/>
            </a:spcAft>
            <a:buChar char="•"/>
          </a:pPr>
          <a:r>
            <a:rPr lang="en-US" sz="2100" kern="1200" dirty="0">
              <a:solidFill>
                <a:schemeClr val="tx1"/>
              </a:solidFill>
            </a:rPr>
            <a:t>SWD Meetings (MEET)</a:t>
          </a:r>
        </a:p>
        <a:p>
          <a:pPr marL="228600" lvl="1" indent="-228600" algn="l" defTabSz="933450">
            <a:lnSpc>
              <a:spcPct val="90000"/>
            </a:lnSpc>
            <a:spcBef>
              <a:spcPct val="0"/>
            </a:spcBef>
            <a:spcAft>
              <a:spcPct val="15000"/>
            </a:spcAft>
            <a:buChar char="•"/>
          </a:pPr>
          <a:r>
            <a:rPr lang="en-US" sz="2100" kern="1200" dirty="0">
              <a:solidFill>
                <a:schemeClr val="tx1"/>
              </a:solidFill>
            </a:rPr>
            <a:t>SWD Plan (PLAN)</a:t>
          </a:r>
        </a:p>
        <a:p>
          <a:pPr marL="228600" lvl="1" indent="-228600" algn="l" defTabSz="933450">
            <a:lnSpc>
              <a:spcPct val="90000"/>
            </a:lnSpc>
            <a:spcBef>
              <a:spcPct val="0"/>
            </a:spcBef>
            <a:spcAft>
              <a:spcPct val="15000"/>
            </a:spcAft>
            <a:buChar char="•"/>
          </a:pPr>
          <a:r>
            <a:rPr lang="en-US" sz="2100" kern="1200" dirty="0">
              <a:solidFill>
                <a:schemeClr val="tx1"/>
              </a:solidFill>
            </a:rPr>
            <a:t>SWD Services (SERV)</a:t>
          </a:r>
        </a:p>
        <a:p>
          <a:pPr marL="228600" lvl="1" indent="-228600" algn="l" defTabSz="933450">
            <a:lnSpc>
              <a:spcPct val="90000"/>
            </a:lnSpc>
            <a:spcBef>
              <a:spcPct val="0"/>
            </a:spcBef>
            <a:spcAft>
              <a:spcPct val="15000"/>
            </a:spcAft>
            <a:buChar char="•"/>
          </a:pPr>
          <a:r>
            <a:rPr lang="en-US" sz="2100" b="0" kern="1200" dirty="0">
              <a:solidFill>
                <a:schemeClr val="tx1"/>
              </a:solidFill>
            </a:rPr>
            <a:t>Post Secondary Status (PSTS)</a:t>
          </a:r>
        </a:p>
      </dsp:txBody>
      <dsp:txXfrm>
        <a:off x="0" y="608207"/>
        <a:ext cx="4617978" cy="19599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Results- Persistently Dangerous Offense Expulsions</a:t>
          </a:r>
          <a:endParaRPr lang="en-US" sz="1000" kern="1200"/>
        </a:p>
      </dsp:txBody>
      <dsp:txXfrm>
        <a:off x="388061" y="306907"/>
        <a:ext cx="1774914" cy="55920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4088" y="28185"/>
          <a:ext cx="1726300" cy="388135"/>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sp:txBody>
      <dsp:txXfrm>
        <a:off x="4088" y="28185"/>
        <a:ext cx="1726300" cy="258756"/>
      </dsp:txXfrm>
    </dsp:sp>
    <dsp:sp modelId="{9A61074C-906C-4281-BF99-686A1EFB894F}">
      <dsp:nvSpPr>
        <dsp:cNvPr id="0" name=""/>
        <dsp:cNvSpPr/>
      </dsp:nvSpPr>
      <dsp:spPr>
        <a:xfrm>
          <a:off x="357322" y="286941"/>
          <a:ext cx="1726300" cy="569893"/>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Cumulative Enrollment – Count</a:t>
          </a:r>
          <a:endParaRPr lang="en-US" sz="1000" kern="1200" dirty="0"/>
        </a:p>
      </dsp:txBody>
      <dsp:txXfrm>
        <a:off x="374014" y="303633"/>
        <a:ext cx="1692916" cy="536509"/>
      </dsp:txXfrm>
    </dsp:sp>
    <dsp:sp modelId="{09D2E2CC-525E-47AF-BB7F-69179F080C43}">
      <dsp:nvSpPr>
        <dsp:cNvPr id="0" name=""/>
        <dsp:cNvSpPr/>
      </dsp:nvSpPr>
      <dsp:spPr>
        <a:xfrm rot="41060">
          <a:off x="1992012" y="-40623"/>
          <a:ext cx="554723" cy="42987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017" y="44581"/>
        <a:ext cx="425762" cy="257922"/>
      </dsp:txXfrm>
    </dsp:sp>
    <dsp:sp modelId="{60F25804-FC92-4D78-8128-845EC73FFC2E}">
      <dsp:nvSpPr>
        <dsp:cNvPr id="0" name=""/>
        <dsp:cNvSpPr/>
      </dsp:nvSpPr>
      <dsp:spPr>
        <a:xfrm>
          <a:off x="2776962" y="61317"/>
          <a:ext cx="1728274" cy="388135"/>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8.1 (EOY )</a:t>
          </a:r>
        </a:p>
      </dsp:txBody>
      <dsp:txXfrm>
        <a:off x="2776962" y="61317"/>
        <a:ext cx="1728274" cy="258756"/>
      </dsp:txXfrm>
    </dsp:sp>
    <dsp:sp modelId="{323EE4A5-29FA-4334-B1FE-B9F85140FA51}">
      <dsp:nvSpPr>
        <dsp:cNvPr id="0" name=""/>
        <dsp:cNvSpPr/>
      </dsp:nvSpPr>
      <dsp:spPr>
        <a:xfrm>
          <a:off x="3130196" y="340957"/>
          <a:ext cx="1728274" cy="482745"/>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2"/>
            </a:rPr>
            <a:t>Student Profile - List </a:t>
          </a:r>
          <a:r>
            <a:rPr lang="en-US" sz="1000" kern="1200" dirty="0">
              <a:latin typeface="Arial" charset="0"/>
              <a:cs typeface="Arial" charset="0"/>
              <a:hlinkClick xmlns:r="http://schemas.openxmlformats.org/officeDocument/2006/relationships" r:id="rId2"/>
            </a:rPr>
            <a:t> (EOY)</a:t>
          </a:r>
          <a:endParaRPr lang="en-US" sz="1000" kern="1200" dirty="0"/>
        </a:p>
        <a:p>
          <a:pPr marL="57150" lvl="1" indent="-57150" algn="l" defTabSz="444500">
            <a:lnSpc>
              <a:spcPct val="90000"/>
            </a:lnSpc>
            <a:spcBef>
              <a:spcPct val="0"/>
            </a:spcBef>
            <a:spcAft>
              <a:spcPct val="15000"/>
            </a:spcAft>
            <a:buChar char="•"/>
          </a:pPr>
          <a:endParaRPr lang="en-US" sz="1000" kern="1200"/>
        </a:p>
      </dsp:txBody>
      <dsp:txXfrm>
        <a:off x="3144335" y="355096"/>
        <a:ext cx="1699996" cy="45446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44918"/>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sp:txBody>
      <dsp:txXfrm>
        <a:off x="0" y="44918"/>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ELA Status – ELs Reclassified RFEP </a:t>
          </a:r>
          <a:endParaRPr lang="en-US" sz="1000" kern="1200" dirty="0"/>
        </a:p>
      </dsp:txBody>
      <dsp:txXfrm>
        <a:off x="372867" y="315380"/>
        <a:ext cx="1694534" cy="542260"/>
      </dsp:txXfrm>
    </dsp:sp>
    <dsp:sp modelId="{EFDAA157-E8C7-4FE5-BA1E-8C4B87A3E9BA}">
      <dsp:nvSpPr>
        <dsp:cNvPr id="0" name=""/>
        <dsp:cNvSpPr/>
      </dsp:nvSpPr>
      <dsp:spPr>
        <a:xfrm rot="21557426">
          <a:off x="1990756" y="-43625"/>
          <a:ext cx="556549"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0761" y="43232"/>
        <a:ext cx="427462"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0510"/>
        <a:ext cx="1728274" cy="288000"/>
      </dsp:txXfrm>
    </dsp:sp>
    <dsp:sp modelId="{323EE4A5-29FA-4334-B1FE-B9F85140FA51}">
      <dsp:nvSpPr>
        <dsp:cNvPr id="0" name=""/>
        <dsp:cNvSpPr/>
      </dsp:nvSpPr>
      <dsp:spPr>
        <a:xfrm>
          <a:off x="3134284" y="284962"/>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2"/>
            </a:rPr>
            <a:t>ELA Status – ELs Reclassified RFEP Student </a:t>
          </a:r>
          <a:endParaRPr lang="en-US" sz="1000" kern="1200" dirty="0"/>
        </a:p>
      </dsp:txBody>
      <dsp:txXfrm>
        <a:off x="3151154" y="301832"/>
        <a:ext cx="1694534" cy="5422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Homeless Students Enrolled - Unduplicated Count by School </a:t>
          </a:r>
          <a:endParaRPr lang="en-US" sz="1000" kern="1200" dirty="0"/>
        </a:p>
      </dsp:txBody>
      <dsp:txXfrm>
        <a:off x="373395" y="306908"/>
        <a:ext cx="1693478" cy="559204"/>
      </dsp:txXfrm>
    </dsp:sp>
    <dsp:sp modelId="{EFDAA157-E8C7-4FE5-BA1E-8C4B87A3E9BA}">
      <dsp:nvSpPr>
        <dsp:cNvPr id="0" name=""/>
        <dsp:cNvSpPr/>
      </dsp:nvSpPr>
      <dsp:spPr>
        <a:xfrm>
          <a:off x="2054180" y="-8126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80" y="479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Homeless Student List</a:t>
          </a:r>
          <a:endParaRPr lang="en-US" sz="1000" kern="1200"/>
        </a:p>
      </dsp:txBody>
      <dsp:txXfrm>
        <a:off x="3149669" y="306908"/>
        <a:ext cx="1693478" cy="55920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60152" y="4289"/>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sp:txBody>
      <dsp:txXfrm>
        <a:off x="60152" y="4289"/>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solidFill>
                <a:srgbClr val="0E0D64"/>
              </a:solidFill>
              <a:latin typeface="Arial"/>
              <a:ea typeface="+mn-ea"/>
              <a:cs typeface="+mn-cs"/>
              <a:hlinkClick xmlns:r="http://schemas.openxmlformats.org/officeDocument/2006/relationships" r:id="rId1"/>
            </a:rPr>
            <a:t>Student Absenteeism - Count</a:t>
          </a:r>
          <a:endParaRPr lang="en-US" sz="1000" kern="1200" dirty="0">
            <a:solidFill>
              <a:srgbClr val="0E0D64"/>
            </a:solidFill>
          </a:endParaRPr>
        </a:p>
      </dsp:txBody>
      <dsp:txXfrm>
        <a:off x="372867" y="315380"/>
        <a:ext cx="1694534" cy="542260"/>
      </dsp:txXfrm>
    </dsp:sp>
    <dsp:sp modelId="{EFDAA157-E8C7-4FE5-BA1E-8C4B87A3E9BA}">
      <dsp:nvSpPr>
        <dsp:cNvPr id="0" name=""/>
        <dsp:cNvSpPr/>
      </dsp:nvSpPr>
      <dsp:spPr>
        <a:xfrm rot="7868">
          <a:off x="2094345" y="-98212"/>
          <a:ext cx="524627"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94345" y="-12302"/>
        <a:ext cx="395540"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solidFill>
                <a:srgbClr val="0E0D64"/>
              </a:solidFill>
              <a:latin typeface="Arial"/>
              <a:ea typeface="+mn-ea"/>
              <a:cs typeface="+mn-cs"/>
              <a:hlinkClick xmlns:r="http://schemas.openxmlformats.org/officeDocument/2006/relationships" r:id="rId2"/>
            </a:rPr>
            <a:t>Student Absences  – Student List</a:t>
          </a:r>
          <a:endParaRPr lang="en-US" sz="1000" kern="1200" dirty="0">
            <a:solidFill>
              <a:srgbClr val="0E0D64"/>
            </a:solidFill>
          </a:endParaRPr>
        </a:p>
      </dsp:txBody>
      <dsp:txXfrm>
        <a:off x="3149141" y="315380"/>
        <a:ext cx="1694534" cy="5422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Count</a:t>
          </a:r>
          <a:endParaRPr lang="en-US" sz="1000" kern="1200"/>
        </a:p>
      </dsp:txBody>
      <dsp:txXfrm>
        <a:off x="361559" y="315380"/>
        <a:ext cx="1639639" cy="542260"/>
      </dsp:txXfrm>
    </dsp:sp>
    <dsp:sp modelId="{EFDAA157-E8C7-4FE5-BA1E-8C4B87A3E9BA}">
      <dsp:nvSpPr>
        <dsp:cNvPr id="0" name=""/>
        <dsp:cNvSpPr/>
      </dsp:nvSpPr>
      <dsp:spPr>
        <a:xfrm>
          <a:off x="2040444" y="-99634"/>
          <a:ext cx="537798"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40444" y="-16309"/>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Results - Student List</a:t>
          </a:r>
          <a:endParaRPr lang="en-US" sz="1000" kern="1200"/>
        </a:p>
      </dsp:txBody>
      <dsp:txXfrm>
        <a:off x="3049652" y="315380"/>
        <a:ext cx="1639639" cy="5422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rgbClr val="0E0D64"/>
              </a:solidFill>
              <a:latin typeface="+mn-lt"/>
              <a:ea typeface="+mn-ea"/>
              <a:cs typeface="+mn-cs"/>
              <a:hlinkClick xmlns:r="http://schemas.openxmlformats.org/officeDocument/2006/relationships" r:id="rId1"/>
            </a:rPr>
            <a:t>Incident Result – Count</a:t>
          </a:r>
          <a:endParaRPr lang="en-US" sz="1000" kern="1200">
            <a:solidFill>
              <a:srgbClr val="0E0D64"/>
            </a:solidFill>
            <a:latin typeface="+mn-lt"/>
          </a:endParaRPr>
        </a:p>
      </dsp:txBody>
      <dsp:txXfrm>
        <a:off x="370378" y="292708"/>
        <a:ext cx="1692212" cy="54226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Student Offense - Count by Offense</a:t>
          </a:r>
          <a:endParaRPr lang="en-US" sz="1000" kern="1200" dirty="0"/>
        </a:p>
      </dsp:txBody>
      <dsp:txXfrm>
        <a:off x="361559" y="315380"/>
        <a:ext cx="1639639" cy="542260"/>
      </dsp:txXfrm>
    </dsp:sp>
    <dsp:sp modelId="{EFDAA157-E8C7-4FE5-BA1E-8C4B87A3E9BA}">
      <dsp:nvSpPr>
        <dsp:cNvPr id="0" name=""/>
        <dsp:cNvSpPr/>
      </dsp:nvSpPr>
      <dsp:spPr>
        <a:xfrm>
          <a:off x="2064192" y="-3922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4192" y="44097"/>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Offense– Student List</a:t>
          </a:r>
          <a:endParaRPr lang="en-US" sz="1000" kern="1200"/>
        </a:p>
      </dsp:txBody>
      <dsp:txXfrm>
        <a:off x="3049651" y="315380"/>
        <a:ext cx="1639639" cy="542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052A1-EBDD-4BDA-811E-6F64E7A2AD6C}">
      <dsp:nvSpPr>
        <dsp:cNvPr id="0" name=""/>
        <dsp:cNvSpPr/>
      </dsp:nvSpPr>
      <dsp:spPr>
        <a:xfrm rot="10800000">
          <a:off x="1607008" y="1219027"/>
          <a:ext cx="4253374" cy="2142677"/>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44861" tIns="129540" rIns="241808"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EOY 2 has ONE level of approval</a:t>
          </a:r>
          <a:endParaRPr lang="en-US" sz="3400" kern="1200" dirty="0"/>
        </a:p>
      </dsp:txBody>
      <dsp:txXfrm rot="10800000">
        <a:off x="2142677" y="1219027"/>
        <a:ext cx="3717705" cy="2142677"/>
      </dsp:txXfrm>
    </dsp:sp>
    <dsp:sp modelId="{FFBB03E6-7C86-46E9-8D58-C549BD80500B}">
      <dsp:nvSpPr>
        <dsp:cNvPr id="0" name=""/>
        <dsp:cNvSpPr/>
      </dsp:nvSpPr>
      <dsp:spPr>
        <a:xfrm>
          <a:off x="535669" y="1219027"/>
          <a:ext cx="2142677" cy="2142677"/>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Removals for Students with Disabilities – Count </a:t>
          </a:r>
          <a:endParaRPr lang="en-US" sz="1000" kern="1200"/>
        </a:p>
      </dsp:txBody>
      <dsp:txXfrm>
        <a:off x="362087" y="306908"/>
        <a:ext cx="1638583" cy="559204"/>
      </dsp:txXfrm>
    </dsp:sp>
    <dsp:sp modelId="{EFDAA157-E8C7-4FE5-BA1E-8C4B87A3E9BA}">
      <dsp:nvSpPr>
        <dsp:cNvPr id="0" name=""/>
        <dsp:cNvSpPr/>
      </dsp:nvSpPr>
      <dsp:spPr>
        <a:xfrm>
          <a:off x="2060837" y="-5294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0837" y="30377"/>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Removals for Students with Disabilities – Student List</a:t>
          </a:r>
          <a:endParaRPr lang="en-US" sz="1000" kern="1200"/>
        </a:p>
      </dsp:txBody>
      <dsp:txXfrm>
        <a:off x="3050179" y="306908"/>
        <a:ext cx="1638583" cy="55920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Unilateral Removals for Students with Disabilities - Count</a:t>
          </a:r>
          <a:endParaRPr lang="en-US" sz="1000" kern="1200" dirty="0"/>
        </a:p>
      </dsp:txBody>
      <dsp:txXfrm>
        <a:off x="370906" y="306907"/>
        <a:ext cx="1691156" cy="55920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A35EC-432F-4431-ACB3-E2D4E54204AC}">
      <dsp:nvSpPr>
        <dsp:cNvPr id="0" name=""/>
        <dsp:cNvSpPr/>
      </dsp:nvSpPr>
      <dsp:spPr>
        <a:xfrm>
          <a:off x="0" y="19798"/>
          <a:ext cx="2361910" cy="691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Report 5.1</a:t>
          </a:r>
        </a:p>
      </dsp:txBody>
      <dsp:txXfrm>
        <a:off x="0" y="19798"/>
        <a:ext cx="2361910" cy="460800"/>
      </dsp:txXfrm>
    </dsp:sp>
    <dsp:sp modelId="{2E47B3E4-6229-4BDE-A2E9-19AE7B255E95}">
      <dsp:nvSpPr>
        <dsp:cNvPr id="0" name=""/>
        <dsp:cNvSpPr/>
      </dsp:nvSpPr>
      <dsp:spPr>
        <a:xfrm>
          <a:off x="483764" y="480598"/>
          <a:ext cx="2361910" cy="921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1"/>
            </a:rPr>
            <a:t>Program Participant -Count</a:t>
          </a:r>
          <a:endParaRPr lang="en-US" sz="1600" kern="1200" dirty="0"/>
        </a:p>
      </dsp:txBody>
      <dsp:txXfrm>
        <a:off x="510757" y="507591"/>
        <a:ext cx="2307924" cy="8676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608832" cy="604800"/>
        </a:xfrm>
        <a:prstGeom prst="roundRect">
          <a:avLst>
            <a:gd name="adj" fmla="val 10000"/>
          </a:avLst>
        </a:prstGeom>
        <a:solidFill>
          <a:schemeClr val="accent2"/>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5.2</a:t>
          </a:r>
        </a:p>
      </dsp:txBody>
      <dsp:txXfrm>
        <a:off x="0" y="0"/>
        <a:ext cx="2608832" cy="403200"/>
      </dsp:txXfrm>
    </dsp:sp>
    <dsp:sp modelId="{01A871B4-AA96-41F9-9854-6A16387FB0F9}">
      <dsp:nvSpPr>
        <dsp:cNvPr id="0" name=""/>
        <dsp:cNvSpPr/>
      </dsp:nvSpPr>
      <dsp:spPr>
        <a:xfrm>
          <a:off x="268576" y="506422"/>
          <a:ext cx="3143173" cy="8316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NCLB Title I Part A Basic Targeted Education Services</a:t>
          </a:r>
          <a:r>
            <a:rPr lang="en-US" sz="1400" kern="1200" dirty="0"/>
            <a:t> </a:t>
          </a:r>
        </a:p>
      </dsp:txBody>
      <dsp:txXfrm>
        <a:off x="292933" y="530779"/>
        <a:ext cx="3094459" cy="78288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466557" cy="907200"/>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5.3</a:t>
          </a:r>
        </a:p>
      </dsp:txBody>
      <dsp:txXfrm>
        <a:off x="0" y="0"/>
        <a:ext cx="2466557" cy="604800"/>
      </dsp:txXfrm>
    </dsp:sp>
    <dsp:sp modelId="{01A871B4-AA96-41F9-9854-6A16387FB0F9}">
      <dsp:nvSpPr>
        <dsp:cNvPr id="0" name=""/>
        <dsp:cNvSpPr/>
      </dsp:nvSpPr>
      <dsp:spPr>
        <a:xfrm>
          <a:off x="127098" y="595398"/>
          <a:ext cx="2971757" cy="674726"/>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146860" y="615160"/>
        <a:ext cx="2932233" cy="6352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686200" cy="486613"/>
        </a:xfrm>
        <a:prstGeom prst="roundRect">
          <a:avLst>
            <a:gd name="adj" fmla="val 10000"/>
          </a:avLst>
        </a:prstGeom>
        <a:solidFill>
          <a:srgbClr val="2E92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Aggregate Report</a:t>
          </a:r>
        </a:p>
      </dsp:txBody>
      <dsp:txXfrm>
        <a:off x="14252" y="14252"/>
        <a:ext cx="657696" cy="458109"/>
      </dsp:txXfrm>
    </dsp:sp>
    <dsp:sp modelId="{55E936AE-85A7-4293-9E90-3F423240A182}">
      <dsp:nvSpPr>
        <dsp:cNvPr id="0" name=""/>
        <dsp:cNvSpPr/>
      </dsp:nvSpPr>
      <dsp:spPr>
        <a:xfrm rot="5400000">
          <a:off x="251748" y="498927"/>
          <a:ext cx="182702" cy="218976"/>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277407" y="517064"/>
        <a:ext cx="131386" cy="127891"/>
      </dsp:txXfrm>
    </dsp:sp>
    <dsp:sp modelId="{0430A618-02C7-4E49-9EAE-E05EC2371766}">
      <dsp:nvSpPr>
        <dsp:cNvPr id="0" name=""/>
        <dsp:cNvSpPr/>
      </dsp:nvSpPr>
      <dsp:spPr>
        <a:xfrm>
          <a:off x="0" y="730217"/>
          <a:ext cx="686200" cy="486613"/>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dirty="0"/>
            <a:t>Supporting Report</a:t>
          </a:r>
        </a:p>
      </dsp:txBody>
      <dsp:txXfrm>
        <a:off x="14252" y="744469"/>
        <a:ext cx="657696" cy="45810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0" y="4728"/>
          <a:ext cx="1805788" cy="388799"/>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16.12</a:t>
          </a:r>
        </a:p>
      </dsp:txBody>
      <dsp:txXfrm>
        <a:off x="0" y="4728"/>
        <a:ext cx="1805788" cy="259200"/>
      </dsp:txXfrm>
    </dsp:sp>
    <dsp:sp modelId="{C667CE1B-53A2-4AFA-95A9-F9BE5EBD9521}">
      <dsp:nvSpPr>
        <dsp:cNvPr id="0" name=""/>
        <dsp:cNvSpPr/>
      </dsp:nvSpPr>
      <dsp:spPr>
        <a:xfrm>
          <a:off x="330078" y="268656"/>
          <a:ext cx="1805788" cy="599399"/>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Students with Disabilities - Education Plan By Primary Disability Count (EOY)</a:t>
          </a:r>
        </a:p>
      </dsp:txBody>
      <dsp:txXfrm>
        <a:off x="347634" y="286212"/>
        <a:ext cx="1770676" cy="56428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56984" y="0"/>
          <a:ext cx="2464800"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Program</a:t>
          </a:r>
        </a:p>
        <a:p>
          <a:pPr marL="171450" lvl="1" indent="-171450" algn="l" defTabSz="844550">
            <a:lnSpc>
              <a:spcPct val="90000"/>
            </a:lnSpc>
            <a:spcBef>
              <a:spcPct val="0"/>
            </a:spcBef>
            <a:spcAft>
              <a:spcPct val="15000"/>
            </a:spcAft>
            <a:buChar char="•"/>
          </a:pPr>
          <a:r>
            <a:rPr lang="en-US" sz="1900" kern="1200" dirty="0"/>
            <a:t>Student subgroups</a:t>
          </a:r>
        </a:p>
      </dsp:txBody>
      <dsp:txXfrm>
        <a:off x="417946" y="361006"/>
        <a:ext cx="1742876" cy="1743089"/>
      </dsp:txXfrm>
    </dsp:sp>
    <dsp:sp modelId="{70C02715-898B-4AA0-8455-2B88EDE7B3E7}">
      <dsp:nvSpPr>
        <dsp:cNvPr id="0" name=""/>
        <dsp:cNvSpPr/>
      </dsp:nvSpPr>
      <dsp:spPr>
        <a:xfrm>
          <a:off x="1335393" y="1623527"/>
          <a:ext cx="2464800"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Homeless</a:t>
          </a:r>
        </a:p>
        <a:p>
          <a:pPr marL="171450" lvl="1" indent="-171450" algn="l" defTabSz="844550">
            <a:lnSpc>
              <a:spcPct val="90000"/>
            </a:lnSpc>
            <a:spcBef>
              <a:spcPct val="0"/>
            </a:spcBef>
            <a:spcAft>
              <a:spcPct val="15000"/>
            </a:spcAft>
            <a:buChar char="•"/>
          </a:pPr>
          <a:r>
            <a:rPr lang="en-US" sz="1900" kern="1200" dirty="0"/>
            <a:t>Subgroup data</a:t>
          </a:r>
        </a:p>
        <a:p>
          <a:pPr marL="171450" lvl="1" indent="-171450" algn="l" defTabSz="844550">
            <a:lnSpc>
              <a:spcPct val="90000"/>
            </a:lnSpc>
            <a:spcBef>
              <a:spcPct val="0"/>
            </a:spcBef>
            <a:spcAft>
              <a:spcPct val="15000"/>
            </a:spcAft>
            <a:buChar char="•"/>
          </a:pPr>
          <a:r>
            <a:rPr lang="en-US" sz="1900" kern="1200" dirty="0"/>
            <a:t>Stability Report</a:t>
          </a:r>
        </a:p>
      </dsp:txBody>
      <dsp:txXfrm>
        <a:off x="1696355" y="1984533"/>
        <a:ext cx="1742876" cy="1743089"/>
      </dsp:txXfrm>
    </dsp:sp>
    <dsp:sp modelId="{4A1B04FD-D90C-4B52-A5F4-7A38B406F293}">
      <dsp:nvSpPr>
        <dsp:cNvPr id="0" name=""/>
        <dsp:cNvSpPr/>
      </dsp:nvSpPr>
      <dsp:spPr>
        <a:xfrm>
          <a:off x="2592619" y="0"/>
          <a:ext cx="2464800"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CARS</a:t>
          </a:r>
          <a:endParaRPr lang="en-US" sz="1800" kern="1200" dirty="0"/>
        </a:p>
        <a:p>
          <a:pPr marL="228600" lvl="1" indent="-228600" algn="l" defTabSz="889000">
            <a:lnSpc>
              <a:spcPct val="90000"/>
            </a:lnSpc>
            <a:spcBef>
              <a:spcPct val="0"/>
            </a:spcBef>
            <a:spcAft>
              <a:spcPct val="15000"/>
            </a:spcAft>
            <a:buChar char="•"/>
          </a:pPr>
          <a:r>
            <a:rPr lang="en-US" sz="2000" kern="1200" dirty="0"/>
            <a:t>Schoolwide programs</a:t>
          </a:r>
          <a:endParaRPr lang="en-US" sz="1800" kern="1200" dirty="0"/>
        </a:p>
      </dsp:txBody>
      <dsp:txXfrm>
        <a:off x="2953581" y="361006"/>
        <a:ext cx="1742876" cy="1743089"/>
      </dsp:txXfrm>
    </dsp:sp>
    <dsp:sp modelId="{5692F9C8-4822-4DF0-A494-17C85CB23D85}">
      <dsp:nvSpPr>
        <dsp:cNvPr id="0" name=""/>
        <dsp:cNvSpPr/>
      </dsp:nvSpPr>
      <dsp:spPr>
        <a:xfrm>
          <a:off x="3860750" y="1644086"/>
          <a:ext cx="2464800" cy="24651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Expanded Learning Program</a:t>
          </a:r>
        </a:p>
      </dsp:txBody>
      <dsp:txXfrm>
        <a:off x="4221712" y="2005092"/>
        <a:ext cx="1742876" cy="174308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1822167" cy="388799"/>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16.14</a:t>
          </a:r>
        </a:p>
      </dsp:txBody>
      <dsp:txXfrm>
        <a:off x="0" y="0"/>
        <a:ext cx="1822167" cy="259200"/>
      </dsp:txXfrm>
    </dsp:sp>
    <dsp:sp modelId="{01A871B4-AA96-41F9-9854-6A16387FB0F9}">
      <dsp:nvSpPr>
        <dsp:cNvPr id="0" name=""/>
        <dsp:cNvSpPr/>
      </dsp:nvSpPr>
      <dsp:spPr>
        <a:xfrm>
          <a:off x="373215" y="279609"/>
          <a:ext cx="1822167" cy="615599"/>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Students with Disabilities Plan –Student List (EOY)</a:t>
          </a:r>
        </a:p>
        <a:p>
          <a:pPr marL="57150" lvl="1" indent="-57150" algn="l" defTabSz="444500">
            <a:lnSpc>
              <a:spcPct val="90000"/>
            </a:lnSpc>
            <a:spcBef>
              <a:spcPct val="0"/>
            </a:spcBef>
            <a:spcAft>
              <a:spcPct val="15000"/>
            </a:spcAft>
            <a:buChar char="•"/>
          </a:pPr>
          <a:endParaRPr lang="en-US" sz="1000" kern="1200"/>
        </a:p>
      </dsp:txBody>
      <dsp:txXfrm>
        <a:off x="391245" y="297639"/>
        <a:ext cx="1786107" cy="57953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6755" y="0"/>
          <a:ext cx="1725186" cy="390775"/>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16.22</a:t>
          </a:r>
        </a:p>
      </dsp:txBody>
      <dsp:txXfrm>
        <a:off x="6755" y="0"/>
        <a:ext cx="1725186" cy="260517"/>
      </dsp:txXfrm>
    </dsp:sp>
    <dsp:sp modelId="{9A61074C-906C-4281-BF99-686A1EFB894F}">
      <dsp:nvSpPr>
        <dsp:cNvPr id="0" name=""/>
        <dsp:cNvSpPr/>
      </dsp:nvSpPr>
      <dsp:spPr>
        <a:xfrm>
          <a:off x="359762" y="260517"/>
          <a:ext cx="1725186" cy="624502"/>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Students with Disabilities –Special Ed Status and Non-Participant Reason Count</a:t>
          </a:r>
        </a:p>
        <a:p>
          <a:pPr marL="57150" lvl="1" indent="-57150" algn="l" defTabSz="444500">
            <a:lnSpc>
              <a:spcPct val="90000"/>
            </a:lnSpc>
            <a:spcBef>
              <a:spcPct val="0"/>
            </a:spcBef>
            <a:spcAft>
              <a:spcPct val="15000"/>
            </a:spcAft>
            <a:buFont typeface="Arial" panose="020B0604020202020204" pitchFamily="34" charset="0"/>
            <a:buChar char="•"/>
          </a:pPr>
          <a:endParaRPr lang="en-US" sz="1000" kern="1200" dirty="0"/>
        </a:p>
      </dsp:txBody>
      <dsp:txXfrm>
        <a:off x="378053" y="278808"/>
        <a:ext cx="1688604" cy="587920"/>
      </dsp:txXfrm>
    </dsp:sp>
    <dsp:sp modelId="{EFDAA157-E8C7-4FE5-BA1E-8C4B87A3E9BA}">
      <dsp:nvSpPr>
        <dsp:cNvPr id="0" name=""/>
        <dsp:cNvSpPr/>
      </dsp:nvSpPr>
      <dsp:spPr>
        <a:xfrm>
          <a:off x="1996013" y="-94515"/>
          <a:ext cx="554204" cy="42945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6013" y="-8625"/>
        <a:ext cx="425369" cy="257670"/>
      </dsp:txXfrm>
    </dsp:sp>
    <dsp:sp modelId="{60F25804-FC92-4D78-8128-845EC73FFC2E}">
      <dsp:nvSpPr>
        <dsp:cNvPr id="0" name=""/>
        <dsp:cNvSpPr/>
      </dsp:nvSpPr>
      <dsp:spPr>
        <a:xfrm>
          <a:off x="2777610" y="0"/>
          <a:ext cx="1725186" cy="390775"/>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16.23</a:t>
          </a:r>
        </a:p>
      </dsp:txBody>
      <dsp:txXfrm>
        <a:off x="2777610" y="0"/>
        <a:ext cx="1725186" cy="260517"/>
      </dsp:txXfrm>
    </dsp:sp>
    <dsp:sp modelId="{323EE4A5-29FA-4334-B1FE-B9F85140FA51}">
      <dsp:nvSpPr>
        <dsp:cNvPr id="0" name=""/>
        <dsp:cNvSpPr/>
      </dsp:nvSpPr>
      <dsp:spPr>
        <a:xfrm>
          <a:off x="3130616" y="260517"/>
          <a:ext cx="1725186" cy="624502"/>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Students with Disabilities - Special Ed Status and Non-Participant Reason Student List</a:t>
          </a:r>
        </a:p>
        <a:p>
          <a:pPr marL="57150" lvl="1" indent="-57150" algn="l" defTabSz="444500">
            <a:lnSpc>
              <a:spcPct val="90000"/>
            </a:lnSpc>
            <a:spcBef>
              <a:spcPct val="0"/>
            </a:spcBef>
            <a:spcAft>
              <a:spcPct val="15000"/>
            </a:spcAft>
            <a:buFont typeface="Arial" panose="020B0604020202020204" pitchFamily="34" charset="0"/>
            <a:buChar char="•"/>
          </a:pPr>
          <a:endParaRPr lang="en-US" sz="1000" kern="1200" dirty="0"/>
        </a:p>
      </dsp:txBody>
      <dsp:txXfrm>
        <a:off x="3148907" y="278808"/>
        <a:ext cx="1688604" cy="58792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17.3</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Postsecondary Survey Outcome for SWDs-Count</a:t>
          </a: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17.4</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t>Postsecondary Survey Outcomes for SWDs- Student List</a:t>
          </a:r>
        </a:p>
      </dsp:txBody>
      <dsp:txXfrm>
        <a:off x="3149669" y="306908"/>
        <a:ext cx="1693478" cy="55920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60792-E3F7-4602-AD56-BAC4171C48DD}">
      <dsp:nvSpPr>
        <dsp:cNvPr id="0" name=""/>
        <dsp:cNvSpPr/>
      </dsp:nvSpPr>
      <dsp:spPr>
        <a:xfrm>
          <a:off x="224891" y="0"/>
          <a:ext cx="1822167" cy="51839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16.27</a:t>
          </a:r>
        </a:p>
      </dsp:txBody>
      <dsp:txXfrm>
        <a:off x="224891" y="0"/>
        <a:ext cx="1822167" cy="345600"/>
      </dsp:txXfrm>
    </dsp:sp>
    <dsp:sp modelId="{AA8476EC-4E7D-4815-BCE3-50372EDA9373}">
      <dsp:nvSpPr>
        <dsp:cNvPr id="0" name=""/>
        <dsp:cNvSpPr/>
      </dsp:nvSpPr>
      <dsp:spPr>
        <a:xfrm>
          <a:off x="373215" y="346012"/>
          <a:ext cx="1822167" cy="6912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Students with Disabilities-Completer and Dropout Count</a:t>
          </a:r>
        </a:p>
      </dsp:txBody>
      <dsp:txXfrm>
        <a:off x="393460" y="366257"/>
        <a:ext cx="1781677" cy="65071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3A666-0228-4752-BF59-5E8353E0103E}">
      <dsp:nvSpPr>
        <dsp:cNvPr id="0" name=""/>
        <dsp:cNvSpPr/>
      </dsp:nvSpPr>
      <dsp:spPr>
        <a:xfrm>
          <a:off x="0" y="12695"/>
          <a:ext cx="1822167" cy="51839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kern="1200" dirty="0"/>
            <a:t>Report 16.28 </a:t>
          </a:r>
        </a:p>
      </dsp:txBody>
      <dsp:txXfrm>
        <a:off x="0" y="12695"/>
        <a:ext cx="1822167" cy="345600"/>
      </dsp:txXfrm>
    </dsp:sp>
    <dsp:sp modelId="{2A8CEA73-F795-4818-A739-2FD4DDC4CCD4}">
      <dsp:nvSpPr>
        <dsp:cNvPr id="0" name=""/>
        <dsp:cNvSpPr/>
      </dsp:nvSpPr>
      <dsp:spPr>
        <a:xfrm>
          <a:off x="373215" y="358295"/>
          <a:ext cx="1822167" cy="691200"/>
        </a:xfrm>
        <a:prstGeom prst="roundRect">
          <a:avLst>
            <a:gd name="adj" fmla="val 10000"/>
          </a:avLst>
        </a:prstGeom>
        <a:solidFill>
          <a:schemeClr val="bg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dirty="0"/>
            <a:t>Students with Disabilities – Completer and Dropouts Student List </a:t>
          </a:r>
        </a:p>
      </dsp:txBody>
      <dsp:txXfrm>
        <a:off x="393460" y="378540"/>
        <a:ext cx="1781677" cy="6507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A35EC-432F-4431-ACB3-E2D4E54204AC}">
      <dsp:nvSpPr>
        <dsp:cNvPr id="0" name=""/>
        <dsp:cNvSpPr/>
      </dsp:nvSpPr>
      <dsp:spPr>
        <a:xfrm>
          <a:off x="0" y="19798"/>
          <a:ext cx="2361910" cy="691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Report 19.1</a:t>
          </a:r>
        </a:p>
      </dsp:txBody>
      <dsp:txXfrm>
        <a:off x="0" y="19798"/>
        <a:ext cx="2361910" cy="460800"/>
      </dsp:txXfrm>
    </dsp:sp>
    <dsp:sp modelId="{2E47B3E4-6229-4BDE-A2E9-19AE7B255E95}">
      <dsp:nvSpPr>
        <dsp:cNvPr id="0" name=""/>
        <dsp:cNvSpPr/>
      </dsp:nvSpPr>
      <dsp:spPr>
        <a:xfrm>
          <a:off x="483764" y="480598"/>
          <a:ext cx="2361910" cy="921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1"/>
            </a:rPr>
            <a:t>Expanded Learning -Count</a:t>
          </a:r>
          <a:endParaRPr lang="en-US" sz="1600" kern="1200" dirty="0"/>
        </a:p>
      </dsp:txBody>
      <dsp:txXfrm>
        <a:off x="510757" y="507591"/>
        <a:ext cx="2307924" cy="86761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608832" cy="691200"/>
        </a:xfrm>
        <a:prstGeom prst="roundRect">
          <a:avLst>
            <a:gd name="adj" fmla="val 10000"/>
          </a:avLst>
        </a:prstGeom>
        <a:solidFill>
          <a:schemeClr val="accent2"/>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chemeClr val="bg1"/>
              </a:solidFill>
            </a:rPr>
            <a:t>Report 19.2</a:t>
          </a:r>
          <a:endParaRPr lang="en-US" sz="1600" b="1" kern="1200" dirty="0">
            <a:solidFill>
              <a:schemeClr val="bg1"/>
            </a:solidFill>
          </a:endParaRPr>
        </a:p>
      </dsp:txBody>
      <dsp:txXfrm>
        <a:off x="0" y="0"/>
        <a:ext cx="2608832" cy="460800"/>
      </dsp:txXfrm>
    </dsp:sp>
    <dsp:sp modelId="{01A871B4-AA96-41F9-9854-6A16387FB0F9}">
      <dsp:nvSpPr>
        <dsp:cNvPr id="0" name=""/>
        <dsp:cNvSpPr/>
      </dsp:nvSpPr>
      <dsp:spPr>
        <a:xfrm>
          <a:off x="268576" y="475823"/>
          <a:ext cx="3143173" cy="9504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1"/>
            </a:rPr>
            <a:t>Expanded Learning Program Participants-Student List </a:t>
          </a:r>
          <a:endParaRPr lang="en-US" sz="1600" kern="1200" dirty="0"/>
        </a:p>
      </dsp:txBody>
      <dsp:txXfrm>
        <a:off x="296412" y="503659"/>
        <a:ext cx="3087501" cy="89472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56984" y="0"/>
          <a:ext cx="2464800" cy="2465101"/>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Course Completions</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417946" y="361006"/>
        <a:ext cx="1742876" cy="1743089"/>
      </dsp:txXfrm>
    </dsp:sp>
    <dsp:sp modelId="{70C02715-898B-4AA0-8455-2B88EDE7B3E7}">
      <dsp:nvSpPr>
        <dsp:cNvPr id="0" name=""/>
        <dsp:cNvSpPr/>
      </dsp:nvSpPr>
      <dsp:spPr>
        <a:xfrm>
          <a:off x="1325115" y="1644086"/>
          <a:ext cx="2464800" cy="2465101"/>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Work Based learning</a:t>
          </a:r>
        </a:p>
        <a:p>
          <a:pPr marL="171450" lvl="1" indent="-171450" algn="l" defTabSz="755650">
            <a:lnSpc>
              <a:spcPct val="90000"/>
            </a:lnSpc>
            <a:spcBef>
              <a:spcPct val="0"/>
            </a:spcBef>
            <a:spcAft>
              <a:spcPct val="15000"/>
            </a:spcAft>
            <a:buChar char="•"/>
          </a:pPr>
          <a:r>
            <a:rPr lang="en-US" sz="1700" kern="1200" dirty="0"/>
            <a:t>CCI</a:t>
          </a:r>
        </a:p>
      </dsp:txBody>
      <dsp:txXfrm>
        <a:off x="1686077" y="2005092"/>
        <a:ext cx="1742876" cy="1743089"/>
      </dsp:txXfrm>
    </dsp:sp>
    <dsp:sp modelId="{6A577DF4-55AD-49B0-AB81-FBDCF1EF6B6A}">
      <dsp:nvSpPr>
        <dsp:cNvPr id="0" name=""/>
        <dsp:cNvSpPr/>
      </dsp:nvSpPr>
      <dsp:spPr>
        <a:xfrm>
          <a:off x="2592619" y="0"/>
          <a:ext cx="2464800" cy="2465101"/>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Career Technical Education </a:t>
          </a:r>
        </a:p>
        <a:p>
          <a:pPr marL="171450" lvl="1" indent="-171450" algn="l" defTabSz="755650">
            <a:lnSpc>
              <a:spcPct val="90000"/>
            </a:lnSpc>
            <a:spcBef>
              <a:spcPct val="0"/>
            </a:spcBef>
            <a:spcAft>
              <a:spcPct val="15000"/>
            </a:spcAft>
            <a:buChar char="•"/>
          </a:pPr>
          <a:r>
            <a:rPr lang="en-US" sz="1700" kern="1200" dirty="0"/>
            <a:t>Perkins</a:t>
          </a:r>
        </a:p>
        <a:p>
          <a:pPr marL="171450" lvl="1" indent="-171450" algn="l" defTabSz="755650">
            <a:lnSpc>
              <a:spcPct val="90000"/>
            </a:lnSpc>
            <a:spcBef>
              <a:spcPct val="0"/>
            </a:spcBef>
            <a:spcAft>
              <a:spcPct val="15000"/>
            </a:spcAft>
            <a:buChar char="•"/>
          </a:pPr>
          <a:r>
            <a:rPr lang="en-US" sz="1700" kern="1200" dirty="0"/>
            <a:t>CCI</a:t>
          </a:r>
        </a:p>
      </dsp:txBody>
      <dsp:txXfrm>
        <a:off x="2953581" y="361006"/>
        <a:ext cx="1742876" cy="1743089"/>
      </dsp:txXfrm>
    </dsp:sp>
    <dsp:sp modelId="{BB883386-5B67-43F4-B4AE-2870D37262F3}">
      <dsp:nvSpPr>
        <dsp:cNvPr id="0" name=""/>
        <dsp:cNvSpPr/>
      </dsp:nvSpPr>
      <dsp:spPr>
        <a:xfrm>
          <a:off x="3860750" y="1644086"/>
          <a:ext cx="2464800" cy="2465101"/>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One Year Grads &amp; Completer</a:t>
          </a:r>
        </a:p>
        <a:p>
          <a:pPr marL="171450" lvl="1" indent="-171450" algn="l" defTabSz="755650">
            <a:lnSpc>
              <a:spcPct val="90000"/>
            </a:lnSpc>
            <a:spcBef>
              <a:spcPct val="0"/>
            </a:spcBef>
            <a:spcAft>
              <a:spcPct val="15000"/>
            </a:spcAft>
            <a:buChar char="•"/>
          </a:pPr>
          <a:r>
            <a:rPr lang="en-US" sz="1700" kern="1200" dirty="0"/>
            <a:t>DASS</a:t>
          </a:r>
        </a:p>
      </dsp:txBody>
      <dsp:txXfrm>
        <a:off x="4221712" y="2005092"/>
        <a:ext cx="1742876" cy="1743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704"/>
          <a:ext cx="47669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Staff Involved with Submission</a:t>
          </a:r>
        </a:p>
      </dsp:txBody>
      <dsp:txXfrm>
        <a:off x="0" y="9704"/>
        <a:ext cx="4766983" cy="547200"/>
      </dsp:txXfrm>
    </dsp:sp>
    <dsp:sp modelId="{E3E76491-8807-CA4F-8E4E-E290DDB1346B}">
      <dsp:nvSpPr>
        <dsp:cNvPr id="0" name=""/>
        <dsp:cNvSpPr/>
      </dsp:nvSpPr>
      <dsp:spPr>
        <a:xfrm>
          <a:off x="0" y="556904"/>
          <a:ext cx="4766983" cy="1434262"/>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Site Staff</a:t>
          </a:r>
        </a:p>
        <a:p>
          <a:pPr marL="171450" lvl="1" indent="-171450" algn="l" defTabSz="844550">
            <a:lnSpc>
              <a:spcPct val="90000"/>
            </a:lnSpc>
            <a:spcBef>
              <a:spcPct val="0"/>
            </a:spcBef>
            <a:spcAft>
              <a:spcPct val="15000"/>
            </a:spcAft>
            <a:buChar char="•"/>
          </a:pPr>
          <a:r>
            <a:rPr lang="en-US" sz="1900" kern="1200" dirty="0"/>
            <a:t>Program staff</a:t>
          </a:r>
        </a:p>
        <a:p>
          <a:pPr marL="171450" lvl="1" indent="-171450" algn="l" defTabSz="844550">
            <a:lnSpc>
              <a:spcPct val="90000"/>
            </a:lnSpc>
            <a:spcBef>
              <a:spcPct val="0"/>
            </a:spcBef>
            <a:spcAft>
              <a:spcPct val="15000"/>
            </a:spcAft>
            <a:buChar char="•"/>
          </a:pPr>
          <a:r>
            <a:rPr lang="en-US" sz="1900" kern="1200" dirty="0"/>
            <a:t>Site Administrators</a:t>
          </a:r>
        </a:p>
        <a:p>
          <a:pPr marL="171450" lvl="1" indent="-171450" algn="l" defTabSz="844550">
            <a:lnSpc>
              <a:spcPct val="90000"/>
            </a:lnSpc>
            <a:spcBef>
              <a:spcPct val="0"/>
            </a:spcBef>
            <a:spcAft>
              <a:spcPct val="15000"/>
            </a:spcAft>
            <a:buChar char="•"/>
          </a:pPr>
          <a:r>
            <a:rPr lang="en-US" sz="1900" kern="1200" dirty="0"/>
            <a:t>Student System Support Staff</a:t>
          </a:r>
        </a:p>
      </dsp:txBody>
      <dsp:txXfrm>
        <a:off x="0" y="556904"/>
        <a:ext cx="4766983" cy="143426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6853"/>
          <a:ext cx="4055689"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Staff Involved with Submission</a:t>
          </a:r>
        </a:p>
      </dsp:txBody>
      <dsp:txXfrm>
        <a:off x="0" y="26853"/>
        <a:ext cx="4055689" cy="604800"/>
      </dsp:txXfrm>
    </dsp:sp>
    <dsp:sp modelId="{E3E76491-8807-CA4F-8E4E-E290DDB1346B}">
      <dsp:nvSpPr>
        <dsp:cNvPr id="0" name=""/>
        <dsp:cNvSpPr/>
      </dsp:nvSpPr>
      <dsp:spPr>
        <a:xfrm>
          <a:off x="0" y="624377"/>
          <a:ext cx="4055689" cy="17293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Registrars</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624377"/>
        <a:ext cx="4055689" cy="172935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0039"/>
          <a:ext cx="4055689" cy="29752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dirty="0"/>
            <a:t>Files Submitted</a:t>
          </a:r>
        </a:p>
      </dsp:txBody>
      <dsp:txXfrm>
        <a:off x="0" y="20039"/>
        <a:ext cx="4055689" cy="297524"/>
      </dsp:txXfrm>
    </dsp:sp>
    <dsp:sp modelId="{E3E76491-8807-CA4F-8E4E-E290DDB1346B}">
      <dsp:nvSpPr>
        <dsp:cNvPr id="0" name=""/>
        <dsp:cNvSpPr/>
      </dsp:nvSpPr>
      <dsp:spPr>
        <a:xfrm>
          <a:off x="0" y="285160"/>
          <a:ext cx="4055689" cy="19983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Graduates and Completers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285160"/>
        <a:ext cx="4055689" cy="199836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C932C-6B20-408D-9DF8-6BC336C17257}">
      <dsp:nvSpPr>
        <dsp:cNvPr id="0" name=""/>
        <dsp:cNvSpPr/>
      </dsp:nvSpPr>
      <dsp:spPr>
        <a:xfrm>
          <a:off x="3322" y="1297333"/>
          <a:ext cx="2372097" cy="150628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38FCF-B625-4501-AD7C-2BBDDC343D8D}">
      <dsp:nvSpPr>
        <dsp:cNvPr id="0" name=""/>
        <dsp:cNvSpPr/>
      </dsp:nvSpPr>
      <dsp:spPr>
        <a:xfrm>
          <a:off x="266888"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Categorizing WBL Experiences</a:t>
          </a:r>
        </a:p>
      </dsp:txBody>
      <dsp:txXfrm>
        <a:off x="311005" y="1591839"/>
        <a:ext cx="2283863" cy="1418048"/>
      </dsp:txXfrm>
    </dsp:sp>
    <dsp:sp modelId="{D40A7F78-66DF-4E7A-80FC-C790690BB7C7}">
      <dsp:nvSpPr>
        <dsp:cNvPr id="0" name=""/>
        <dsp:cNvSpPr/>
      </dsp:nvSpPr>
      <dsp:spPr>
        <a:xfrm>
          <a:off x="2902552" y="1297333"/>
          <a:ext cx="2372097" cy="1506282"/>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946921-0A2F-4E62-AFE7-9AB77475F40D}">
      <dsp:nvSpPr>
        <dsp:cNvPr id="0" name=""/>
        <dsp:cNvSpPr/>
      </dsp:nvSpPr>
      <dsp:spPr>
        <a:xfrm>
          <a:off x="316611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Identify opportunities and employers</a:t>
          </a:r>
        </a:p>
      </dsp:txBody>
      <dsp:txXfrm>
        <a:off x="3210236" y="1591839"/>
        <a:ext cx="2283863" cy="1418048"/>
      </dsp:txXfrm>
    </dsp:sp>
    <dsp:sp modelId="{8B327CA1-AD9A-475E-A4E6-79EA94103117}">
      <dsp:nvSpPr>
        <dsp:cNvPr id="0" name=""/>
        <dsp:cNvSpPr/>
      </dsp:nvSpPr>
      <dsp:spPr>
        <a:xfrm>
          <a:off x="5801783" y="1297333"/>
          <a:ext cx="2372097" cy="150628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6CB86-5602-405A-B470-41568EFDCE8B}">
      <dsp:nvSpPr>
        <dsp:cNvPr id="0" name=""/>
        <dsp:cNvSpPr/>
      </dsp:nvSpPr>
      <dsp:spPr>
        <a:xfrm>
          <a:off x="6065349"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Document dates, hours, performance</a:t>
          </a:r>
        </a:p>
      </dsp:txBody>
      <dsp:txXfrm>
        <a:off x="6109466" y="1591839"/>
        <a:ext cx="2283863" cy="1418048"/>
      </dsp:txXfrm>
    </dsp:sp>
    <dsp:sp modelId="{2F38DA8B-D588-4FBF-AF5A-B38062EDD6DE}">
      <dsp:nvSpPr>
        <dsp:cNvPr id="0" name=""/>
        <dsp:cNvSpPr/>
      </dsp:nvSpPr>
      <dsp:spPr>
        <a:xfrm>
          <a:off x="8701013" y="1297333"/>
          <a:ext cx="2372097" cy="1506282"/>
        </a:xfrm>
        <a:prstGeom prst="roundRect">
          <a:avLst>
            <a:gd name="adj" fmla="val 10000"/>
          </a:avLst>
        </a:prstGeom>
        <a:solidFill>
          <a:srgbClr val="0088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334DE-B688-4CA9-9628-D9353792D8CA}">
      <dsp:nvSpPr>
        <dsp:cNvPr id="0" name=""/>
        <dsp:cNvSpPr/>
      </dsp:nvSpPr>
      <dsp:spPr>
        <a:xfrm>
          <a:off x="8964580" y="1547722"/>
          <a:ext cx="2372097" cy="1506282"/>
        </a:xfrm>
        <a:prstGeom prst="roundRect">
          <a:avLst>
            <a:gd name="adj" fmla="val 10000"/>
          </a:avLst>
        </a:prstGeom>
        <a:solidFill>
          <a:schemeClr val="lt1">
            <a:alpha val="90000"/>
            <a:hueOff val="0"/>
            <a:satOff val="0"/>
            <a:lumOff val="0"/>
            <a:alphaOff val="0"/>
          </a:schemeClr>
        </a:solidFill>
        <a:ln w="12700" cap="flat" cmpd="sng" algn="ctr">
          <a:solidFill>
            <a:srgbClr val="15608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Preserve longitudinal records</a:t>
          </a:r>
        </a:p>
      </dsp:txBody>
      <dsp:txXfrm>
        <a:off x="9008697" y="1591839"/>
        <a:ext cx="2283863" cy="141804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0" y="78220"/>
          <a:ext cx="156574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rgbClr val="FFFFFF"/>
              </a:solidFill>
              <a:latin typeface="Arial" panose="020B0604020202020204"/>
              <a:ea typeface="+mn-ea"/>
              <a:cs typeface="+mn-cs"/>
            </a:rPr>
            <a:t>Report 3.9</a:t>
          </a:r>
        </a:p>
      </dsp:txBody>
      <dsp:txXfrm>
        <a:off x="0" y="78220"/>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hlinkClick xmlns:r="http://schemas.openxmlformats.org/officeDocument/2006/relationships" r:id="rId1"/>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305559" y="397744"/>
        <a:ext cx="1938062" cy="644654"/>
      </dsp:txXfrm>
    </dsp:sp>
    <dsp:sp modelId="{00C6806D-34FE-4E93-8A2E-BC646CEB24B1}">
      <dsp:nvSpPr>
        <dsp:cNvPr id="0" name=""/>
        <dsp:cNvSpPr/>
      </dsp:nvSpPr>
      <dsp:spPr>
        <a:xfrm rot="21574100">
          <a:off x="1840831" y="32405"/>
          <a:ext cx="751308"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40833" y="110811"/>
        <a:ext cx="634361" cy="233894"/>
      </dsp:txXfrm>
    </dsp:sp>
    <dsp:sp modelId="{65355FE7-07BD-4D77-9CD3-96A7EDC7EC36}">
      <dsp:nvSpPr>
        <dsp:cNvPr id="0" name=""/>
        <dsp:cNvSpPr/>
      </dsp:nvSpPr>
      <dsp:spPr>
        <a:xfrm>
          <a:off x="2723546" y="57701"/>
          <a:ext cx="1565742"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5550719" y="384962"/>
        <a:ext cx="2422976" cy="54117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Educational Options Course Completion – Student Count</a:t>
          </a:r>
          <a:r>
            <a:rPr lang="en-US" sz="1000" kern="1200"/>
            <a:t> </a:t>
          </a:r>
        </a:p>
        <a:p>
          <a:pPr marL="57150" lvl="1" indent="-57150" algn="l" defTabSz="444500">
            <a:lnSpc>
              <a:spcPct val="90000"/>
            </a:lnSpc>
            <a:spcBef>
              <a:spcPct val="0"/>
            </a:spcBef>
            <a:spcAft>
              <a:spcPct val="15000"/>
            </a:spcAft>
            <a:buChar char="•"/>
          </a:pPr>
          <a:endParaRPr lang="en-US" sz="1000" kern="1200"/>
        </a:p>
      </dsp:txBody>
      <dsp:txXfrm>
        <a:off x="106476" y="310861"/>
        <a:ext cx="2066234" cy="72866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5A82C-75F2-4F49-BE02-E7D6B27AD5AB}">
      <dsp:nvSpPr>
        <dsp:cNvPr id="0" name=""/>
        <dsp:cNvSpPr/>
      </dsp:nvSpPr>
      <dsp:spPr>
        <a:xfrm>
          <a:off x="1883671" y="1199"/>
          <a:ext cx="1285386" cy="128538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Nightly extraction from CALPADS</a:t>
          </a:r>
        </a:p>
      </dsp:txBody>
      <dsp:txXfrm>
        <a:off x="2071911" y="189439"/>
        <a:ext cx="908906" cy="908906"/>
      </dsp:txXfrm>
    </dsp:sp>
    <dsp:sp modelId="{2A14DC6E-D488-4C92-B10B-664628775828}">
      <dsp:nvSpPr>
        <dsp:cNvPr id="0" name=""/>
        <dsp:cNvSpPr/>
      </dsp:nvSpPr>
      <dsp:spPr>
        <a:xfrm rot="2700000">
          <a:off x="3030920" y="1101876"/>
          <a:ext cx="340674" cy="433817"/>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45887" y="1152505"/>
        <a:ext cx="238472" cy="260291"/>
      </dsp:txXfrm>
    </dsp:sp>
    <dsp:sp modelId="{7A6DFD79-3232-4CDB-8B32-29BEE7B2CE97}">
      <dsp:nvSpPr>
        <dsp:cNvPr id="0" name=""/>
        <dsp:cNvSpPr/>
      </dsp:nvSpPr>
      <dsp:spPr>
        <a:xfrm>
          <a:off x="3247092" y="1364620"/>
          <a:ext cx="1285386" cy="128538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none" kern="1200" dirty="0"/>
            <a:t>TOMS determines updates, deletions, and additions</a:t>
          </a:r>
          <a:r>
            <a:rPr lang="en-US" sz="1200" kern="1200" dirty="0"/>
            <a:t> </a:t>
          </a:r>
        </a:p>
      </dsp:txBody>
      <dsp:txXfrm>
        <a:off x="3435332" y="1552860"/>
        <a:ext cx="908906" cy="908906"/>
      </dsp:txXfrm>
    </dsp:sp>
    <dsp:sp modelId="{3AFD0EBD-E8E7-4D39-B346-3A0175B8523A}">
      <dsp:nvSpPr>
        <dsp:cNvPr id="0" name=""/>
        <dsp:cNvSpPr/>
      </dsp:nvSpPr>
      <dsp:spPr>
        <a:xfrm rot="8100000">
          <a:off x="3044555" y="2465297"/>
          <a:ext cx="340674" cy="433817"/>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131790" y="2515926"/>
        <a:ext cx="238472" cy="260291"/>
      </dsp:txXfrm>
    </dsp:sp>
    <dsp:sp modelId="{18685E68-5FCA-4038-8698-578A53B20D4A}">
      <dsp:nvSpPr>
        <dsp:cNvPr id="0" name=""/>
        <dsp:cNvSpPr/>
      </dsp:nvSpPr>
      <dsp:spPr>
        <a:xfrm>
          <a:off x="1883671" y="2728041"/>
          <a:ext cx="1285386" cy="128538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u="none" kern="1200" dirty="0"/>
            <a:t>LEAs review data uploaded to TOMS </a:t>
          </a:r>
          <a:endParaRPr lang="en-US" sz="1200" kern="1200" dirty="0"/>
        </a:p>
      </dsp:txBody>
      <dsp:txXfrm>
        <a:off x="2071911" y="2916281"/>
        <a:ext cx="908906" cy="908906"/>
      </dsp:txXfrm>
    </dsp:sp>
    <dsp:sp modelId="{128B9896-F6AD-4ED9-B652-11DC96548BE4}">
      <dsp:nvSpPr>
        <dsp:cNvPr id="0" name=""/>
        <dsp:cNvSpPr/>
      </dsp:nvSpPr>
      <dsp:spPr>
        <a:xfrm rot="13500000">
          <a:off x="1681134" y="2478932"/>
          <a:ext cx="340674" cy="433817"/>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768369" y="2601829"/>
        <a:ext cx="238472" cy="260291"/>
      </dsp:txXfrm>
    </dsp:sp>
    <dsp:sp modelId="{79F3B49A-EEF2-42B4-8C42-F816BB82AAFC}">
      <dsp:nvSpPr>
        <dsp:cNvPr id="0" name=""/>
        <dsp:cNvSpPr/>
      </dsp:nvSpPr>
      <dsp:spPr>
        <a:xfrm>
          <a:off x="520250" y="1364620"/>
          <a:ext cx="1285386" cy="128538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Process continues through testing window</a:t>
          </a:r>
        </a:p>
      </dsp:txBody>
      <dsp:txXfrm>
        <a:off x="708490" y="1552860"/>
        <a:ext cx="908906" cy="908906"/>
      </dsp:txXfrm>
    </dsp:sp>
    <dsp:sp modelId="{91F77143-4C48-49A0-8E59-0A10102D8FE1}">
      <dsp:nvSpPr>
        <dsp:cNvPr id="0" name=""/>
        <dsp:cNvSpPr/>
      </dsp:nvSpPr>
      <dsp:spPr>
        <a:xfrm rot="18900000">
          <a:off x="1667499" y="1115511"/>
          <a:ext cx="340674" cy="433817"/>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682466" y="1238408"/>
        <a:ext cx="238472" cy="2602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9305" y="0"/>
          <a:ext cx="4757677" cy="339897"/>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Files Submitted</a:t>
          </a:r>
        </a:p>
      </dsp:txBody>
      <dsp:txXfrm>
        <a:off x="9305" y="0"/>
        <a:ext cx="4757677" cy="339897"/>
      </dsp:txXfrm>
    </dsp:sp>
    <dsp:sp modelId="{E4306441-07D9-2A45-BB70-402DDA20986F}">
      <dsp:nvSpPr>
        <dsp:cNvPr id="0" name=""/>
        <dsp:cNvSpPr/>
      </dsp:nvSpPr>
      <dsp:spPr>
        <a:xfrm>
          <a:off x="4652" y="339897"/>
          <a:ext cx="4757677" cy="0"/>
        </a:xfrm>
        <a:prstGeom prst="rect">
          <a:avLst/>
        </a:prstGeom>
        <a:solidFill>
          <a:srgbClr val="00B0F0"/>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b="0" kern="1200" dirty="0"/>
        </a:p>
        <a:p>
          <a:pPr marL="171450" lvl="1" indent="-171450" algn="l" defTabSz="844550">
            <a:lnSpc>
              <a:spcPct val="90000"/>
            </a:lnSpc>
            <a:spcBef>
              <a:spcPct val="0"/>
            </a:spcBef>
            <a:spcAft>
              <a:spcPct val="15000"/>
            </a:spcAft>
            <a:buChar char="•"/>
          </a:pPr>
          <a:r>
            <a:rPr lang="en-US" sz="1900" b="0" kern="1200" dirty="0"/>
            <a:t>STUDENT PROGRAM (SPRG)</a:t>
          </a:r>
        </a:p>
        <a:p>
          <a:pPr marL="171450" lvl="1" indent="-171450" algn="l" defTabSz="844550">
            <a:lnSpc>
              <a:spcPct val="90000"/>
            </a:lnSpc>
            <a:spcBef>
              <a:spcPct val="0"/>
            </a:spcBef>
            <a:spcAft>
              <a:spcPct val="15000"/>
            </a:spcAft>
            <a:buChar char="•"/>
          </a:pPr>
          <a:r>
            <a:rPr lang="en-US" sz="1900" b="0" kern="1200" dirty="0"/>
            <a:t>HOMELESS STUDENTS (SPRG)</a:t>
          </a:r>
        </a:p>
        <a:p>
          <a:pPr marL="171450" lvl="1" indent="-171450" algn="l" defTabSz="844550">
            <a:lnSpc>
              <a:spcPct val="90000"/>
            </a:lnSpc>
            <a:spcBef>
              <a:spcPct val="0"/>
            </a:spcBef>
            <a:spcAft>
              <a:spcPct val="15000"/>
            </a:spcAft>
            <a:buChar char="•"/>
          </a:pPr>
          <a:r>
            <a:rPr lang="en-US" sz="1900" b="0" kern="1200" dirty="0"/>
            <a:t>EXPANDED LEARNING (LEAP)  </a:t>
          </a:r>
        </a:p>
      </dsp:txBody>
      <dsp:txXfrm>
        <a:off x="4652" y="339897"/>
        <a:ext cx="4757677" cy="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0" y="0"/>
          <a:ext cx="2679835" cy="26801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Incidents</a:t>
          </a:r>
        </a:p>
        <a:p>
          <a:pPr marL="171450" lvl="1" indent="-171450" algn="l" defTabSz="755650">
            <a:lnSpc>
              <a:spcPct val="90000"/>
            </a:lnSpc>
            <a:spcBef>
              <a:spcPct val="0"/>
            </a:spcBef>
            <a:spcAft>
              <a:spcPct val="15000"/>
            </a:spcAft>
            <a:buChar char="•"/>
          </a:pPr>
          <a:r>
            <a:rPr lang="en-US" sz="1700" kern="1200" dirty="0"/>
            <a:t>State Indicator</a:t>
          </a:r>
        </a:p>
        <a:p>
          <a:pPr marL="171450" lvl="1" indent="-171450" algn="l" defTabSz="755650">
            <a:lnSpc>
              <a:spcPct val="90000"/>
            </a:lnSpc>
            <a:spcBef>
              <a:spcPct val="0"/>
            </a:spcBef>
            <a:spcAft>
              <a:spcPct val="15000"/>
            </a:spcAft>
            <a:buChar char="•"/>
          </a:pPr>
          <a:r>
            <a:rPr lang="en-US" sz="1700" kern="1200" dirty="0"/>
            <a:t>UMIRS</a:t>
          </a:r>
        </a:p>
        <a:p>
          <a:pPr marL="171450" lvl="1" indent="-171450" algn="l" defTabSz="755650">
            <a:lnSpc>
              <a:spcPct val="90000"/>
            </a:lnSpc>
            <a:spcBef>
              <a:spcPct val="0"/>
            </a:spcBef>
            <a:spcAft>
              <a:spcPct val="15000"/>
            </a:spcAft>
            <a:buChar char="•"/>
          </a:pPr>
          <a:r>
            <a:rPr lang="en-US" sz="1700" kern="1200" dirty="0"/>
            <a:t>IDEA</a:t>
          </a:r>
        </a:p>
      </dsp:txBody>
      <dsp:txXfrm>
        <a:off x="392453" y="392501"/>
        <a:ext cx="1894929" cy="1895161"/>
      </dsp:txXfrm>
    </dsp:sp>
    <dsp:sp modelId="{70C02715-898B-4AA0-8455-2B88EDE7B3E7}">
      <dsp:nvSpPr>
        <dsp:cNvPr id="0" name=""/>
        <dsp:cNvSpPr/>
      </dsp:nvSpPr>
      <dsp:spPr>
        <a:xfrm>
          <a:off x="1404488" y="1765167"/>
          <a:ext cx="2679835" cy="26801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Absence</a:t>
          </a:r>
          <a:r>
            <a:rPr lang="en-US" sz="2200" kern="1200" baseline="0" dirty="0"/>
            <a:t> Summary</a:t>
          </a:r>
          <a:endParaRPr lang="en-US" sz="2200" kern="1200" dirty="0"/>
        </a:p>
        <a:p>
          <a:pPr marL="171450" lvl="1" indent="-171450" algn="l" defTabSz="755650">
            <a:lnSpc>
              <a:spcPct val="90000"/>
            </a:lnSpc>
            <a:spcBef>
              <a:spcPct val="0"/>
            </a:spcBef>
            <a:spcAft>
              <a:spcPct val="15000"/>
            </a:spcAft>
            <a:buChar char="•"/>
          </a:pPr>
          <a:r>
            <a:rPr lang="en-US" sz="1700" kern="1200" dirty="0"/>
            <a:t>State indicator</a:t>
          </a:r>
        </a:p>
        <a:p>
          <a:pPr marL="171450" lvl="1" indent="-171450" algn="l" defTabSz="755650">
            <a:lnSpc>
              <a:spcPct val="90000"/>
            </a:lnSpc>
            <a:spcBef>
              <a:spcPct val="0"/>
            </a:spcBef>
            <a:spcAft>
              <a:spcPct val="15000"/>
            </a:spcAft>
            <a:buChar char="•"/>
          </a:pPr>
          <a:r>
            <a:rPr lang="en-US" sz="1700" kern="1200" dirty="0"/>
            <a:t>Attendance Recovery Days</a:t>
          </a:r>
        </a:p>
      </dsp:txBody>
      <dsp:txXfrm>
        <a:off x="1796941" y="2157668"/>
        <a:ext cx="1894929" cy="1895161"/>
      </dsp:txXfrm>
    </dsp:sp>
    <dsp:sp modelId="{6A577DF4-55AD-49B0-AB81-FBDCF1EF6B6A}">
      <dsp:nvSpPr>
        <dsp:cNvPr id="0" name=""/>
        <dsp:cNvSpPr/>
      </dsp:nvSpPr>
      <dsp:spPr>
        <a:xfrm>
          <a:off x="2771397" y="0"/>
          <a:ext cx="2679835" cy="26801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RFEP</a:t>
          </a:r>
        </a:p>
        <a:p>
          <a:pPr marL="171450" lvl="1" indent="-171450" algn="l" defTabSz="755650">
            <a:lnSpc>
              <a:spcPct val="90000"/>
            </a:lnSpc>
            <a:spcBef>
              <a:spcPct val="0"/>
            </a:spcBef>
            <a:spcAft>
              <a:spcPct val="15000"/>
            </a:spcAft>
            <a:buChar char="•"/>
          </a:pPr>
          <a:r>
            <a:rPr lang="en-US" sz="1700" kern="1200" dirty="0"/>
            <a:t>Subgroup Data</a:t>
          </a:r>
        </a:p>
      </dsp:txBody>
      <dsp:txXfrm>
        <a:off x="3163850" y="392501"/>
        <a:ext cx="1894929" cy="1895161"/>
      </dsp:txXfrm>
    </dsp:sp>
    <dsp:sp modelId="{F4A767CE-10D8-498C-B14D-BEA961189979}">
      <dsp:nvSpPr>
        <dsp:cNvPr id="0" name=""/>
        <dsp:cNvSpPr/>
      </dsp:nvSpPr>
      <dsp:spPr>
        <a:xfrm>
          <a:off x="4150163" y="1787519"/>
          <a:ext cx="2679835" cy="26801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Cumulative Enrollment</a:t>
          </a:r>
        </a:p>
        <a:p>
          <a:pPr marL="171450" lvl="1" indent="-171450" algn="l" defTabSz="755650">
            <a:lnSpc>
              <a:spcPct val="90000"/>
            </a:lnSpc>
            <a:spcBef>
              <a:spcPct val="0"/>
            </a:spcBef>
            <a:spcAft>
              <a:spcPct val="15000"/>
            </a:spcAft>
            <a:buChar char="•"/>
          </a:pPr>
          <a:r>
            <a:rPr lang="en-US" sz="1700" kern="1200" dirty="0"/>
            <a:t>Suspension Rate</a:t>
          </a:r>
        </a:p>
        <a:p>
          <a:pPr marL="171450" lvl="1" indent="-171450" algn="l" defTabSz="755650">
            <a:lnSpc>
              <a:spcPct val="90000"/>
            </a:lnSpc>
            <a:spcBef>
              <a:spcPct val="0"/>
            </a:spcBef>
            <a:spcAft>
              <a:spcPct val="15000"/>
            </a:spcAft>
            <a:buChar char="•"/>
          </a:pPr>
          <a:r>
            <a:rPr lang="en-US" sz="1700" kern="1200"/>
            <a:t>Absenteeism Rate</a:t>
          </a:r>
          <a:endParaRPr lang="en-US" sz="1700" kern="1200" dirty="0"/>
        </a:p>
      </dsp:txBody>
      <dsp:txXfrm>
        <a:off x="4542616" y="2180020"/>
        <a:ext cx="1894929" cy="18951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3601"/>
          <a:ext cx="3986539"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Staff Involved with Submission</a:t>
          </a:r>
        </a:p>
      </dsp:txBody>
      <dsp:txXfrm>
        <a:off x="0" y="43601"/>
        <a:ext cx="3986539" cy="489600"/>
      </dsp:txXfrm>
    </dsp:sp>
    <dsp:sp modelId="{E3E76491-8807-CA4F-8E4E-E290DDB1346B}">
      <dsp:nvSpPr>
        <dsp:cNvPr id="0" name=""/>
        <dsp:cNvSpPr/>
      </dsp:nvSpPr>
      <dsp:spPr>
        <a:xfrm>
          <a:off x="0" y="562626"/>
          <a:ext cx="3986539" cy="214659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Site Administrators</a:t>
          </a:r>
        </a:p>
        <a:p>
          <a:pPr marL="171450" lvl="1" indent="-171450" algn="l" defTabSz="755650">
            <a:lnSpc>
              <a:spcPct val="90000"/>
            </a:lnSpc>
            <a:spcBef>
              <a:spcPct val="0"/>
            </a:spcBef>
            <a:spcAft>
              <a:spcPct val="15000"/>
            </a:spcAft>
            <a:buChar char="•"/>
          </a:pPr>
          <a:r>
            <a:rPr lang="en-US" sz="1700" kern="1200" dirty="0"/>
            <a:t>District Administrators</a:t>
          </a:r>
        </a:p>
        <a:p>
          <a:pPr marL="171450" lvl="1" indent="-171450" algn="l" defTabSz="755650">
            <a:lnSpc>
              <a:spcPct val="90000"/>
            </a:lnSpc>
            <a:spcBef>
              <a:spcPct val="0"/>
            </a:spcBef>
            <a:spcAft>
              <a:spcPct val="15000"/>
            </a:spcAft>
            <a:buChar char="•"/>
          </a:pPr>
          <a:r>
            <a:rPr lang="en-US" sz="1700" kern="1200" dirty="0"/>
            <a:t>EL Coordinator </a:t>
          </a:r>
        </a:p>
        <a:p>
          <a:pPr marL="171450" lvl="1" indent="-171450" algn="l" defTabSz="755650">
            <a:lnSpc>
              <a:spcPct val="90000"/>
            </a:lnSpc>
            <a:spcBef>
              <a:spcPct val="0"/>
            </a:spcBef>
            <a:spcAft>
              <a:spcPct val="15000"/>
            </a:spcAft>
            <a:buChar char="•"/>
          </a:pPr>
          <a:r>
            <a:rPr lang="en-US" sz="1700" kern="1200"/>
            <a:t>Special Ed staff</a:t>
          </a:r>
          <a:endParaRPr lang="en-US" sz="1700" kern="1200" dirty="0"/>
        </a:p>
        <a:p>
          <a:pPr marL="171450" lvl="1" indent="-171450" algn="l" defTabSz="755650">
            <a:lnSpc>
              <a:spcPct val="90000"/>
            </a:lnSpc>
            <a:spcBef>
              <a:spcPct val="0"/>
            </a:spcBef>
            <a:spcAft>
              <a:spcPct val="15000"/>
            </a:spcAft>
            <a:buChar char="•"/>
          </a:pPr>
          <a:r>
            <a:rPr lang="en-US" sz="1700" kern="1200"/>
            <a:t>Attendance Clerks</a:t>
          </a:r>
          <a:endParaRPr lang="en-US" sz="1700" kern="1200" dirty="0"/>
        </a:p>
        <a:p>
          <a:pPr marL="171450" lvl="1" indent="-171450" algn="l" defTabSz="755650">
            <a:lnSpc>
              <a:spcPct val="90000"/>
            </a:lnSpc>
            <a:spcBef>
              <a:spcPct val="0"/>
            </a:spcBef>
            <a:spcAft>
              <a:spcPct val="15000"/>
            </a:spcAft>
            <a:buChar char="•"/>
          </a:pPr>
          <a:r>
            <a:rPr lang="en-US" sz="1700" kern="1200" dirty="0"/>
            <a:t>Attendance Supervisor</a:t>
          </a:r>
        </a:p>
        <a:p>
          <a:pPr marL="171450" lvl="1" indent="-171450" algn="l" defTabSz="755650">
            <a:lnSpc>
              <a:spcPct val="90000"/>
            </a:lnSpc>
            <a:spcBef>
              <a:spcPct val="0"/>
            </a:spcBef>
            <a:spcAft>
              <a:spcPct val="15000"/>
            </a:spcAft>
            <a:buChar char="•"/>
          </a:pPr>
          <a:r>
            <a:rPr lang="en-US" sz="1700" kern="1200" dirty="0"/>
            <a:t>NPS School Staff</a:t>
          </a:r>
        </a:p>
      </dsp:txBody>
      <dsp:txXfrm>
        <a:off x="0" y="562626"/>
        <a:ext cx="3986539" cy="21465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1534"/>
          <a:ext cx="3986539" cy="5472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Files Submitted </a:t>
          </a:r>
        </a:p>
      </dsp:txBody>
      <dsp:txXfrm>
        <a:off x="0" y="41534"/>
        <a:ext cx="3986539" cy="547200"/>
      </dsp:txXfrm>
    </dsp:sp>
    <dsp:sp modelId="{E3E76491-8807-CA4F-8E4E-E290DDB1346B}">
      <dsp:nvSpPr>
        <dsp:cNvPr id="0" name=""/>
        <dsp:cNvSpPr/>
      </dsp:nvSpPr>
      <dsp:spPr>
        <a:xfrm>
          <a:off x="0" y="515913"/>
          <a:ext cx="3986539" cy="20861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solidFill>
                <a:schemeClr val="tx1"/>
              </a:solidFill>
            </a:rPr>
            <a:t>Student Incident (SINC)</a:t>
          </a:r>
          <a:endParaRPr lang="en-US" sz="1900" kern="1200" dirty="0">
            <a:solidFill>
              <a:schemeClr val="tx1"/>
            </a:solidFill>
          </a:endParaRPr>
        </a:p>
        <a:p>
          <a:pPr marL="171450" lvl="1" indent="-171450" algn="l" defTabSz="844550">
            <a:lnSpc>
              <a:spcPct val="90000"/>
            </a:lnSpc>
            <a:spcBef>
              <a:spcPct val="0"/>
            </a:spcBef>
            <a:spcAft>
              <a:spcPct val="15000"/>
            </a:spcAft>
            <a:buChar char="•"/>
          </a:pPr>
          <a:r>
            <a:rPr lang="en-US" sz="1900" b="0" kern="1200" dirty="0">
              <a:solidFill>
                <a:schemeClr val="tx1"/>
              </a:solidFill>
            </a:rPr>
            <a:t>Student Incident Results (SIRS)</a:t>
          </a:r>
        </a:p>
        <a:p>
          <a:pPr marL="171450" lvl="1" indent="-171450" algn="l" defTabSz="844550">
            <a:lnSpc>
              <a:spcPct val="90000"/>
            </a:lnSpc>
            <a:spcBef>
              <a:spcPct val="0"/>
            </a:spcBef>
            <a:spcAft>
              <a:spcPct val="15000"/>
            </a:spcAft>
            <a:buChar char="•"/>
          </a:pPr>
          <a:r>
            <a:rPr lang="en-US" sz="1900" b="0" kern="1200" dirty="0">
              <a:solidFill>
                <a:schemeClr val="tx1"/>
              </a:solidFill>
            </a:rPr>
            <a:t>Student Offense (SOFF)</a:t>
          </a:r>
        </a:p>
        <a:p>
          <a:pPr marL="171450" lvl="1" indent="-171450" algn="l" defTabSz="844550">
            <a:lnSpc>
              <a:spcPct val="90000"/>
            </a:lnSpc>
            <a:spcBef>
              <a:spcPct val="0"/>
            </a:spcBef>
            <a:spcAft>
              <a:spcPct val="15000"/>
            </a:spcAft>
            <a:buChar char="•"/>
          </a:pPr>
          <a:r>
            <a:rPr lang="en-US" sz="1900" b="0" kern="1200" dirty="0">
              <a:solidFill>
                <a:schemeClr val="tx1"/>
              </a:solidFill>
            </a:rPr>
            <a:t>Student Absenteeism (STAS)</a:t>
          </a:r>
        </a:p>
        <a:p>
          <a:pPr marL="171450" lvl="1" indent="-171450" algn="l" defTabSz="844550">
            <a:lnSpc>
              <a:spcPct val="90000"/>
            </a:lnSpc>
            <a:spcBef>
              <a:spcPct val="0"/>
            </a:spcBef>
            <a:spcAft>
              <a:spcPct val="15000"/>
            </a:spcAft>
            <a:buChar char="•"/>
          </a:pPr>
          <a:r>
            <a:rPr lang="en-US" sz="1900" b="0" kern="1200" dirty="0">
              <a:solidFill>
                <a:schemeClr val="tx1"/>
              </a:solidFill>
            </a:rPr>
            <a:t>Cumulative Enrollment (SENR)</a:t>
          </a:r>
        </a:p>
        <a:p>
          <a:pPr marL="171450" lvl="1" indent="-171450" algn="l" defTabSz="844550">
            <a:lnSpc>
              <a:spcPct val="90000"/>
            </a:lnSpc>
            <a:spcBef>
              <a:spcPct val="0"/>
            </a:spcBef>
            <a:spcAft>
              <a:spcPct val="15000"/>
            </a:spcAft>
            <a:buChar char="•"/>
          </a:pPr>
          <a:r>
            <a:rPr lang="en-US" sz="1900" b="0" kern="1200" dirty="0">
              <a:solidFill>
                <a:schemeClr val="tx1"/>
              </a:solidFill>
            </a:rPr>
            <a:t>RFEP (SELA)</a:t>
          </a:r>
        </a:p>
      </dsp:txBody>
      <dsp:txXfrm>
        <a:off x="0" y="515913"/>
        <a:ext cx="3986539" cy="20861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29495-0766-41A3-8197-49B8EB89D48B}">
      <dsp:nvSpPr>
        <dsp:cNvPr id="0" name=""/>
        <dsp:cNvSpPr/>
      </dsp:nvSpPr>
      <dsp:spPr>
        <a:xfrm>
          <a:off x="1113326"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Special Education</a:t>
          </a:r>
        </a:p>
        <a:p>
          <a:pPr marL="114300" lvl="1" indent="-114300" algn="l" defTabSz="622300">
            <a:lnSpc>
              <a:spcPct val="90000"/>
            </a:lnSpc>
            <a:spcBef>
              <a:spcPct val="0"/>
            </a:spcBef>
            <a:spcAft>
              <a:spcPct val="15000"/>
            </a:spcAft>
            <a:buChar char="•"/>
          </a:pPr>
          <a:r>
            <a:rPr lang="en-US" sz="1400" kern="1200" dirty="0"/>
            <a:t>Eligibility/Participation status</a:t>
          </a:r>
        </a:p>
        <a:p>
          <a:pPr marL="114300" lvl="1" indent="-114300" algn="l" defTabSz="622300">
            <a:lnSpc>
              <a:spcPct val="90000"/>
            </a:lnSpc>
            <a:spcBef>
              <a:spcPct val="0"/>
            </a:spcBef>
            <a:spcAft>
              <a:spcPct val="15000"/>
            </a:spcAft>
            <a:buChar char="•"/>
          </a:pPr>
          <a:r>
            <a:rPr lang="en-US" sz="1400" kern="1200" dirty="0"/>
            <a:t>Plans and Program settings</a:t>
          </a:r>
        </a:p>
        <a:p>
          <a:pPr marL="114300" lvl="1" indent="-114300" algn="l" defTabSz="622300">
            <a:lnSpc>
              <a:spcPct val="90000"/>
            </a:lnSpc>
            <a:spcBef>
              <a:spcPct val="0"/>
            </a:spcBef>
            <a:spcAft>
              <a:spcPct val="15000"/>
            </a:spcAft>
            <a:buChar char="•"/>
          </a:pPr>
          <a:r>
            <a:rPr lang="en-US" sz="1400" kern="1200" dirty="0"/>
            <a:t>Statutory Meetings </a:t>
          </a:r>
        </a:p>
      </dsp:txBody>
      <dsp:txXfrm>
        <a:off x="1525825" y="412493"/>
        <a:ext cx="1991720" cy="1991692"/>
      </dsp:txXfrm>
    </dsp:sp>
    <dsp:sp modelId="{70C02715-898B-4AA0-8455-2B88EDE7B3E7}">
      <dsp:nvSpPr>
        <dsp:cNvPr id="0" name=""/>
        <dsp:cNvSpPr/>
      </dsp:nvSpPr>
      <dsp:spPr>
        <a:xfrm>
          <a:off x="2531315" y="1878032"/>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Postsecondary status</a:t>
          </a:r>
        </a:p>
        <a:p>
          <a:pPr marL="114300" lvl="1" indent="-114300" algn="l" defTabSz="622300">
            <a:lnSpc>
              <a:spcPct val="90000"/>
            </a:lnSpc>
            <a:spcBef>
              <a:spcPct val="0"/>
            </a:spcBef>
            <a:spcAft>
              <a:spcPct val="15000"/>
            </a:spcAft>
            <a:buChar char="•"/>
          </a:pPr>
          <a:r>
            <a:rPr lang="en-US" sz="1400" kern="1200" dirty="0"/>
            <a:t>Employment and educational status </a:t>
          </a:r>
        </a:p>
      </dsp:txBody>
      <dsp:txXfrm>
        <a:off x="2943814" y="2290525"/>
        <a:ext cx="1991720" cy="1991692"/>
      </dsp:txXfrm>
    </dsp:sp>
    <dsp:sp modelId="{6A577DF4-55AD-49B0-AB81-FBDCF1EF6B6A}">
      <dsp:nvSpPr>
        <dsp:cNvPr id="0" name=""/>
        <dsp:cNvSpPr/>
      </dsp:nvSpPr>
      <dsp:spPr>
        <a:xfrm>
          <a:off x="4011191" y="0"/>
          <a:ext cx="2816718" cy="2816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Nonparticipation</a:t>
          </a:r>
        </a:p>
        <a:p>
          <a:pPr marL="114300" lvl="1" indent="-114300" algn="l" defTabSz="622300">
            <a:lnSpc>
              <a:spcPct val="90000"/>
            </a:lnSpc>
            <a:spcBef>
              <a:spcPct val="0"/>
            </a:spcBef>
            <a:spcAft>
              <a:spcPct val="15000"/>
            </a:spcAft>
            <a:buChar char="•"/>
          </a:pPr>
          <a:r>
            <a:rPr lang="en-US" sz="1400" kern="1200" dirty="0"/>
            <a:t>SWD Status</a:t>
          </a:r>
        </a:p>
        <a:p>
          <a:pPr marL="114300" lvl="1" indent="-114300" algn="l" defTabSz="622300">
            <a:lnSpc>
              <a:spcPct val="90000"/>
            </a:lnSpc>
            <a:spcBef>
              <a:spcPct val="0"/>
            </a:spcBef>
            <a:spcAft>
              <a:spcPct val="15000"/>
            </a:spcAft>
            <a:buChar char="•"/>
          </a:pPr>
          <a:r>
            <a:rPr lang="en-US" sz="1400" kern="1200" dirty="0"/>
            <a:t>Nonparticipation reason</a:t>
          </a:r>
        </a:p>
        <a:p>
          <a:pPr marL="114300" lvl="1" indent="-114300" algn="l" defTabSz="622300">
            <a:lnSpc>
              <a:spcPct val="90000"/>
            </a:lnSpc>
            <a:spcBef>
              <a:spcPct val="0"/>
            </a:spcBef>
            <a:spcAft>
              <a:spcPct val="15000"/>
            </a:spcAft>
            <a:buChar char="•"/>
          </a:pPr>
          <a:r>
            <a:rPr lang="en-US" sz="1400" kern="1200" dirty="0"/>
            <a:t>Exit Reason, Completion status</a:t>
          </a:r>
        </a:p>
      </dsp:txBody>
      <dsp:txXfrm>
        <a:off x="4423690" y="412493"/>
        <a:ext cx="1991720" cy="199169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4/7/2026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4/7/2026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690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03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12</a:t>
            </a:fld>
            <a:endParaRPr lang="en-US"/>
          </a:p>
        </p:txBody>
      </p:sp>
    </p:spTree>
    <p:extLst>
      <p:ext uri="{BB962C8B-B14F-4D97-AF65-F5344CB8AC3E}">
        <p14:creationId xmlns:p14="http://schemas.microsoft.com/office/powerpoint/2010/main" val="413008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0D79A-ED99-4C68-10C9-C5C4FD8D0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E095C-576B-3AC5-5465-43009041B0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125C0D-5D41-ECFF-1088-C91FDB2532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A8DA4B-BF7E-3531-7E48-270B5B1329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28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328654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F36B-9F10-3107-73D5-4A0298A84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4CCD3-59E4-A138-694C-FE2D6053CF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CF78D8-B670-F749-0AAA-28FF3E77284D}"/>
              </a:ext>
            </a:extLst>
          </p:cNvPr>
          <p:cNvSpPr>
            <a:spLocks noGrp="1"/>
          </p:cNvSpPr>
          <p:nvPr>
            <p:ph type="body" idx="1"/>
          </p:nvPr>
        </p:nvSpPr>
        <p:spPr/>
        <p:txBody>
          <a:bodyPr/>
          <a:lstStyle/>
          <a:p>
            <a:pPr marL="0" lvl="0" indent="0">
              <a:buFont typeface="Arial" panose="020B0604020202020204" pitchFamily="34" charset="0"/>
              <a:buNone/>
            </a:pPr>
            <a:endParaRPr lang="en-US" sz="1200" b="0" dirty="0">
              <a:latin typeface="+mn-lt"/>
            </a:endParaRPr>
          </a:p>
        </p:txBody>
      </p:sp>
      <p:sp>
        <p:nvSpPr>
          <p:cNvPr id="4" name="Slide Number Placeholder 3">
            <a:extLst>
              <a:ext uri="{FF2B5EF4-FFF2-40B4-BE49-F238E27FC236}">
                <a16:creationId xmlns:a16="http://schemas.microsoft.com/office/drawing/2014/main" id="{DF46E396-328E-DC9A-35BD-69DCE4C52B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0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97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97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lnSpc>
                <a:spcPts val="2625"/>
              </a:lnSpc>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938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dirty="0"/>
          </a:p>
        </p:txBody>
      </p:sp>
    </p:spTree>
    <p:extLst>
      <p:ext uri="{BB962C8B-B14F-4D97-AF65-F5344CB8AC3E}">
        <p14:creationId xmlns:p14="http://schemas.microsoft.com/office/powerpoint/2010/main" val="47873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dirty="0"/>
          </a:p>
        </p:txBody>
      </p:sp>
    </p:spTree>
    <p:extLst>
      <p:ext uri="{BB962C8B-B14F-4D97-AF65-F5344CB8AC3E}">
        <p14:creationId xmlns:p14="http://schemas.microsoft.com/office/powerpoint/2010/main" val="355648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15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59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128248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dirty="0"/>
          </a:p>
        </p:txBody>
      </p:sp>
    </p:spTree>
    <p:extLst>
      <p:ext uri="{BB962C8B-B14F-4D97-AF65-F5344CB8AC3E}">
        <p14:creationId xmlns:p14="http://schemas.microsoft.com/office/powerpoint/2010/main" val="3866790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lgn="l">
              <a:lnSpc>
                <a:spcPct val="110000"/>
              </a:lnSpc>
              <a:spcBef>
                <a:spcPts val="0"/>
              </a:spcBef>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8035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dirty="0"/>
          </a:p>
        </p:txBody>
      </p:sp>
    </p:spTree>
    <p:extLst>
      <p:ext uri="{BB962C8B-B14F-4D97-AF65-F5344CB8AC3E}">
        <p14:creationId xmlns:p14="http://schemas.microsoft.com/office/powerpoint/2010/main" val="1206616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dirty="0"/>
          </a:p>
        </p:txBody>
      </p:sp>
    </p:spTree>
    <p:extLst>
      <p:ext uri="{BB962C8B-B14F-4D97-AF65-F5344CB8AC3E}">
        <p14:creationId xmlns:p14="http://schemas.microsoft.com/office/powerpoint/2010/main" val="922281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11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dirty="0"/>
          </a:p>
        </p:txBody>
      </p:sp>
    </p:spTree>
    <p:extLst>
      <p:ext uri="{BB962C8B-B14F-4D97-AF65-F5344CB8AC3E}">
        <p14:creationId xmlns:p14="http://schemas.microsoft.com/office/powerpoint/2010/main" val="2922990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566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32</a:t>
            </a:fld>
            <a:endParaRPr lang="en-US" noProof="0"/>
          </a:p>
        </p:txBody>
      </p:sp>
    </p:spTree>
    <p:extLst>
      <p:ext uri="{BB962C8B-B14F-4D97-AF65-F5344CB8AC3E}">
        <p14:creationId xmlns:p14="http://schemas.microsoft.com/office/powerpoint/2010/main" val="2037036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33</a:t>
            </a:fld>
            <a:endParaRPr lang="en-US" noProof="0"/>
          </a:p>
        </p:txBody>
      </p:sp>
    </p:spTree>
    <p:extLst>
      <p:ext uri="{BB962C8B-B14F-4D97-AF65-F5344CB8AC3E}">
        <p14:creationId xmlns:p14="http://schemas.microsoft.com/office/powerpoint/2010/main" val="995405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2F3BD-C2E2-31D1-D028-CBEBD6FEE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59020-377D-E511-C77C-88D9A741E5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B4C979-B087-8497-FB48-8723E75D0631}"/>
              </a:ext>
            </a:extLst>
          </p:cNvPr>
          <p:cNvSpPr>
            <a:spLocks noGrp="1"/>
          </p:cNvSpPr>
          <p:nvPr>
            <p:ph type="body" idx="1"/>
          </p:nvPr>
        </p:nvSpPr>
        <p:spPr/>
        <p:txBody>
          <a:bodyPr/>
          <a:lstStyle/>
          <a:p>
            <a:endParaRPr lang="en-US" baseline="0" dirty="0"/>
          </a:p>
        </p:txBody>
      </p:sp>
      <p:sp>
        <p:nvSpPr>
          <p:cNvPr id="4" name="Slide Number Placeholder 3">
            <a:extLst>
              <a:ext uri="{FF2B5EF4-FFF2-40B4-BE49-F238E27FC236}">
                <a16:creationId xmlns:a16="http://schemas.microsoft.com/office/drawing/2014/main" id="{9AEF3715-81F1-043C-A057-9A3CD86112EC}"/>
              </a:ext>
            </a:extLst>
          </p:cNvPr>
          <p:cNvSpPr>
            <a:spLocks noGrp="1"/>
          </p:cNvSpPr>
          <p:nvPr>
            <p:ph type="sldNum" sz="quarter" idx="5"/>
          </p:nvPr>
        </p:nvSpPr>
        <p:spPr/>
        <p:txBody>
          <a:bodyPr/>
          <a:lstStyle/>
          <a:p>
            <a:fld id="{168375C1-7C5C-42A2-80F2-05631BB3764E}" type="slidenum">
              <a:rPr lang="en-US" noProof="0" smtClean="0"/>
              <a:t>34</a:t>
            </a:fld>
            <a:endParaRPr lang="en-US" noProof="0"/>
          </a:p>
        </p:txBody>
      </p:sp>
    </p:spTree>
    <p:extLst>
      <p:ext uri="{BB962C8B-B14F-4D97-AF65-F5344CB8AC3E}">
        <p14:creationId xmlns:p14="http://schemas.microsoft.com/office/powerpoint/2010/main" val="549151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36</a:t>
            </a:fld>
            <a:endParaRPr lang="en-US"/>
          </a:p>
        </p:txBody>
      </p:sp>
    </p:spTree>
    <p:extLst>
      <p:ext uri="{BB962C8B-B14F-4D97-AF65-F5344CB8AC3E}">
        <p14:creationId xmlns:p14="http://schemas.microsoft.com/office/powerpoint/2010/main" val="4257878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2888" y="942975"/>
            <a:ext cx="8405813" cy="4727575"/>
          </a:xfrm>
        </p:spPr>
        <p:txBody>
          <a:bodyPr/>
          <a:lstStyle/>
          <a:p>
            <a:endParaRPr lang="en-US"/>
          </a:p>
        </p:txBody>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568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38</a:t>
            </a:fld>
            <a:endParaRPr lang="en-US" noProof="0" dirty="0"/>
          </a:p>
        </p:txBody>
      </p:sp>
    </p:spTree>
    <p:extLst>
      <p:ext uri="{BB962C8B-B14F-4D97-AF65-F5344CB8AC3E}">
        <p14:creationId xmlns:p14="http://schemas.microsoft.com/office/powerpoint/2010/main" val="2514111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39</a:t>
            </a:fld>
            <a:endParaRPr lang="en-US" noProof="0" dirty="0"/>
          </a:p>
        </p:txBody>
      </p:sp>
    </p:spTree>
    <p:extLst>
      <p:ext uri="{BB962C8B-B14F-4D97-AF65-F5344CB8AC3E}">
        <p14:creationId xmlns:p14="http://schemas.microsoft.com/office/powerpoint/2010/main" val="28334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6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736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264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DEA9E-D510-6ECB-77E6-E16C3A5FB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A150B-42ED-9167-D684-D116B87917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E3A2F2-FB61-72E9-168E-B9EA473B6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4454F8-37EA-30BF-BF6B-CFE240DEAB69}"/>
              </a:ext>
            </a:extLst>
          </p:cNvPr>
          <p:cNvSpPr>
            <a:spLocks noGrp="1"/>
          </p:cNvSpPr>
          <p:nvPr>
            <p:ph type="sldNum" sz="quarter" idx="5"/>
          </p:nvPr>
        </p:nvSpPr>
        <p:spPr/>
        <p:txBody>
          <a:bodyPr/>
          <a:lstStyle/>
          <a:p>
            <a:fld id="{685F0935-7A52-4B2B-AD3D-C2C79F2FA459}" type="slidenum">
              <a:rPr lang="en-US" smtClean="0"/>
              <a:t>43</a:t>
            </a:fld>
            <a:endParaRPr lang="en-US"/>
          </a:p>
        </p:txBody>
      </p:sp>
    </p:spTree>
    <p:extLst>
      <p:ext uri="{BB962C8B-B14F-4D97-AF65-F5344CB8AC3E}">
        <p14:creationId xmlns:p14="http://schemas.microsoft.com/office/powerpoint/2010/main" val="2821061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Neue"/>
            </a:endParaRPr>
          </a:p>
        </p:txBody>
      </p:sp>
      <p:sp>
        <p:nvSpPr>
          <p:cNvPr id="4" name="Slide Number Placeholder 3"/>
          <p:cNvSpPr>
            <a:spLocks noGrp="1"/>
          </p:cNvSpPr>
          <p:nvPr>
            <p:ph type="sldNum" sz="quarter" idx="5"/>
          </p:nvPr>
        </p:nvSpPr>
        <p:spPr/>
        <p:txBody>
          <a:bodyPr/>
          <a:lstStyle/>
          <a:p>
            <a:fld id="{605570CB-91C3-47EE-B654-C21703E934BC}" type="slidenum">
              <a:rPr lang="en-US" smtClean="0"/>
              <a:t>44</a:t>
            </a:fld>
            <a:endParaRPr lang="en-US"/>
          </a:p>
        </p:txBody>
      </p:sp>
    </p:spTree>
    <p:extLst>
      <p:ext uri="{BB962C8B-B14F-4D97-AF65-F5344CB8AC3E}">
        <p14:creationId xmlns:p14="http://schemas.microsoft.com/office/powerpoint/2010/main" val="852210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80901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3159392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5F0935-7A52-4B2B-AD3D-C2C79F2FA459}" type="slidenum">
              <a:rPr lang="en-US" smtClean="0"/>
              <a:t>48</a:t>
            </a:fld>
            <a:endParaRPr lang="en-US"/>
          </a:p>
        </p:txBody>
      </p:sp>
    </p:spTree>
    <p:extLst>
      <p:ext uri="{BB962C8B-B14F-4D97-AF65-F5344CB8AC3E}">
        <p14:creationId xmlns:p14="http://schemas.microsoft.com/office/powerpoint/2010/main" val="2007087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E95B-832F-9826-01E9-F61DD5CD2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315F0-CFB0-8A67-6774-5577410E53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2787ADE-9F21-88D1-92DB-60791A5EB9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8E206-9CE4-FDC8-D6FF-BCD7924BEE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49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8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0F02E-5BE3-D5D6-A6A7-AFC9BCDD8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F6C54-CCA3-8444-5E43-CE3466DA21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599109-7FAA-3953-69B9-E63F303F80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677C68-7016-B365-7CCE-AC3F9803F831}"/>
              </a:ext>
            </a:extLst>
          </p:cNvPr>
          <p:cNvSpPr>
            <a:spLocks noGrp="1"/>
          </p:cNvSpPr>
          <p:nvPr>
            <p:ph type="sldNum" sz="quarter" idx="5"/>
          </p:nvPr>
        </p:nvSpPr>
        <p:spPr/>
        <p:txBody>
          <a:bodyPr/>
          <a:lstStyle/>
          <a:p>
            <a:pPr>
              <a:defRPr/>
            </a:pPr>
            <a:fld id="{BA0496DD-8960-4E28-AE87-4DFBD025EC31}" type="slidenum">
              <a:rPr lang="en-US" smtClean="0"/>
              <a:pPr>
                <a:defRPr/>
              </a:pPr>
              <a:t>5</a:t>
            </a:fld>
            <a:endParaRPr lang="en-US"/>
          </a:p>
        </p:txBody>
      </p:sp>
    </p:spTree>
    <p:extLst>
      <p:ext uri="{BB962C8B-B14F-4D97-AF65-F5344CB8AC3E}">
        <p14:creationId xmlns:p14="http://schemas.microsoft.com/office/powerpoint/2010/main" val="521893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dirty="0"/>
          </a:p>
        </p:txBody>
      </p:sp>
    </p:spTree>
    <p:extLst>
      <p:ext uri="{BB962C8B-B14F-4D97-AF65-F5344CB8AC3E}">
        <p14:creationId xmlns:p14="http://schemas.microsoft.com/office/powerpoint/2010/main" val="1350187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EDF0-2E5F-A414-A522-AA0EC4F3E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7BA3B-2485-0348-B64A-13223CBFF5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7F0167-107F-9810-9F7C-65713ED283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6EBBCD-CB91-6138-B539-DA62DB80A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8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As you know all too well, that CALPADS and data management can be an endless job.  Even though we are in support of a healthy work life balance, we have to remind you that the CALPADS work continues. Here is a list of tasks that are current and ongoing.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Regularly update student data in SIS and in CALPADS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Monitor SPED students’ meetings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Tahoma"/>
              </a:rPr>
              <a:t>Coordinate with business office on CARS certification</a:t>
            </a:r>
            <a:endParaRPr kumimoji="0" lang="en-US" sz="2000" i="0" u="none" strike="noStrike" kern="1200" cap="none" spc="0" normalizeH="0" baseline="0" noProof="0" dirty="0">
              <a:ln>
                <a:noFill/>
              </a:ln>
              <a:solidFill>
                <a:prstClr val="black"/>
              </a:solidFill>
              <a:effectLst/>
              <a:uLnTx/>
              <a:uFillTx/>
              <a:latin typeface="Tahoma"/>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Prepare and Test students for: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Tahoma"/>
              </a:rPr>
              <a:t>Summative ELPAC</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CAASPP</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CAST</a:t>
            </a:r>
            <a:endParaRPr kumimoji="0" lang="en-US" sz="2000" i="0" u="none" strike="noStrike" kern="1200" cap="none" spc="0" normalizeH="0" baseline="0" noProof="0" dirty="0">
              <a:ln>
                <a:noFill/>
              </a:ln>
              <a:solidFill>
                <a:prstClr val="black"/>
              </a:solidFill>
              <a:effectLst/>
              <a:uLnTx/>
              <a:uFillTx/>
              <a:latin typeface="Tahoma"/>
            </a:endParaRPr>
          </a:p>
          <a:p>
            <a:pPr marL="457200" indent="-457200">
              <a:buFont typeface="+mj-lt"/>
              <a:buAutoNum type="arabicPeriod"/>
              <a:defRPr/>
            </a:pPr>
            <a:r>
              <a:rPr lang="en-US" sz="2000" dirty="0">
                <a:solidFill>
                  <a:prstClr val="black"/>
                </a:solidFill>
                <a:latin typeface="Tahoma"/>
              </a:rPr>
              <a:t>Stay current with training and Flash communications</a:t>
            </a:r>
          </a:p>
          <a:p>
            <a:pPr marL="457200" indent="-457200">
              <a:buFont typeface="+mj-lt"/>
              <a:buAutoNum type="arabicPeriod"/>
              <a:defRPr/>
            </a:pPr>
            <a:r>
              <a:rPr lang="en-US" sz="2000" dirty="0">
                <a:solidFill>
                  <a:prstClr val="black"/>
                </a:solidFill>
                <a:latin typeface="Tahoma"/>
              </a:rPr>
              <a:t>Attend CALPADS Q&amp;A</a:t>
            </a:r>
          </a:p>
          <a:p>
            <a:pPr marL="457200" indent="-457200">
              <a:buFont typeface="+mj-lt"/>
              <a:buAutoNum type="arabicPeriod"/>
              <a:defRPr/>
            </a:pPr>
            <a:r>
              <a:rPr lang="en-US" sz="2000" dirty="0">
                <a:solidFill>
                  <a:prstClr val="black"/>
                </a:solidFill>
                <a:latin typeface="Tahoma"/>
              </a:rPr>
              <a:t>Attend SPED Office Hours</a:t>
            </a:r>
            <a:endParaRPr kumimoji="0" lang="en-US" sz="2000" i="0" u="none" strike="noStrike" kern="1200" cap="none" spc="0" normalizeH="0" baseline="0" noProof="0" dirty="0">
              <a:ln>
                <a:noFill/>
              </a:ln>
              <a:solidFill>
                <a:prstClr val="black"/>
              </a:solidFill>
              <a:effectLst/>
              <a:uLnTx/>
              <a:uFillTx/>
              <a:latin typeface="Tahoma"/>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226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455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5BC4C-09C9-42E4-942E-FFE47AC428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59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792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3032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60</a:t>
            </a:fld>
            <a:endParaRPr lang="en-US" noProof="0" dirty="0"/>
          </a:p>
        </p:txBody>
      </p:sp>
    </p:spTree>
    <p:extLst>
      <p:ext uri="{BB962C8B-B14F-4D97-AF65-F5344CB8AC3E}">
        <p14:creationId xmlns:p14="http://schemas.microsoft.com/office/powerpoint/2010/main" val="1664278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3519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dirty="0"/>
          </a:p>
        </p:txBody>
      </p:sp>
    </p:spTree>
    <p:extLst>
      <p:ext uri="{BB962C8B-B14F-4D97-AF65-F5344CB8AC3E}">
        <p14:creationId xmlns:p14="http://schemas.microsoft.com/office/powerpoint/2010/main" val="4040368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63</a:t>
            </a:fld>
            <a:endParaRPr lang="en-US" noProof="0" dirty="0"/>
          </a:p>
        </p:txBody>
      </p:sp>
    </p:spTree>
    <p:extLst>
      <p:ext uri="{BB962C8B-B14F-4D97-AF65-F5344CB8AC3E}">
        <p14:creationId xmlns:p14="http://schemas.microsoft.com/office/powerpoint/2010/main" val="39879486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Dominic from the CDE SPED office will be traveling to COEs and SELPA throughout the spring providing information on the Upcoming EOY 4 submission to special education staff. Please check with your local county office or the CDE special education team for registration details.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64</a:t>
            </a:fld>
            <a:endParaRPr lang="en-US" noProof="0" dirty="0"/>
          </a:p>
        </p:txBody>
      </p:sp>
    </p:spTree>
    <p:extLst>
      <p:ext uri="{BB962C8B-B14F-4D97-AF65-F5344CB8AC3E}">
        <p14:creationId xmlns:p14="http://schemas.microsoft.com/office/powerpoint/2010/main" val="3516631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99674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dirty="0"/>
          </a:p>
        </p:txBody>
      </p:sp>
    </p:spTree>
    <p:extLst>
      <p:ext uri="{BB962C8B-B14F-4D97-AF65-F5344CB8AC3E}">
        <p14:creationId xmlns:p14="http://schemas.microsoft.com/office/powerpoint/2010/main" val="330961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9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56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2973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17456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v1.0 AY 25-26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v1.0 AY 25-26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v1.0 AY 25-26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709732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v1.0 AY 25-26</a:t>
            </a:r>
            <a:endParaRPr lang="en-US" noProof="0" dirty="0"/>
          </a:p>
        </p:txBody>
      </p:sp>
    </p:spTree>
    <p:extLst>
      <p:ext uri="{BB962C8B-B14F-4D97-AF65-F5344CB8AC3E}">
        <p14:creationId xmlns:p14="http://schemas.microsoft.com/office/powerpoint/2010/main" val="41868349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13237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v1.0 AY 25-26</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48863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3711672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s-ES"/>
              <a:t>EOY Primer v1.0 AY 25-26</a:t>
            </a:r>
            <a:endParaRPr lang="en-US"/>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1715419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s-ES"/>
              <a:t>EOY Primer v1.0 AY 25-26</a:t>
            </a:r>
            <a:endParaRPr lang="en-US"/>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83242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34325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v1.0 AY 25-26</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815569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04932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4922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78556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v1.0 AY 25-26</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0052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1177592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s-ES"/>
              <a:t>EOY Primer v1.0 AY 25-26</a:t>
            </a:r>
            <a:endParaRPr lang="en-US"/>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2205917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9617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s-ES"/>
              <a:t>EOY Primer v1.0 AY 25-26</a:t>
            </a:r>
            <a:endParaRPr lang="en-US"/>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31624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498507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1658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s-ES"/>
              <a:t>EOY Primer v1.0 AY 25-26</a:t>
            </a:r>
            <a:endParaRPr lang="en-US"/>
          </a:p>
        </p:txBody>
      </p:sp>
    </p:spTree>
    <p:extLst>
      <p:ext uri="{BB962C8B-B14F-4D97-AF65-F5344CB8AC3E}">
        <p14:creationId xmlns:p14="http://schemas.microsoft.com/office/powerpoint/2010/main" val="21809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v1.0 AY 25-26</a:t>
            </a:r>
            <a:endParaRPr lang="en-US"/>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03510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v1.0 AY 25-26</a:t>
            </a:r>
            <a:endParaRPr lang="en-US"/>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940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s-ES"/>
              <a:t>EOY Primer v1.0 AY 25-26</a:t>
            </a:r>
            <a:endParaRPr lang="en-US"/>
          </a:p>
        </p:txBody>
      </p:sp>
    </p:spTree>
    <p:extLst>
      <p:ext uri="{BB962C8B-B14F-4D97-AF65-F5344CB8AC3E}">
        <p14:creationId xmlns:p14="http://schemas.microsoft.com/office/powerpoint/2010/main" val="348725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s-ES"/>
              <a:t>EOY Primer v1.0 AY 25-26</a:t>
            </a:r>
            <a:endParaRPr lang="en-US"/>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3436571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79864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30886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v1.0 AY 25-26</a:t>
            </a:r>
            <a:endParaRPr lang="en-US" noProof="0" dirty="0"/>
          </a:p>
        </p:txBody>
      </p:sp>
    </p:spTree>
    <p:extLst>
      <p:ext uri="{BB962C8B-B14F-4D97-AF65-F5344CB8AC3E}">
        <p14:creationId xmlns:p14="http://schemas.microsoft.com/office/powerpoint/2010/main" val="368599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286150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975785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07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45865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18368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v1.0 AY 25-26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425351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s-ES"/>
              <a:t>EOY Primer v1.0 AY 25-26</a:t>
            </a:r>
            <a:endParaRPr lang="en-US"/>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39545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03757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17312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44076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46944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v1.0 AY 25-26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44347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v1.0 AY 25-26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09838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5996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50048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794665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6079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45158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1355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68242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12273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00702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74783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8789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v1.0 AY 25-26</a:t>
            </a:r>
            <a:endParaRPr lang="en-US" noProof="0" dirty="0"/>
          </a:p>
        </p:txBody>
      </p:sp>
    </p:spTree>
    <p:extLst>
      <p:ext uri="{BB962C8B-B14F-4D97-AF65-F5344CB8AC3E}">
        <p14:creationId xmlns:p14="http://schemas.microsoft.com/office/powerpoint/2010/main" val="2167627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47383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889438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634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1901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447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a:t>EOY Primer v1.0 AY 25-26</a:t>
            </a:r>
            <a:endParaRPr lang="en-US" noProof="0" dirty="0"/>
          </a:p>
        </p:txBody>
      </p:sp>
    </p:spTree>
    <p:extLst>
      <p:ext uri="{BB962C8B-B14F-4D97-AF65-F5344CB8AC3E}">
        <p14:creationId xmlns:p14="http://schemas.microsoft.com/office/powerpoint/2010/main" val="34282438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35076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dirty="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dirty="0"/>
              <a:t>EOY Primer v1.0 AY 25-26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318510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173341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34283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662092265"/>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v1.0 AY 25-26</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68236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19901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6584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886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499886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91866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s-ES" noProof="0"/>
              <a:t>EOY Primer v1.0 AY 25-26</a:t>
            </a:r>
            <a:endParaRPr lang="en-US" noProof="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78386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s-ES" noProof="0"/>
              <a:t>EOY Primer v1.0 AY 25-26</a:t>
            </a:r>
            <a:endParaRPr lang="en-US" noProof="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692275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0721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095926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706448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101227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41808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8501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s-ES"/>
              <a:t>EOY Primer v1.0 AY 25-26</a:t>
            </a:r>
            <a:endParaRPr lang="en-US"/>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292139552"/>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s-ES" noProof="0"/>
              <a:t>EOY Primer v1.0 AY 25-26</a:t>
            </a:r>
            <a:endParaRPr lang="en-US" noProof="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8452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73796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16161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807623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79870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v1.0 AY 25-26</a:t>
            </a:r>
            <a:endParaRPr lang="en-US" noProof="0"/>
          </a:p>
        </p:txBody>
      </p:sp>
    </p:spTree>
    <p:extLst>
      <p:ext uri="{BB962C8B-B14F-4D97-AF65-F5344CB8AC3E}">
        <p14:creationId xmlns:p14="http://schemas.microsoft.com/office/powerpoint/2010/main" val="15496703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57219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212841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s-ES"/>
              <a:t>EOY Primer v1.0 AY 25-26</a:t>
            </a: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735338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7149788"/>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s-ES"/>
              <a:t>EOY Primer v1.0 AY 25-26</a:t>
            </a:r>
            <a:endParaRPr lang="en-US"/>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9712450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583405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108301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312710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s-ES" noProof="0"/>
              <a:t>EOY Primer v1.0 AY 25-26</a:t>
            </a:r>
            <a:endParaRPr lang="en-US" noProof="0" dirty="0"/>
          </a:p>
        </p:txBody>
      </p:sp>
    </p:spTree>
    <p:extLst>
      <p:ext uri="{BB962C8B-B14F-4D97-AF65-F5344CB8AC3E}">
        <p14:creationId xmlns:p14="http://schemas.microsoft.com/office/powerpoint/2010/main" val="3490038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889659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s-ES" noProof="0"/>
              <a:t>EOY Primer v1.0 AY 25-26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535246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s-ES" noProof="0"/>
              <a:t>EOY Primer v1.0 AY 25-26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744706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7269595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8528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2.sv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63" Type="http://schemas.openxmlformats.org/officeDocument/2006/relationships/image" Target="../media/image2.svg"/><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61" Type="http://schemas.openxmlformats.org/officeDocument/2006/relationships/theme" Target="../theme/theme2.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image" Target="../media/image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s-ES" dirty="0"/>
              <a:t>EOY Primer v1.0 AY 25-26</a:t>
            </a:r>
            <a:endParaRPr lang="en-US"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574232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6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s-ES" noProof="0"/>
              <a:t>EOY Primer v1.0 AY 25-26</a:t>
            </a:r>
            <a:endParaRPr lang="en-US" noProof="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89368529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649" r:id="rId41"/>
    <p:sldLayoutId id="2147483659" r:id="rId42"/>
    <p:sldLayoutId id="2147483661" r:id="rId43"/>
    <p:sldLayoutId id="2147483664" r:id="rId44"/>
    <p:sldLayoutId id="2147483665" r:id="rId45"/>
    <p:sldLayoutId id="2147483666" r:id="rId46"/>
    <p:sldLayoutId id="2147483667" r:id="rId47"/>
    <p:sldLayoutId id="2147483650" r:id="rId48"/>
    <p:sldLayoutId id="2147483652" r:id="rId49"/>
    <p:sldLayoutId id="2147483653" r:id="rId50"/>
    <p:sldLayoutId id="2147483668" r:id="rId51"/>
    <p:sldLayoutId id="2147483671" r:id="rId52"/>
    <p:sldLayoutId id="2147483672" r:id="rId53"/>
    <p:sldLayoutId id="2147483678" r:id="rId54"/>
    <p:sldLayoutId id="2147483674" r:id="rId55"/>
    <p:sldLayoutId id="2147483676" r:id="rId56"/>
    <p:sldLayoutId id="2147483677" r:id="rId57"/>
    <p:sldLayoutId id="2147483679" r:id="rId58"/>
    <p:sldLayoutId id="2147483680" r:id="rId59"/>
    <p:sldLayoutId id="2147483758" r:id="rId6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9.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0.xml"/><Relationship Id="rId16" Type="http://schemas.openxmlformats.org/officeDocument/2006/relationships/diagramColors" Target="../diagrams/colors5.xml"/><Relationship Id="rId1" Type="http://schemas.openxmlformats.org/officeDocument/2006/relationships/slideLayout" Target="../slideLayouts/slideLayout8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15.xml"/><Relationship Id="rId16" Type="http://schemas.openxmlformats.org/officeDocument/2006/relationships/diagramColors" Target="../diagrams/colors8.xml"/><Relationship Id="rId1" Type="http://schemas.openxmlformats.org/officeDocument/2006/relationships/slideLayout" Target="../slideLayouts/slideLayout80.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22.xml"/><Relationship Id="rId16" Type="http://schemas.openxmlformats.org/officeDocument/2006/relationships/diagramColors" Target="../diagrams/colors11.xml"/><Relationship Id="rId1" Type="http://schemas.openxmlformats.org/officeDocument/2006/relationships/slideLayout" Target="../slideLayouts/slideLayout80.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www.cde.ca.gov/fg/aa/co/cars.as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3" Type="http://schemas.openxmlformats.org/officeDocument/2006/relationships/diagramData" Target="../diagrams/data14.xml"/><Relationship Id="rId18" Type="http://schemas.openxmlformats.org/officeDocument/2006/relationships/diagramData" Target="../diagrams/data15.xml"/><Relationship Id="rId26" Type="http://schemas.openxmlformats.org/officeDocument/2006/relationships/diagramColors" Target="../diagrams/colors16.xml"/><Relationship Id="rId39" Type="http://schemas.openxmlformats.org/officeDocument/2006/relationships/diagramLayout" Target="../diagrams/layout19.xml"/><Relationship Id="rId21" Type="http://schemas.openxmlformats.org/officeDocument/2006/relationships/diagramColors" Target="../diagrams/colors15.xml"/><Relationship Id="rId34" Type="http://schemas.openxmlformats.org/officeDocument/2006/relationships/diagramLayout" Target="../diagrams/layout18.xml"/><Relationship Id="rId42" Type="http://schemas.microsoft.com/office/2007/relationships/diagramDrawing" Target="../diagrams/drawing19.xml"/><Relationship Id="rId47" Type="http://schemas.microsoft.com/office/2007/relationships/diagramDrawing" Target="../diagrams/drawing20.xml"/><Relationship Id="rId50" Type="http://schemas.openxmlformats.org/officeDocument/2006/relationships/diagramQuickStyle" Target="../diagrams/quickStyle21.xml"/><Relationship Id="rId55" Type="http://schemas.openxmlformats.org/officeDocument/2006/relationships/diagramQuickStyle" Target="../diagrams/quickStyle22.xml"/><Relationship Id="rId7" Type="http://schemas.microsoft.com/office/2007/relationships/diagramDrawing" Target="../diagrams/drawing12.xml"/><Relationship Id="rId2" Type="http://schemas.openxmlformats.org/officeDocument/2006/relationships/notesSlide" Target="../notesSlides/notesSlide31.xml"/><Relationship Id="rId16" Type="http://schemas.openxmlformats.org/officeDocument/2006/relationships/diagramColors" Target="../diagrams/colors14.xml"/><Relationship Id="rId29" Type="http://schemas.openxmlformats.org/officeDocument/2006/relationships/diagramLayout" Target="../diagrams/layout17.xml"/><Relationship Id="rId11" Type="http://schemas.openxmlformats.org/officeDocument/2006/relationships/diagramColors" Target="../diagrams/colors13.xml"/><Relationship Id="rId24" Type="http://schemas.openxmlformats.org/officeDocument/2006/relationships/diagramLayout" Target="../diagrams/layout16.xml"/><Relationship Id="rId32" Type="http://schemas.microsoft.com/office/2007/relationships/diagramDrawing" Target="../diagrams/drawing17.xml"/><Relationship Id="rId37" Type="http://schemas.microsoft.com/office/2007/relationships/diagramDrawing" Target="../diagrams/drawing18.xml"/><Relationship Id="rId40" Type="http://schemas.openxmlformats.org/officeDocument/2006/relationships/diagramQuickStyle" Target="../diagrams/quickStyle19.xml"/><Relationship Id="rId45" Type="http://schemas.openxmlformats.org/officeDocument/2006/relationships/diagramQuickStyle" Target="../diagrams/quickStyle20.xml"/><Relationship Id="rId53" Type="http://schemas.openxmlformats.org/officeDocument/2006/relationships/diagramData" Target="../diagrams/data22.xml"/><Relationship Id="rId5" Type="http://schemas.openxmlformats.org/officeDocument/2006/relationships/diagramQuickStyle" Target="../diagrams/quickStyle12.xml"/><Relationship Id="rId19" Type="http://schemas.openxmlformats.org/officeDocument/2006/relationships/diagramLayout" Target="../diagrams/layout15.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diagramLayout" Target="../diagrams/layout14.xml"/><Relationship Id="rId22" Type="http://schemas.microsoft.com/office/2007/relationships/diagramDrawing" Target="../diagrams/drawing15.xml"/><Relationship Id="rId27" Type="http://schemas.microsoft.com/office/2007/relationships/diagramDrawing" Target="../diagrams/drawing16.xml"/><Relationship Id="rId30" Type="http://schemas.openxmlformats.org/officeDocument/2006/relationships/diagramQuickStyle" Target="../diagrams/quickStyle17.xml"/><Relationship Id="rId35" Type="http://schemas.openxmlformats.org/officeDocument/2006/relationships/diagramQuickStyle" Target="../diagrams/quickStyle18.xml"/><Relationship Id="rId43" Type="http://schemas.openxmlformats.org/officeDocument/2006/relationships/diagramData" Target="../diagrams/data20.xml"/><Relationship Id="rId48" Type="http://schemas.openxmlformats.org/officeDocument/2006/relationships/diagramData" Target="../diagrams/data21.xml"/><Relationship Id="rId56" Type="http://schemas.openxmlformats.org/officeDocument/2006/relationships/diagramColors" Target="../diagrams/colors22.xml"/><Relationship Id="rId8" Type="http://schemas.openxmlformats.org/officeDocument/2006/relationships/diagramData" Target="../diagrams/data13.xml"/><Relationship Id="rId51" Type="http://schemas.openxmlformats.org/officeDocument/2006/relationships/diagramColors" Target="../diagrams/colors21.xml"/><Relationship Id="rId3" Type="http://schemas.openxmlformats.org/officeDocument/2006/relationships/diagramData" Target="../diagrams/data12.xml"/><Relationship Id="rId12" Type="http://schemas.microsoft.com/office/2007/relationships/diagramDrawing" Target="../diagrams/drawing13.xml"/><Relationship Id="rId17" Type="http://schemas.microsoft.com/office/2007/relationships/diagramDrawing" Target="../diagrams/drawing14.xml"/><Relationship Id="rId25" Type="http://schemas.openxmlformats.org/officeDocument/2006/relationships/diagramQuickStyle" Target="../diagrams/quickStyle16.xml"/><Relationship Id="rId33" Type="http://schemas.openxmlformats.org/officeDocument/2006/relationships/diagramData" Target="../diagrams/data18.xml"/><Relationship Id="rId38" Type="http://schemas.openxmlformats.org/officeDocument/2006/relationships/diagramData" Target="../diagrams/data19.xml"/><Relationship Id="rId46" Type="http://schemas.openxmlformats.org/officeDocument/2006/relationships/diagramColors" Target="../diagrams/colors20.xml"/><Relationship Id="rId20" Type="http://schemas.openxmlformats.org/officeDocument/2006/relationships/diagramQuickStyle" Target="../diagrams/quickStyle15.xml"/><Relationship Id="rId41" Type="http://schemas.openxmlformats.org/officeDocument/2006/relationships/diagramColors" Target="../diagrams/colors19.xml"/><Relationship Id="rId54" Type="http://schemas.openxmlformats.org/officeDocument/2006/relationships/diagramLayout" Target="../diagrams/layout22.xml"/><Relationship Id="rId1" Type="http://schemas.openxmlformats.org/officeDocument/2006/relationships/slideLayout" Target="../slideLayouts/slideLayout21.xml"/><Relationship Id="rId6" Type="http://schemas.openxmlformats.org/officeDocument/2006/relationships/diagramColors" Target="../diagrams/colors12.xml"/><Relationship Id="rId15" Type="http://schemas.openxmlformats.org/officeDocument/2006/relationships/diagramQuickStyle" Target="../diagrams/quickStyle14.xml"/><Relationship Id="rId23" Type="http://schemas.openxmlformats.org/officeDocument/2006/relationships/diagramData" Target="../diagrams/data16.xml"/><Relationship Id="rId28" Type="http://schemas.openxmlformats.org/officeDocument/2006/relationships/diagramData" Target="../diagrams/data17.xml"/><Relationship Id="rId36" Type="http://schemas.openxmlformats.org/officeDocument/2006/relationships/diagramColors" Target="../diagrams/colors18.xml"/><Relationship Id="rId49" Type="http://schemas.openxmlformats.org/officeDocument/2006/relationships/diagramLayout" Target="../diagrams/layout21.xml"/><Relationship Id="rId57" Type="http://schemas.microsoft.com/office/2007/relationships/diagramDrawing" Target="../diagrams/drawing22.xml"/><Relationship Id="rId10" Type="http://schemas.openxmlformats.org/officeDocument/2006/relationships/diagramQuickStyle" Target="../diagrams/quickStyle13.xml"/><Relationship Id="rId31" Type="http://schemas.openxmlformats.org/officeDocument/2006/relationships/diagramColors" Target="../diagrams/colors17.xml"/><Relationship Id="rId44" Type="http://schemas.openxmlformats.org/officeDocument/2006/relationships/diagramLayout" Target="../diagrams/layout20.xml"/><Relationship Id="rId52" Type="http://schemas.microsoft.com/office/2007/relationships/diagramDrawing" Target="../diagrams/drawing21.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diagramData" Target="../diagrams/data25.xml"/><Relationship Id="rId18" Type="http://schemas.openxmlformats.org/officeDocument/2006/relationships/diagramData" Target="../diagrams/data26.xml"/><Relationship Id="rId3" Type="http://schemas.openxmlformats.org/officeDocument/2006/relationships/diagramData" Target="../diagrams/data23.xml"/><Relationship Id="rId21" Type="http://schemas.openxmlformats.org/officeDocument/2006/relationships/diagramColors" Target="../diagrams/colors26.xml"/><Relationship Id="rId7" Type="http://schemas.microsoft.com/office/2007/relationships/diagramDrawing" Target="../diagrams/drawing23.xml"/><Relationship Id="rId12" Type="http://schemas.microsoft.com/office/2007/relationships/diagramDrawing" Target="../diagrams/drawing24.xml"/><Relationship Id="rId17" Type="http://schemas.microsoft.com/office/2007/relationships/diagramDrawing" Target="../diagrams/drawing25.xml"/><Relationship Id="rId2" Type="http://schemas.openxmlformats.org/officeDocument/2006/relationships/notesSlide" Target="../notesSlides/notesSlide32.xml"/><Relationship Id="rId16" Type="http://schemas.openxmlformats.org/officeDocument/2006/relationships/diagramColors" Target="../diagrams/colors25.xml"/><Relationship Id="rId20" Type="http://schemas.openxmlformats.org/officeDocument/2006/relationships/diagramQuickStyle" Target="../diagrams/quickStyle26.xml"/><Relationship Id="rId1" Type="http://schemas.openxmlformats.org/officeDocument/2006/relationships/slideLayout" Target="../slideLayouts/slideLayout80.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5" Type="http://schemas.openxmlformats.org/officeDocument/2006/relationships/diagramQuickStyle" Target="../diagrams/quickStyle25.xml"/><Relationship Id="rId10" Type="http://schemas.openxmlformats.org/officeDocument/2006/relationships/diagramQuickStyle" Target="../diagrams/quickStyle24.xml"/><Relationship Id="rId19" Type="http://schemas.openxmlformats.org/officeDocument/2006/relationships/diagramLayout" Target="../diagrams/layout26.xml"/><Relationship Id="rId4" Type="http://schemas.openxmlformats.org/officeDocument/2006/relationships/diagramLayout" Target="../diagrams/layout23.xml"/><Relationship Id="rId9" Type="http://schemas.openxmlformats.org/officeDocument/2006/relationships/diagramLayout" Target="../diagrams/layout24.xml"/><Relationship Id="rId14" Type="http://schemas.openxmlformats.org/officeDocument/2006/relationships/diagramLayout" Target="../diagrams/layout25.xml"/><Relationship Id="rId22" Type="http://schemas.microsoft.com/office/2007/relationships/diagramDrawing" Target="../diagrams/drawing26.xml"/></Relationships>
</file>

<file path=ppt/slides/_rels/slide33.xml.rels><?xml version="1.0" encoding="UTF-8" standalone="yes"?>
<Relationships xmlns="http://schemas.openxmlformats.org/package/2006/relationships"><Relationship Id="rId13" Type="http://schemas.openxmlformats.org/officeDocument/2006/relationships/diagramData" Target="../diagrams/data29.xml"/><Relationship Id="rId18" Type="http://schemas.openxmlformats.org/officeDocument/2006/relationships/diagramData" Target="../diagrams/data30.xml"/><Relationship Id="rId26" Type="http://schemas.openxmlformats.org/officeDocument/2006/relationships/diagramColors" Target="../diagrams/colors31.xml"/><Relationship Id="rId39" Type="http://schemas.openxmlformats.org/officeDocument/2006/relationships/diagramLayout" Target="../diagrams/layout34.xml"/><Relationship Id="rId21" Type="http://schemas.openxmlformats.org/officeDocument/2006/relationships/diagramColors" Target="../diagrams/colors30.xml"/><Relationship Id="rId34" Type="http://schemas.openxmlformats.org/officeDocument/2006/relationships/diagramLayout" Target="../diagrams/layout33.xml"/><Relationship Id="rId42" Type="http://schemas.microsoft.com/office/2007/relationships/diagramDrawing" Target="../diagrams/drawing34.xml"/><Relationship Id="rId47" Type="http://schemas.microsoft.com/office/2007/relationships/diagramDrawing" Target="../diagrams/drawing35.xml"/><Relationship Id="rId7" Type="http://schemas.microsoft.com/office/2007/relationships/diagramDrawing" Target="../diagrams/drawing27.xml"/><Relationship Id="rId2" Type="http://schemas.openxmlformats.org/officeDocument/2006/relationships/notesSlide" Target="../notesSlides/notesSlide33.xml"/><Relationship Id="rId16" Type="http://schemas.openxmlformats.org/officeDocument/2006/relationships/diagramColors" Target="../diagrams/colors29.xml"/><Relationship Id="rId29" Type="http://schemas.openxmlformats.org/officeDocument/2006/relationships/diagramLayout" Target="../diagrams/layout32.xml"/><Relationship Id="rId1" Type="http://schemas.openxmlformats.org/officeDocument/2006/relationships/slideLayout" Target="../slideLayouts/slideLayout80.xml"/><Relationship Id="rId6" Type="http://schemas.openxmlformats.org/officeDocument/2006/relationships/diagramColors" Target="../diagrams/colors27.xml"/><Relationship Id="rId11" Type="http://schemas.openxmlformats.org/officeDocument/2006/relationships/diagramColors" Target="../diagrams/colors28.xml"/><Relationship Id="rId24" Type="http://schemas.openxmlformats.org/officeDocument/2006/relationships/diagramLayout" Target="../diagrams/layout31.xml"/><Relationship Id="rId32" Type="http://schemas.microsoft.com/office/2007/relationships/diagramDrawing" Target="../diagrams/drawing32.xml"/><Relationship Id="rId37" Type="http://schemas.microsoft.com/office/2007/relationships/diagramDrawing" Target="../diagrams/drawing33.xml"/><Relationship Id="rId40" Type="http://schemas.openxmlformats.org/officeDocument/2006/relationships/diagramQuickStyle" Target="../diagrams/quickStyle34.xml"/><Relationship Id="rId45" Type="http://schemas.openxmlformats.org/officeDocument/2006/relationships/diagramQuickStyle" Target="../diagrams/quickStyle35.xml"/><Relationship Id="rId5" Type="http://schemas.openxmlformats.org/officeDocument/2006/relationships/diagramQuickStyle" Target="../diagrams/quickStyle27.xml"/><Relationship Id="rId15" Type="http://schemas.openxmlformats.org/officeDocument/2006/relationships/diagramQuickStyle" Target="../diagrams/quickStyle29.xml"/><Relationship Id="rId23" Type="http://schemas.openxmlformats.org/officeDocument/2006/relationships/diagramData" Target="../diagrams/data31.xml"/><Relationship Id="rId28" Type="http://schemas.openxmlformats.org/officeDocument/2006/relationships/diagramData" Target="../diagrams/data32.xml"/><Relationship Id="rId36" Type="http://schemas.openxmlformats.org/officeDocument/2006/relationships/diagramColors" Target="../diagrams/colors33.xml"/><Relationship Id="rId10" Type="http://schemas.openxmlformats.org/officeDocument/2006/relationships/diagramQuickStyle" Target="../diagrams/quickStyle28.xml"/><Relationship Id="rId19" Type="http://schemas.openxmlformats.org/officeDocument/2006/relationships/diagramLayout" Target="../diagrams/layout30.xml"/><Relationship Id="rId31" Type="http://schemas.openxmlformats.org/officeDocument/2006/relationships/diagramColors" Target="../diagrams/colors32.xml"/><Relationship Id="rId44" Type="http://schemas.openxmlformats.org/officeDocument/2006/relationships/diagramLayout" Target="../diagrams/layout35.xml"/><Relationship Id="rId4" Type="http://schemas.openxmlformats.org/officeDocument/2006/relationships/diagramLayout" Target="../diagrams/layout27.xml"/><Relationship Id="rId9" Type="http://schemas.openxmlformats.org/officeDocument/2006/relationships/diagramLayout" Target="../diagrams/layout28.xml"/><Relationship Id="rId14" Type="http://schemas.openxmlformats.org/officeDocument/2006/relationships/diagramLayout" Target="../diagrams/layout29.xml"/><Relationship Id="rId22" Type="http://schemas.microsoft.com/office/2007/relationships/diagramDrawing" Target="../diagrams/drawing30.xml"/><Relationship Id="rId27" Type="http://schemas.microsoft.com/office/2007/relationships/diagramDrawing" Target="../diagrams/drawing31.xml"/><Relationship Id="rId30" Type="http://schemas.openxmlformats.org/officeDocument/2006/relationships/diagramQuickStyle" Target="../diagrams/quickStyle32.xml"/><Relationship Id="rId35" Type="http://schemas.openxmlformats.org/officeDocument/2006/relationships/diagramQuickStyle" Target="../diagrams/quickStyle33.xml"/><Relationship Id="rId43" Type="http://schemas.openxmlformats.org/officeDocument/2006/relationships/diagramData" Target="../diagrams/data35.xml"/><Relationship Id="rId8" Type="http://schemas.openxmlformats.org/officeDocument/2006/relationships/diagramData" Target="../diagrams/data28.xml"/><Relationship Id="rId3" Type="http://schemas.openxmlformats.org/officeDocument/2006/relationships/diagramData" Target="../diagrams/data27.xml"/><Relationship Id="rId12" Type="http://schemas.microsoft.com/office/2007/relationships/diagramDrawing" Target="../diagrams/drawing28.xml"/><Relationship Id="rId17" Type="http://schemas.microsoft.com/office/2007/relationships/diagramDrawing" Target="../diagrams/drawing29.xml"/><Relationship Id="rId25" Type="http://schemas.openxmlformats.org/officeDocument/2006/relationships/diagramQuickStyle" Target="../diagrams/quickStyle31.xml"/><Relationship Id="rId33" Type="http://schemas.openxmlformats.org/officeDocument/2006/relationships/diagramData" Target="../diagrams/data33.xml"/><Relationship Id="rId38" Type="http://schemas.openxmlformats.org/officeDocument/2006/relationships/diagramData" Target="../diagrams/data34.xml"/><Relationship Id="rId46" Type="http://schemas.openxmlformats.org/officeDocument/2006/relationships/diagramColors" Target="../diagrams/colors35.xml"/><Relationship Id="rId20" Type="http://schemas.openxmlformats.org/officeDocument/2006/relationships/diagramQuickStyle" Target="../diagrams/quickStyle30.xml"/><Relationship Id="rId41" Type="http://schemas.openxmlformats.org/officeDocument/2006/relationships/diagramColors" Target="../diagrams/colors34.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37.xml"/><Relationship Id="rId13" Type="http://schemas.openxmlformats.org/officeDocument/2006/relationships/diagramData" Target="../diagrams/data38.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17" Type="http://schemas.microsoft.com/office/2007/relationships/diagramDrawing" Target="../diagrams/drawing38.xml"/><Relationship Id="rId2" Type="http://schemas.openxmlformats.org/officeDocument/2006/relationships/notesSlide" Target="../notesSlides/notesSlide34.xml"/><Relationship Id="rId16" Type="http://schemas.openxmlformats.org/officeDocument/2006/relationships/diagramColors" Target="../diagrams/colors38.xml"/><Relationship Id="rId1" Type="http://schemas.openxmlformats.org/officeDocument/2006/relationships/slideLayout" Target="../slideLayouts/slideLayout80.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5" Type="http://schemas.openxmlformats.org/officeDocument/2006/relationships/diagramQuickStyle" Target="../diagrams/quickStyle38.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 Id="rId14" Type="http://schemas.openxmlformats.org/officeDocument/2006/relationships/diagramLayout" Target="../diagrams/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35.xml"/><Relationship Id="rId1" Type="http://schemas.openxmlformats.org/officeDocument/2006/relationships/slideLayout" Target="../slideLayouts/slideLayout80.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hyperlink" Target="https://documentation.calpads.org/Training/EOYReportingRoadmap/" TargetMode="External"/><Relationship Id="rId7" Type="http://schemas.openxmlformats.org/officeDocument/2006/relationships/hyperlink" Target="https://www.cde.ca.gov/ds/sp/cl/documents/dataguidev110-20200214.docx" TargetMode="External"/><Relationship Id="rId2" Type="http://schemas.openxmlformats.org/officeDocument/2006/relationships/notesSlide" Target="../notesSlides/notesSlide37.xml"/><Relationship Id="rId1" Type="http://schemas.openxmlformats.org/officeDocument/2006/relationships/slideLayout" Target="../slideLayouts/slideLayout80.xml"/><Relationship Id="rId6" Type="http://schemas.openxmlformats.org/officeDocument/2006/relationships/hyperlink" Target="https://www.youtube.com/@CSISCALPADSTrainingChannel/playlists" TargetMode="External"/><Relationship Id="rId5" Type="http://schemas.openxmlformats.org/officeDocument/2006/relationships/hyperlink" Target="https://www.youtube.com/playlist?list=PLsnFpLOXpp4IH1ehyLHrZOoCB3iE8EhQl" TargetMode="External"/><Relationship Id="rId4" Type="http://schemas.openxmlformats.org/officeDocument/2006/relationships/hyperlink" Target="https://documentation.calpads.org/OnlineMaintenance/StudentDataMaintenance/StudentDetailsSPRG/"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documentation.calpads.org/OnlineMaintenance/StudentDataMaintenance/StudentDetailsSENR/" TargetMode="External"/><Relationship Id="rId13" Type="http://schemas.openxmlformats.org/officeDocument/2006/relationships/hyperlink" Target="https://www.cde.ca.gov/ds/sp/cl/calpadsupdflash277.asp" TargetMode="External"/><Relationship Id="rId3" Type="http://schemas.openxmlformats.org/officeDocument/2006/relationships/hyperlink" Target="https://documentation.calpads.org/Training/EOYReportingRoadmap/" TargetMode="External"/><Relationship Id="rId7" Type="http://schemas.openxmlformats.org/officeDocument/2006/relationships/hyperlink" Target="https://documentation.calpads.org/OnlineMaintenance/StudentDataMaintenance/StudentDetailsSELA/#summative-testing-and-rfep-reporting" TargetMode="External"/><Relationship Id="rId12" Type="http://schemas.openxmlformats.org/officeDocument/2006/relationships/hyperlink" Target="https://www.cde.ca.gov/ds/sp/cl/calpadsupdflash295.asp" TargetMode="External"/><Relationship Id="rId2" Type="http://schemas.openxmlformats.org/officeDocument/2006/relationships/notesSlide" Target="../notesSlides/notesSlide38.xml"/><Relationship Id="rId1" Type="http://schemas.openxmlformats.org/officeDocument/2006/relationships/slideLayout" Target="../slideLayouts/slideLayout79.xml"/><Relationship Id="rId6" Type="http://schemas.openxmlformats.org/officeDocument/2006/relationships/hyperlink" Target="https://documentation.calpads.org/OnlineMaintenance/IncidentData/IncidentDataPage/" TargetMode="External"/><Relationship Id="rId11" Type="http://schemas.openxmlformats.org/officeDocument/2006/relationships/hyperlink" Target="https://www.cde.ca.gov/ds/sp/cl/calpadsfaqs.asp#eoytop" TargetMode="External"/><Relationship Id="rId5" Type="http://schemas.openxmlformats.org/officeDocument/2006/relationships/hyperlink" Target="https://documentation.calpads.org/OnlineMaintenance/StudentDataMaintenance/StudentDetailsSTAS/" TargetMode="External"/><Relationship Id="rId15" Type="http://schemas.openxmlformats.org/officeDocument/2006/relationships/image" Target="../media/image45.png"/><Relationship Id="rId10" Type="http://schemas.openxmlformats.org/officeDocument/2006/relationships/hyperlink" Target="https://www.youtube.com/@CSISCALPADSTrainingChannel/playlists?view=50&amp;sort=dd&amp;shelf_id=11" TargetMode="External"/><Relationship Id="rId4" Type="http://schemas.openxmlformats.org/officeDocument/2006/relationships/hyperlink" Target="https://documentation.calpads.org/OnlineMaintenance/StudentDataMaintenance/StudentDetailsSPRG/" TargetMode="External"/><Relationship Id="rId9" Type="http://schemas.openxmlformats.org/officeDocument/2006/relationships/hyperlink" Target="https://www.youtube.com/@CSISCALPADSTrainingChannel/playlists?view=50&amp;sort=dd&amp;shelf_id=10" TargetMode="External"/><Relationship Id="rId14" Type="http://schemas.openxmlformats.org/officeDocument/2006/relationships/hyperlink" Target="https://www.cde.ca.gov/sp/se/lr/om061323.asp"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f6j2r56fV8U" TargetMode="External"/><Relationship Id="rId13" Type="http://schemas.openxmlformats.org/officeDocument/2006/relationships/hyperlink" Target="https://www.cde.ca.gov/ds/sp/cl/calpadsfaqs.asp#f1top&#160;" TargetMode="External"/><Relationship Id="rId3" Type="http://schemas.openxmlformats.org/officeDocument/2006/relationships/hyperlink" Target="https://documentation.calpads.org/OnlineMaintenance/StudentDataMaintenance/StudentDetailsSWDS/" TargetMode="External"/><Relationship Id="rId7" Type="http://schemas.openxmlformats.org/officeDocument/2006/relationships/hyperlink" Target="https://documentation.calpads.org/OnlineMaintenance/StudentDataMaintenance/StudentDetailsPSTS/" TargetMode="External"/><Relationship Id="rId12" Type="http://schemas.openxmlformats.org/officeDocument/2006/relationships/hyperlink" Target="https://www.cde.ca.gov/ds/sp/cl/spededfilesubscenarios.asp" TargetMode="External"/><Relationship Id="rId2" Type="http://schemas.openxmlformats.org/officeDocument/2006/relationships/notesSlide" Target="../notesSlides/notesSlide39.xml"/><Relationship Id="rId1" Type="http://schemas.openxmlformats.org/officeDocument/2006/relationships/slideLayout" Target="../slideLayouts/slideLayout80.xml"/><Relationship Id="rId6" Type="http://schemas.openxmlformats.org/officeDocument/2006/relationships/hyperlink" Target="https://documentation.calpads.org/OnlineMaintenance/StudentDataMaintenance/StudentDetailsSERV/" TargetMode="External"/><Relationship Id="rId11" Type="http://schemas.openxmlformats.org/officeDocument/2006/relationships/hyperlink" Target="https://www.cde.ca.gov/ds/sp/cl/swdreporting.asp" TargetMode="External"/><Relationship Id="rId5" Type="http://schemas.openxmlformats.org/officeDocument/2006/relationships/hyperlink" Target="https://documentation.calpads.org/OnlineMaintenance/StudentDataMaintenance/StudentDetailsMEET/" TargetMode="External"/><Relationship Id="rId10" Type="http://schemas.openxmlformats.org/officeDocument/2006/relationships/image" Target="../media/image46.gif"/><Relationship Id="rId4" Type="http://schemas.openxmlformats.org/officeDocument/2006/relationships/hyperlink" Target="https://documentation.calpads.org/OnlineMaintenance/StudentDataMaintenance/StudentDetailsPLAN/" TargetMode="External"/><Relationship Id="rId9" Type="http://schemas.openxmlformats.org/officeDocument/2006/relationships/hyperlink" Target="https://www.youtube.com/watch?v=5QV1TCJsS4s&amp;list=PLsnFpLOXpp4LYCL8ZQ6Kaa3nBRY5EBNyj" TargetMode="External"/><Relationship Id="rId14" Type="http://schemas.openxmlformats.org/officeDocument/2006/relationships/hyperlink" Target="https://cde.app.box.com/s/3hsead1kg7gtj75ti4bfn9cxz55b80f8/file/150420247093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diagramData" Target="../diagrams/data41.xml"/><Relationship Id="rId3" Type="http://schemas.openxmlformats.org/officeDocument/2006/relationships/diagramData" Target="../diagrams/data39.xml"/><Relationship Id="rId7" Type="http://schemas.microsoft.com/office/2007/relationships/diagramDrawing" Target="../diagrams/drawing39.xml"/><Relationship Id="rId12" Type="http://schemas.microsoft.com/office/2007/relationships/diagramDrawing" Target="../diagrams/drawing40.xml"/><Relationship Id="rId17" Type="http://schemas.microsoft.com/office/2007/relationships/diagramDrawing" Target="../diagrams/drawing41.xml"/><Relationship Id="rId2" Type="http://schemas.openxmlformats.org/officeDocument/2006/relationships/notesSlide" Target="../notesSlides/notesSlide41.xml"/><Relationship Id="rId16" Type="http://schemas.openxmlformats.org/officeDocument/2006/relationships/diagramColors" Target="../diagrams/colors41.xml"/><Relationship Id="rId1" Type="http://schemas.openxmlformats.org/officeDocument/2006/relationships/slideLayout" Target="../slideLayouts/slideLayout80.xml"/><Relationship Id="rId6" Type="http://schemas.openxmlformats.org/officeDocument/2006/relationships/diagramColors" Target="../diagrams/colors39.xml"/><Relationship Id="rId11" Type="http://schemas.openxmlformats.org/officeDocument/2006/relationships/diagramColors" Target="../diagrams/colors40.xml"/><Relationship Id="rId5" Type="http://schemas.openxmlformats.org/officeDocument/2006/relationships/diagramQuickStyle" Target="../diagrams/quickStyle39.xml"/><Relationship Id="rId15" Type="http://schemas.openxmlformats.org/officeDocument/2006/relationships/diagramQuickStyle" Target="../diagrams/quickStyle41.xml"/><Relationship Id="rId10" Type="http://schemas.openxmlformats.org/officeDocument/2006/relationships/diagramQuickStyle" Target="../diagrams/quickStyle40.xml"/><Relationship Id="rId4" Type="http://schemas.openxmlformats.org/officeDocument/2006/relationships/diagramLayout" Target="../diagrams/layout39.xml"/><Relationship Id="rId9" Type="http://schemas.openxmlformats.org/officeDocument/2006/relationships/diagramLayout" Target="../diagrams/layout40.xml"/><Relationship Id="rId14" Type="http://schemas.openxmlformats.org/officeDocument/2006/relationships/diagramLayout" Target="../diagrams/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9.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80.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7.xml"/><Relationship Id="rId1" Type="http://schemas.openxmlformats.org/officeDocument/2006/relationships/slideLayout" Target="../slideLayouts/slideLayout71.xml"/><Relationship Id="rId6" Type="http://schemas.openxmlformats.org/officeDocument/2006/relationships/diagramColors" Target="../diagrams/colors42.xml"/><Relationship Id="rId11" Type="http://schemas.openxmlformats.org/officeDocument/2006/relationships/image" Target="../media/image56.svg"/><Relationship Id="rId5" Type="http://schemas.openxmlformats.org/officeDocument/2006/relationships/diagramQuickStyle" Target="../diagrams/quickStyle42.xml"/><Relationship Id="rId10" Type="http://schemas.openxmlformats.org/officeDocument/2006/relationships/image" Target="../media/image55.svg"/><Relationship Id="rId4" Type="http://schemas.openxmlformats.org/officeDocument/2006/relationships/diagramLayout" Target="../diagrams/layout42.xml"/><Relationship Id="rId9" Type="http://schemas.openxmlformats.org/officeDocument/2006/relationships/image" Target="../media/image54.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44.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43.xml"/><Relationship Id="rId21" Type="http://schemas.openxmlformats.org/officeDocument/2006/relationships/diagramQuickStyle" Target="../diagrams/quickStyle45.xml"/><Relationship Id="rId7" Type="http://schemas.microsoft.com/office/2007/relationships/diagramDrawing" Target="../diagrams/drawing43.xml"/><Relationship Id="rId12" Type="http://schemas.openxmlformats.org/officeDocument/2006/relationships/diagramData" Target="../diagrams/data44.xml"/><Relationship Id="rId17" Type="http://schemas.openxmlformats.org/officeDocument/2006/relationships/hyperlink" Target="https://documentation.calpads.org/Reports/EOY1/Report18.1_WorkBasedLearningCount/" TargetMode="External"/><Relationship Id="rId25" Type="http://schemas.openxmlformats.org/officeDocument/2006/relationships/hyperlink" Target="https://documentation.calpads.org/Reports/EOY3New/Report1.23_GraduatesandCompletersStudentList/" TargetMode="External"/><Relationship Id="rId2" Type="http://schemas.openxmlformats.org/officeDocument/2006/relationships/notesSlide" Target="../notesSlides/notesSlide49.xml"/><Relationship Id="rId16" Type="http://schemas.microsoft.com/office/2007/relationships/diagramDrawing" Target="../diagrams/drawing44.xml"/><Relationship Id="rId20" Type="http://schemas.openxmlformats.org/officeDocument/2006/relationships/diagramLayout" Target="../diagrams/layout45.xml"/><Relationship Id="rId1" Type="http://schemas.openxmlformats.org/officeDocument/2006/relationships/slideLayout" Target="../slideLayouts/slideLayout80.xml"/><Relationship Id="rId6" Type="http://schemas.openxmlformats.org/officeDocument/2006/relationships/diagramColors" Target="../diagrams/colors43.xml"/><Relationship Id="rId11" Type="http://schemas.openxmlformats.org/officeDocument/2006/relationships/hyperlink" Target="https://documentation.calpads.org/Reports/EOY1/Report3.20_CareerTechnicalEducationCompletersStudentList/" TargetMode="External"/><Relationship Id="rId24" Type="http://schemas.openxmlformats.org/officeDocument/2006/relationships/hyperlink" Target="https://documentation.calpads.org/Reports/EOY3New/Report1.22_GraduatesandCompletersCount/#report-122-graduates-and-completers-count" TargetMode="External"/><Relationship Id="rId5" Type="http://schemas.openxmlformats.org/officeDocument/2006/relationships/diagramQuickStyle" Target="../diagrams/quickStyle43.xml"/><Relationship Id="rId15" Type="http://schemas.openxmlformats.org/officeDocument/2006/relationships/diagramColors" Target="../diagrams/colors44.xml"/><Relationship Id="rId23" Type="http://schemas.microsoft.com/office/2007/relationships/diagramDrawing" Target="../diagrams/drawing45.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45.xml"/><Relationship Id="rId4" Type="http://schemas.openxmlformats.org/officeDocument/2006/relationships/diagramLayout" Target="../diagrams/layout43.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44.xml"/><Relationship Id="rId22" Type="http://schemas.openxmlformats.org/officeDocument/2006/relationships/diagramColors" Target="../diagrams/colors4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51.xml"/><Relationship Id="rId1" Type="http://schemas.openxmlformats.org/officeDocument/2006/relationships/slideLayout" Target="../slideLayouts/slideLayout80.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2.xml"/><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3.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54.xml"/><Relationship Id="rId1" Type="http://schemas.openxmlformats.org/officeDocument/2006/relationships/slideLayout" Target="../slideLayouts/slideLayout79.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79.xml"/><Relationship Id="rId4" Type="http://schemas.openxmlformats.org/officeDocument/2006/relationships/hyperlink" Target="https://documentation.calpads.org/DataDiscrepancies/DataDiscrepancie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60.xm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8" Type="http://schemas.openxmlformats.org/officeDocument/2006/relationships/hyperlink" Target="https://documentation.calpads.org/Training/EOYReportingRoadmap/" TargetMode="External"/><Relationship Id="rId13" Type="http://schemas.openxmlformats.org/officeDocument/2006/relationships/image" Target="../media/image67.jpeg"/><Relationship Id="rId3" Type="http://schemas.openxmlformats.org/officeDocument/2006/relationships/hyperlink" Target="https://www.cde.ca.gov/ds/sp/cl/calpadsupdflash229.asp" TargetMode="External"/><Relationship Id="rId7" Type="http://schemas.openxmlformats.org/officeDocument/2006/relationships/hyperlink" Target="https://www.youtube.com/@CSISCALPADSTrainingChannel/playlists" TargetMode="External"/><Relationship Id="rId12" Type="http://schemas.openxmlformats.org/officeDocument/2006/relationships/hyperlink" Target="https://documentation.calpads.org/OnlineMaintenance/StudentDataMaintenance/StudentDetailsWBLR/" TargetMode="External"/><Relationship Id="rId2" Type="http://schemas.openxmlformats.org/officeDocument/2006/relationships/notesSlide" Target="../notesSlides/notesSlide61.xml"/><Relationship Id="rId1" Type="http://schemas.openxmlformats.org/officeDocument/2006/relationships/slideLayout" Target="../slideLayouts/slideLayout71.xml"/><Relationship Id="rId6" Type="http://schemas.openxmlformats.org/officeDocument/2006/relationships/hyperlink" Target="https://www.cde.ca.gov/ds/sp/cl/calpadsfaqs.asp#are-course-completion-and-cte-records-required-for-k8-schools" TargetMode="External"/><Relationship Id="rId11" Type="http://schemas.openxmlformats.org/officeDocument/2006/relationships/hyperlink" Target="https://documentation.calpads.org/OnlineMaintenance/StudentDataMaintenance/StudentDetailsSCTE/" TargetMode="External"/><Relationship Id="rId5" Type="http://schemas.openxmlformats.org/officeDocument/2006/relationships/hyperlink" Target="https://www.cde.ca.gov/ds/sp/cl/calpadsfaqs.asp#if-a-student-is-primarily-enrolled-at-district-a-but-enrolls-in-a-regional-occupational-program-through-district-b-to-take-a-career-technical-education-cte-capstone-course-which-lea-should-report-the-students-course-completion-and-cte-completer-records" TargetMode="External"/><Relationship Id="rId10" Type="http://schemas.openxmlformats.org/officeDocument/2006/relationships/hyperlink" Target="https://documentation.calpads.org/OnlineMaintenance/StudentDataMaintenance/StudentDetailsSCSE/" TargetMode="External"/><Relationship Id="rId4" Type="http://schemas.openxmlformats.org/officeDocument/2006/relationships/hyperlink" Target="https://www.cde.ca.gov/ds/sp/cl/calpadsfaqs.asp#can-an-lea-use-a-career-technical-education-cte-state-course-code-70008999-series-for-a-course-if-the-school-does-not-run-a-cte-program-if-so-then-what-should-an-lea-select-for-the-cte-course-provider-code-field" TargetMode="External"/><Relationship Id="rId9" Type="http://schemas.openxmlformats.org/officeDocument/2006/relationships/hyperlink" Target="https://documentation.calpads.org/OnlineMaintenance/StaffDataMaintenance/StaffDemographic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79.xml"/><Relationship Id="rId4" Type="http://schemas.openxmlformats.org/officeDocument/2006/relationships/image" Target="../media/image69.gif"/></Relationships>
</file>

<file path=ppt/slides/_rels/slide65.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70.png"/><Relationship Id="rId7" Type="http://schemas.openxmlformats.org/officeDocument/2006/relationships/hyperlink" Target="https://www.cde.ca.gov/ds/sp/cl/systemdocs.asp"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hyperlink" Target="https://documentation.calpads.org/Support/References" TargetMode="External"/><Relationship Id="rId5" Type="http://schemas.openxmlformats.org/officeDocument/2006/relationships/image" Target="../media/image2.svg"/><Relationship Id="rId10" Type="http://schemas.openxmlformats.org/officeDocument/2006/relationships/hyperlink" Target="https://csis.fcmat.org/csis-training" TargetMode="External"/><Relationship Id="rId4" Type="http://schemas.openxmlformats.org/officeDocument/2006/relationships/hyperlink" Target="https://www.youtube.com/channel/UCA9oRTiyVECCCzOxpmJheZw" TargetMode="External"/><Relationship Id="rId9" Type="http://schemas.openxmlformats.org/officeDocument/2006/relationships/image" Target="../media/image72.png"/></Relationships>
</file>

<file path=ppt/slides/_rels/slide6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3.jpg"/><Relationship Id="rId7" Type="http://schemas.openxmlformats.org/officeDocument/2006/relationships/hyperlink" Target="mailto:calpads-support@cde.ca.gov"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hyperlink" Target="http://www2.cde.ca.gov/calpadshelp/default.aspx" TargetMode="External"/><Relationship Id="rId11" Type="http://schemas.openxmlformats.org/officeDocument/2006/relationships/image" Target="../media/image77.svg"/><Relationship Id="rId5" Type="http://schemas.openxmlformats.org/officeDocument/2006/relationships/hyperlink" Target="https://www.cde.ca.gov/ds/sp/cl/listservs.asp" TargetMode="External"/><Relationship Id="rId10" Type="http://schemas.openxmlformats.org/officeDocument/2006/relationships/image" Target="../media/image76.svg"/><Relationship Id="rId4" Type="http://schemas.openxmlformats.org/officeDocument/2006/relationships/hyperlink" Target="https://csis.fcmat.org/ListServ" TargetMode="External"/><Relationship Id="rId9" Type="http://schemas.openxmlformats.org/officeDocument/2006/relationships/image" Target="../media/image75.svg"/></Relationships>
</file>

<file path=ppt/slides/_rels/slide67.xml.rels><?xml version="1.0" encoding="UTF-8" standalone="yes"?>
<Relationships xmlns="http://schemas.openxmlformats.org/package/2006/relationships"><Relationship Id="rId8" Type="http://schemas.openxmlformats.org/officeDocument/2006/relationships/hyperlink" Target="https://csis.fcmat.org/" TargetMode="External"/><Relationship Id="rId3" Type="http://schemas.openxmlformats.org/officeDocument/2006/relationships/image" Target="../media/image78.jpg"/><Relationship Id="rId7" Type="http://schemas.openxmlformats.org/officeDocument/2006/relationships/image" Target="../media/image82.svg"/><Relationship Id="rId2" Type="http://schemas.openxmlformats.org/officeDocument/2006/relationships/notesSlide" Target="../notesSlides/notesSlide65.xml"/><Relationship Id="rId1" Type="http://schemas.openxmlformats.org/officeDocument/2006/relationships/slideLayout" Target="../slideLayouts/slideLayout81.xml"/><Relationship Id="rId6" Type="http://schemas.openxmlformats.org/officeDocument/2006/relationships/image" Target="../media/image81.svg"/><Relationship Id="rId5" Type="http://schemas.openxmlformats.org/officeDocument/2006/relationships/image" Target="../media/image80.svg"/><Relationship Id="rId4" Type="http://schemas.openxmlformats.org/officeDocument/2006/relationships/image" Target="../media/image79.svg"/><Relationship Id="rId9" Type="http://schemas.openxmlformats.org/officeDocument/2006/relationships/image" Target="../media/image83.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3979575"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13342" y="1585523"/>
            <a:ext cx="3598336" cy="2992099"/>
          </a:xfrm>
          <a:ln>
            <a:noFill/>
          </a:ln>
        </p:spPr>
        <p:txBody>
          <a:bodyPr/>
          <a:lstStyle/>
          <a:p>
            <a:r>
              <a:rPr lang="en-US" sz="4400" dirty="0">
                <a:solidFill>
                  <a:srgbClr val="FF715B"/>
                </a:solidFill>
              </a:rPr>
              <a:t>CALPADS</a:t>
            </a:r>
            <a:br>
              <a:rPr lang="en-US" sz="4400" dirty="0"/>
            </a:br>
            <a:r>
              <a:rPr lang="en-US" sz="4400" dirty="0">
                <a:solidFill>
                  <a:srgbClr val="555FAD"/>
                </a:solidFill>
              </a:rPr>
              <a:t>EOY Primer</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vert="horz" lIns="0" tIns="0" rIns="0" bIns="0" rtlCol="0" anchor="t">
            <a:noAutofit/>
          </a:bodyPr>
          <a:lstStyle/>
          <a:p>
            <a:pPr>
              <a:spcBef>
                <a:spcPts val="0"/>
              </a:spcBef>
              <a:spcAft>
                <a:spcPts val="0"/>
              </a:spcAft>
            </a:pPr>
            <a:r>
              <a:rPr lang="en-US" dirty="0">
                <a:solidFill>
                  <a:schemeClr val="tx1">
                    <a:lumMod val="75000"/>
                    <a:lumOff val="25000"/>
                  </a:schemeClr>
                </a:solidFill>
              </a:rPr>
              <a:t>Preparation for the End of Year data Collection</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19336" y="637583"/>
            <a:ext cx="798351" cy="798351"/>
          </a:xfrm>
          <a:prstGeom prst="rect">
            <a:avLst/>
          </a:prstGeom>
        </p:spPr>
      </p:pic>
    </p:spTree>
    <p:extLst>
      <p:ext uri="{BB962C8B-B14F-4D97-AF65-F5344CB8AC3E}">
        <p14:creationId xmlns:p14="http://schemas.microsoft.com/office/powerpoint/2010/main" val="611611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17615AD-A353-C7BC-24E2-A03B74120138}"/>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676400" y="430213"/>
            <a:ext cx="10515600" cy="660400"/>
          </a:xfrm>
        </p:spPr>
        <p:txBody>
          <a:bodyPr>
            <a:normAutofit/>
          </a:bodyPr>
          <a:lstStyle/>
          <a:p>
            <a:r>
              <a:rPr lang="en-US" sz="3600" dirty="0"/>
              <a:t>EOY  1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2662364"/>
              </p:ext>
            </p:extLst>
          </p:nvPr>
        </p:nvGraphicFramePr>
        <p:xfrm>
          <a:off x="-23268" y="1693117"/>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503008" y="981548"/>
            <a:ext cx="2888166"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96DEA888-EF6C-26DE-AA88-AEDED5E403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9775728"/>
              </p:ext>
            </p:extLst>
          </p:nvPr>
        </p:nvGraphicFramePr>
        <p:xfrm>
          <a:off x="7005017" y="3747711"/>
          <a:ext cx="4766983" cy="20008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670E484C-CB67-C71A-CA63-494BEF895E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7153997"/>
              </p:ext>
            </p:extLst>
          </p:nvPr>
        </p:nvGraphicFramePr>
        <p:xfrm>
          <a:off x="6933098" y="1212381"/>
          <a:ext cx="4766983" cy="33989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9" name="Picture 8">
            <a:extLst>
              <a:ext uri="{FF2B5EF4-FFF2-40B4-BE49-F238E27FC236}">
                <a16:creationId xmlns:a16="http://schemas.microsoft.com/office/drawing/2014/main" id="{8544B706-8653-239F-2939-CD506E63027D}"/>
              </a:ext>
            </a:extLst>
          </p:cNvPr>
          <p:cNvPicPr>
            <a:picLocks noChangeAspect="1"/>
          </p:cNvPicPr>
          <p:nvPr/>
        </p:nvPicPr>
        <p:blipFill>
          <a:blip r:embed="rId18"/>
          <a:stretch>
            <a:fillRect/>
          </a:stretch>
        </p:blipFill>
        <p:spPr>
          <a:xfrm>
            <a:off x="6960838" y="2750452"/>
            <a:ext cx="4767485" cy="420660"/>
          </a:xfrm>
          <a:prstGeom prst="rect">
            <a:avLst/>
          </a:prstGeom>
        </p:spPr>
      </p:pic>
      <p:sp>
        <p:nvSpPr>
          <p:cNvPr id="11" name="TextBox 10">
            <a:extLst>
              <a:ext uri="{FF2B5EF4-FFF2-40B4-BE49-F238E27FC236}">
                <a16:creationId xmlns:a16="http://schemas.microsoft.com/office/drawing/2014/main" id="{9D31215A-345C-3E31-6DF9-B141FDE50154}"/>
              </a:ext>
            </a:extLst>
          </p:cNvPr>
          <p:cNvSpPr txBox="1"/>
          <p:nvPr/>
        </p:nvSpPr>
        <p:spPr>
          <a:xfrm>
            <a:off x="7005017" y="3173990"/>
            <a:ext cx="6109854" cy="369332"/>
          </a:xfrm>
          <a:prstGeom prst="rect">
            <a:avLst/>
          </a:prstGeom>
          <a:noFill/>
        </p:spPr>
        <p:txBody>
          <a:bodyPr wrap="square">
            <a:spAutoFit/>
          </a:bodyPr>
          <a:lstStyle/>
          <a:p>
            <a:pPr marL="285750" indent="-285750">
              <a:buFont typeface="Arial" panose="020B0604020202020204" pitchFamily="34" charset="0"/>
              <a:buChar char="•"/>
            </a:pPr>
            <a:r>
              <a:rPr lang="en-US" dirty="0"/>
              <a:t>SCHOOLWIDE PROGRAM</a:t>
            </a:r>
          </a:p>
        </p:txBody>
      </p:sp>
    </p:spTree>
    <p:extLst>
      <p:ext uri="{BB962C8B-B14F-4D97-AF65-F5344CB8AC3E}">
        <p14:creationId xmlns:p14="http://schemas.microsoft.com/office/powerpoint/2010/main" val="3442103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0422EF-5AEA-67F8-BECE-F348840C919B}"/>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0" y="469900"/>
            <a:ext cx="10515600" cy="660400"/>
          </a:xfrm>
        </p:spPr>
        <p:txBody>
          <a:bodyPr>
            <a:normAutofit/>
          </a:bodyPr>
          <a:lstStyle/>
          <a:p>
            <a:r>
              <a:rPr lang="en-US" sz="3600" dirty="0"/>
              <a:t>EOY  1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2326894875"/>
              </p:ext>
            </p:extLst>
          </p:nvPr>
        </p:nvGraphicFramePr>
        <p:xfrm>
          <a:off x="471520" y="2073849"/>
          <a:ext cx="11248960" cy="3007926"/>
        </p:xfrm>
        <a:graphic>
          <a:graphicData uri="http://schemas.openxmlformats.org/drawingml/2006/table">
            <a:tbl>
              <a:tblPr firstRow="1" bandRow="1">
                <a:tableStyleId>{0660B408-B3CF-4A94-85FC-2B1E0A45F4A2}</a:tableStyleId>
              </a:tblPr>
              <a:tblGrid>
                <a:gridCol w="990400">
                  <a:extLst>
                    <a:ext uri="{9D8B030D-6E8A-4147-A177-3AD203B41FA5}">
                      <a16:colId xmlns:a16="http://schemas.microsoft.com/office/drawing/2014/main" val="143209940"/>
                    </a:ext>
                  </a:extLst>
                </a:gridCol>
                <a:gridCol w="1066800">
                  <a:extLst>
                    <a:ext uri="{9D8B030D-6E8A-4147-A177-3AD203B41FA5}">
                      <a16:colId xmlns:a16="http://schemas.microsoft.com/office/drawing/2014/main" val="2664703339"/>
                    </a:ext>
                  </a:extLst>
                </a:gridCol>
                <a:gridCol w="408500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0">
                <a:tc>
                  <a:txBody>
                    <a:bodyPr/>
                    <a:lstStyle/>
                    <a:p>
                      <a:r>
                        <a:rPr lang="en-US" sz="1400" dirty="0"/>
                        <a:t>SPRG</a:t>
                      </a:r>
                    </a:p>
                  </a:txBody>
                  <a:tcPr/>
                </a:tc>
                <a:tc>
                  <a:txBody>
                    <a:bodyPr/>
                    <a:lstStyle/>
                    <a:p>
                      <a:r>
                        <a:rPr lang="en-US" sz="1400" dirty="0"/>
                        <a:t>Ongoing</a:t>
                      </a:r>
                    </a:p>
                  </a:txBody>
                  <a:tcPr/>
                </a:tc>
                <a:tc>
                  <a:txBody>
                    <a:bodyPr/>
                    <a:lstStyle/>
                    <a:p>
                      <a:r>
                        <a:rPr lang="en-US" sz="1400" dirty="0"/>
                        <a:t>Program data should be updated as students start and end participation with a particular school. Most records should have been submitted prior to the EOY submission. Certify the schoolwide status in CARS</a:t>
                      </a:r>
                    </a:p>
                    <a:p>
                      <a:endParaRPr lang="en-US" sz="1400" dirty="0"/>
                    </a:p>
                    <a:p>
                      <a:r>
                        <a:rPr lang="en-US" sz="1400" dirty="0"/>
                        <a:t>Homeless student data should be verified annually and updated when the student is rehoused</a:t>
                      </a:r>
                    </a:p>
                    <a:p>
                      <a:endParaRPr lang="en-US" sz="1400" dirty="0"/>
                    </a:p>
                    <a:p>
                      <a:endParaRPr lang="en-US" sz="1400" dirty="0"/>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Education Program Code</a:t>
                      </a:r>
                    </a:p>
                    <a:p>
                      <a:r>
                        <a:rPr lang="en-US" sz="1400" dirty="0"/>
                        <a:t>Education Program Membership Start Date</a:t>
                      </a:r>
                    </a:p>
                    <a:p>
                      <a:r>
                        <a:rPr lang="en-US" sz="1400" dirty="0"/>
                        <a:t>Education Service Academic Year</a:t>
                      </a:r>
                    </a:p>
                    <a:p>
                      <a:r>
                        <a:rPr lang="en-US" sz="1400" dirty="0"/>
                        <a:t>Education Service Code</a:t>
                      </a:r>
                    </a:p>
                    <a:p>
                      <a:endParaRPr lang="en-US" sz="1400" dirty="0"/>
                    </a:p>
                  </a:txBody>
                  <a:tcPr/>
                </a:tc>
                <a:extLst>
                  <a:ext uri="{0D108BD9-81ED-4DB2-BD59-A6C34878D82A}">
                    <a16:rowId xmlns:a16="http://schemas.microsoft.com/office/drawing/2014/main" val="175164722"/>
                  </a:ext>
                </a:extLst>
              </a:tr>
            </a:tbl>
          </a:graphicData>
        </a:graphic>
      </p:graphicFrame>
    </p:spTree>
    <p:extLst>
      <p:ext uri="{BB962C8B-B14F-4D97-AF65-F5344CB8AC3E}">
        <p14:creationId xmlns:p14="http://schemas.microsoft.com/office/powerpoint/2010/main" val="4060717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CA886-DFA4-A63F-F04B-EFCAA7B65096}"/>
              </a:ext>
            </a:extLst>
          </p:cNvPr>
          <p:cNvSpPr>
            <a:spLocks noGrp="1"/>
          </p:cNvSpPr>
          <p:nvPr>
            <p:ph type="title"/>
          </p:nvPr>
        </p:nvSpPr>
        <p:spPr>
          <a:xfrm>
            <a:off x="426000" y="432000"/>
            <a:ext cx="11340000" cy="432000"/>
          </a:xfrm>
        </p:spPr>
        <p:txBody>
          <a:bodyPr>
            <a:normAutofit fontScale="90000"/>
          </a:bodyPr>
          <a:lstStyle/>
          <a:p>
            <a:r>
              <a:rPr lang="en-US" dirty="0"/>
              <a:t>Homeless Students</a:t>
            </a:r>
          </a:p>
        </p:txBody>
      </p:sp>
      <p:sp>
        <p:nvSpPr>
          <p:cNvPr id="2" name="Footer Placeholder 1">
            <a:extLst>
              <a:ext uri="{FF2B5EF4-FFF2-40B4-BE49-F238E27FC236}">
                <a16:creationId xmlns:a16="http://schemas.microsoft.com/office/drawing/2014/main" id="{B7413678-9DAE-7157-401C-ECA6C462AEE9}"/>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85541883-D55E-DC9B-547C-8152E5E68917}"/>
              </a:ext>
            </a:extLst>
          </p:cNvPr>
          <p:cNvSpPr>
            <a:spLocks noGrp="1"/>
          </p:cNvSpPr>
          <p:nvPr>
            <p:ph type="sldNum" sz="quarter" idx="11"/>
          </p:nvPr>
        </p:nvSpPr>
        <p:spPr/>
        <p:txBody>
          <a:bodyPr/>
          <a:lstStyle/>
          <a:p>
            <a:fld id="{4B73C415-D670-4716-A5EC-CC4D52CA2BAC}" type="slidenum">
              <a:rPr lang="en-US" noProof="0" smtClean="0"/>
              <a:pPr/>
              <a:t>12</a:t>
            </a:fld>
            <a:endParaRPr lang="en-US" noProof="0" dirty="0"/>
          </a:p>
        </p:txBody>
      </p:sp>
      <p:sp>
        <p:nvSpPr>
          <p:cNvPr id="6" name="TextBox 5">
            <a:extLst>
              <a:ext uri="{FF2B5EF4-FFF2-40B4-BE49-F238E27FC236}">
                <a16:creationId xmlns:a16="http://schemas.microsoft.com/office/drawing/2014/main" id="{0ABD0631-6416-792A-4925-352B44FCA8FD}"/>
              </a:ext>
            </a:extLst>
          </p:cNvPr>
          <p:cNvSpPr txBox="1"/>
          <p:nvPr/>
        </p:nvSpPr>
        <p:spPr>
          <a:xfrm>
            <a:off x="432001" y="1281769"/>
            <a:ext cx="5188512" cy="4824398"/>
          </a:xfrm>
          <a:prstGeom prst="rect">
            <a:avLst/>
          </a:prstGeom>
          <a:gradFill>
            <a:gsLst>
              <a:gs pos="0">
                <a:schemeClr val="accent1">
                  <a:lumMod val="5000"/>
                  <a:lumOff val="95000"/>
                </a:schemeClr>
              </a:gs>
              <a:gs pos="56000">
                <a:srgbClr val="FBFCFC">
                  <a:alpha val="4000"/>
                </a:srgbClr>
              </a:gs>
              <a:gs pos="77000">
                <a:srgbClr val="FBFCFC">
                  <a:alpha val="0"/>
                </a:srgbClr>
              </a:gs>
              <a:gs pos="91000">
                <a:srgbClr val="FBFCFC">
                  <a:alpha val="0"/>
                </a:srgbClr>
              </a:gs>
            </a:gsLst>
            <a:lin ang="21594000" scaled="0"/>
          </a:gradFill>
        </p:spPr>
        <p:txBody>
          <a:bodyPr wrap="square">
            <a:spAutoFit/>
          </a:bodyPr>
          <a:lstStyle/>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CALPADS administrators should coordinate with their local homeless liaisons to identify homeless students</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b="0" i="0" dirty="0">
                <a:solidFill>
                  <a:srgbClr val="000000"/>
                </a:solidFill>
                <a:effectLst/>
                <a:latin typeface="Helvetica Neue"/>
              </a:rPr>
              <a:t>LEAs should submit a Student Program (SPRG) record reflecting an Education Program Code of 191 – </a:t>
            </a:r>
            <a:r>
              <a:rPr lang="en-US" sz="2000" b="0" i="1" dirty="0">
                <a:solidFill>
                  <a:srgbClr val="000000"/>
                </a:solidFill>
                <a:effectLst/>
                <a:latin typeface="Helvetica Neue"/>
              </a:rPr>
              <a:t>Homeless Program</a:t>
            </a:r>
            <a:endParaRPr lang="en-US" sz="2000" dirty="0">
              <a:solidFill>
                <a:schemeClr val="tx2"/>
              </a:solidFill>
            </a:endParaRP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solidFill>
                  <a:schemeClr val="tx2"/>
                </a:solidFill>
              </a:rPr>
              <a:t>EOY cumulative homeless counts are the basis for federal funding</a:t>
            </a:r>
          </a:p>
          <a:p>
            <a:pPr marL="266700" indent="-266700">
              <a:lnSpc>
                <a:spcPct val="90000"/>
              </a:lnSpc>
              <a:spcBef>
                <a:spcPts val="1000"/>
              </a:spcBef>
              <a:spcAft>
                <a:spcPts val="500"/>
              </a:spcAft>
              <a:buClr>
                <a:schemeClr val="accent1"/>
              </a:buClr>
              <a:buFont typeface="Arial" panose="020B0604020202020204" pitchFamily="34" charset="0"/>
              <a:buChar char="○"/>
            </a:pPr>
            <a:r>
              <a:rPr lang="en-US" sz="2000" dirty="0"/>
              <a:t>Update your data in CALPADS as frequently as possible to help county and state liaisons better plan and provide support to districts experiencing significant increases in homeless student enrollment</a:t>
            </a:r>
          </a:p>
        </p:txBody>
      </p:sp>
      <p:grpSp>
        <p:nvGrpSpPr>
          <p:cNvPr id="11" name="Group 10" descr="Picture of a Homless kid">
            <a:extLst>
              <a:ext uri="{FF2B5EF4-FFF2-40B4-BE49-F238E27FC236}">
                <a16:creationId xmlns:a16="http://schemas.microsoft.com/office/drawing/2014/main" id="{6C04A721-D684-9B2C-D3A0-729833EBE289}"/>
              </a:ext>
            </a:extLst>
          </p:cNvPr>
          <p:cNvGrpSpPr/>
          <p:nvPr/>
        </p:nvGrpSpPr>
        <p:grpSpPr>
          <a:xfrm>
            <a:off x="5904000" y="0"/>
            <a:ext cx="6288000" cy="6365363"/>
            <a:chOff x="5904000" y="0"/>
            <a:chExt cx="6288000" cy="6365363"/>
          </a:xfrm>
        </p:grpSpPr>
        <p:pic>
          <p:nvPicPr>
            <p:cNvPr id="8" name="Picture 7">
              <a:extLst>
                <a:ext uri="{FF2B5EF4-FFF2-40B4-BE49-F238E27FC236}">
                  <a16:creationId xmlns:a16="http://schemas.microsoft.com/office/drawing/2014/main" id="{62F332EA-94D3-D01A-869F-12391686ED12}"/>
                </a:ext>
              </a:extLst>
            </p:cNvPr>
            <p:cNvPicPr>
              <a:picLocks noChangeAspect="1"/>
            </p:cNvPicPr>
            <p:nvPr/>
          </p:nvPicPr>
          <p:blipFill>
            <a:blip r:embed="rId3"/>
            <a:stretch>
              <a:fillRect/>
            </a:stretch>
          </p:blipFill>
          <p:spPr>
            <a:xfrm>
              <a:off x="5904000" y="0"/>
              <a:ext cx="6288000" cy="6365363"/>
            </a:xfrm>
            <a:prstGeom prst="rect">
              <a:avLst/>
            </a:prstGeom>
            <a:solidFill>
              <a:schemeClr val="bg1"/>
            </a:solidFill>
            <a:effectLst>
              <a:softEdge rad="0"/>
            </a:effectLst>
          </p:spPr>
        </p:pic>
        <p:sp>
          <p:nvSpPr>
            <p:cNvPr id="10" name="Rectangle 9">
              <a:extLst>
                <a:ext uri="{FF2B5EF4-FFF2-40B4-BE49-F238E27FC236}">
                  <a16:creationId xmlns:a16="http://schemas.microsoft.com/office/drawing/2014/main" id="{88D61E65-DA03-E1A8-7808-92262A6C2D8A}"/>
                </a:ext>
              </a:extLst>
            </p:cNvPr>
            <p:cNvSpPr/>
            <p:nvPr/>
          </p:nvSpPr>
          <p:spPr>
            <a:xfrm>
              <a:off x="5904000" y="0"/>
              <a:ext cx="2875548" cy="6365362"/>
            </a:xfrm>
            <a:prstGeom prst="rect">
              <a:avLst/>
            </a:prstGeom>
            <a:gradFill>
              <a:gsLst>
                <a:gs pos="0">
                  <a:schemeClr val="accent1">
                    <a:lumMod val="5000"/>
                    <a:lumOff val="95000"/>
                  </a:schemeClr>
                </a:gs>
                <a:gs pos="66000">
                  <a:srgbClr val="FBFCFC">
                    <a:alpha val="4000"/>
                  </a:srgbClr>
                </a:gs>
                <a:gs pos="78000">
                  <a:srgbClr val="FBFCFC">
                    <a:alpha val="0"/>
                  </a:srgbClr>
                </a:gs>
                <a:gs pos="94000">
                  <a:srgbClr val="FB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591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196D8-0DFB-EB0F-34D7-BF73A8DB84C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A05213-2846-2194-A067-F49FB067B19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ECB90F72-4AAE-88AB-6ACC-EC5DCB3A69A5}"/>
              </a:ext>
            </a:extLst>
          </p:cNvPr>
          <p:cNvSpPr>
            <a:spLocks noGrp="1"/>
          </p:cNvSpPr>
          <p:nvPr>
            <p:ph type="title" idx="4294967295"/>
          </p:nvPr>
        </p:nvSpPr>
        <p:spPr>
          <a:xfrm>
            <a:off x="523040" y="266513"/>
            <a:ext cx="10515600" cy="660400"/>
          </a:xfrm>
        </p:spPr>
        <p:txBody>
          <a:bodyPr>
            <a:normAutofit fontScale="90000"/>
          </a:bodyPr>
          <a:lstStyle/>
          <a:p>
            <a:r>
              <a:rPr lang="en-US" sz="3600" b="0" dirty="0"/>
              <a:t>New </a:t>
            </a:r>
            <a:r>
              <a:rPr lang="en-US" sz="3600" dirty="0"/>
              <a:t>EOY 1 Fatal Validations </a:t>
            </a:r>
            <a:br>
              <a:rPr lang="en-US" sz="3600" dirty="0"/>
            </a:br>
            <a:r>
              <a:rPr lang="en-US" sz="3600" dirty="0"/>
              <a:t>Homeless Program Annual Close-Out </a:t>
            </a:r>
            <a:endParaRPr lang="en-US" sz="3600" b="0" dirty="0"/>
          </a:p>
        </p:txBody>
      </p:sp>
      <p:graphicFrame>
        <p:nvGraphicFramePr>
          <p:cNvPr id="18" name="Table 18">
            <a:extLst>
              <a:ext uri="{FF2B5EF4-FFF2-40B4-BE49-F238E27FC236}">
                <a16:creationId xmlns:a16="http://schemas.microsoft.com/office/drawing/2014/main" id="{D0ADFFA0-2137-FB79-B3EF-EB2C4C2DDE30}"/>
              </a:ext>
            </a:extLst>
          </p:cNvPr>
          <p:cNvGraphicFramePr>
            <a:graphicFrameLocks noGrp="1"/>
          </p:cNvGraphicFramePr>
          <p:nvPr>
            <p:extLst>
              <p:ext uri="{D42A27DB-BD31-4B8C-83A1-F6EECF244321}">
                <p14:modId xmlns:p14="http://schemas.microsoft.com/office/powerpoint/2010/main" val="3315293558"/>
              </p:ext>
            </p:extLst>
          </p:nvPr>
        </p:nvGraphicFramePr>
        <p:xfrm>
          <a:off x="523040" y="1616098"/>
          <a:ext cx="11040680" cy="3625803"/>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650812">
                  <a:extLst>
                    <a:ext uri="{9D8B030D-6E8A-4147-A177-3AD203B41FA5}">
                      <a16:colId xmlns:a16="http://schemas.microsoft.com/office/drawing/2014/main" val="2664703339"/>
                    </a:ext>
                  </a:extLst>
                </a:gridCol>
                <a:gridCol w="3054540">
                  <a:extLst>
                    <a:ext uri="{9D8B030D-6E8A-4147-A177-3AD203B41FA5}">
                      <a16:colId xmlns:a16="http://schemas.microsoft.com/office/drawing/2014/main" val="1885614069"/>
                    </a:ext>
                  </a:extLst>
                </a:gridCol>
                <a:gridCol w="4898472">
                  <a:extLst>
                    <a:ext uri="{9D8B030D-6E8A-4147-A177-3AD203B41FA5}">
                      <a16:colId xmlns:a16="http://schemas.microsoft.com/office/drawing/2014/main" val="515714399"/>
                    </a:ext>
                  </a:extLst>
                </a:gridCol>
              </a:tblGrid>
              <a:tr h="289579">
                <a:tc>
                  <a:txBody>
                    <a:bodyPr/>
                    <a:lstStyle/>
                    <a:p>
                      <a:r>
                        <a:rPr lang="en-US" sz="1400" dirty="0"/>
                        <a:t>Rule </a:t>
                      </a:r>
                    </a:p>
                  </a:txBody>
                  <a:tcPr/>
                </a:tc>
                <a:tc>
                  <a:txBody>
                    <a:bodyPr/>
                    <a:lstStyle/>
                    <a:p>
                      <a:r>
                        <a:rPr lang="en-US" sz="1400" dirty="0"/>
                        <a:t>Type </a:t>
                      </a:r>
                    </a:p>
                  </a:txBody>
                  <a:tcPr/>
                </a:tc>
                <a:tc>
                  <a:txBody>
                    <a:bodyPr/>
                    <a:lstStyle/>
                    <a:p>
                      <a:r>
                        <a:rPr lang="en-US" sz="1400" dirty="0"/>
                        <a:t>Error Message </a:t>
                      </a:r>
                    </a:p>
                  </a:txBody>
                  <a:tcPr/>
                </a:tc>
                <a:tc>
                  <a:txBody>
                    <a:bodyPr/>
                    <a:lstStyle/>
                    <a:p>
                      <a:r>
                        <a:rPr lang="en-US" sz="1400" dirty="0"/>
                        <a:t>Error Description </a:t>
                      </a:r>
                    </a:p>
                  </a:txBody>
                  <a:tcPr/>
                </a:tc>
                <a:extLst>
                  <a:ext uri="{0D108BD9-81ED-4DB2-BD59-A6C34878D82A}">
                    <a16:rowId xmlns:a16="http://schemas.microsoft.com/office/drawing/2014/main" val="2391109839"/>
                  </a:ext>
                </a:extLst>
              </a:tr>
              <a:tr h="664299">
                <a:tc>
                  <a:txBody>
                    <a:bodyPr/>
                    <a:lstStyle/>
                    <a:p>
                      <a:r>
                        <a:rPr lang="en-US" sz="1400" dirty="0"/>
                        <a:t>SPRG0746E1</a:t>
                      </a:r>
                    </a:p>
                    <a:p>
                      <a:endParaRPr lang="en-US" sz="1400" dirty="0"/>
                    </a:p>
                  </a:txBody>
                  <a:tcPr/>
                </a:tc>
                <a:tc>
                  <a:txBody>
                    <a:bodyPr/>
                    <a:lstStyle/>
                    <a:p>
                      <a:r>
                        <a:rPr lang="en-US" sz="1400" dirty="0"/>
                        <a:t>EOY1 DD/CDD</a:t>
                      </a:r>
                    </a:p>
                    <a:p>
                      <a:endParaRPr lang="en-US" sz="1400" dirty="0"/>
                    </a:p>
                  </a:txBody>
                  <a:tcPr/>
                </a:tc>
                <a:tc>
                  <a:txBody>
                    <a:bodyPr/>
                    <a:lstStyle/>
                    <a:p>
                      <a:r>
                        <a:rPr lang="en-US" sz="1400" dirty="0"/>
                        <a:t>Homeless Education Membership End Date is Missing</a:t>
                      </a:r>
                    </a:p>
                    <a:p>
                      <a:endParaRPr lang="en-US" sz="1400" dirty="0"/>
                    </a:p>
                  </a:txBody>
                  <a:tcPr/>
                </a:tc>
                <a:tc>
                  <a:txBody>
                    <a:bodyPr/>
                    <a:lstStyle/>
                    <a:p>
                      <a:r>
                        <a:rPr lang="en-US" sz="1400" dirty="0"/>
                        <a:t>Homeless records (Education Program Code 191) must be closed within same Academic Year (July 1–June 30) starting AY 2025-26</a:t>
                      </a:r>
                    </a:p>
                  </a:txBody>
                  <a:tcPr/>
                </a:tc>
                <a:extLst>
                  <a:ext uri="{0D108BD9-81ED-4DB2-BD59-A6C34878D82A}">
                    <a16:rowId xmlns:a16="http://schemas.microsoft.com/office/drawing/2014/main" val="1467497692"/>
                  </a:ext>
                </a:extLst>
              </a:tr>
              <a:tr h="858052">
                <a:tc>
                  <a:txBody>
                    <a:bodyPr/>
                    <a:lstStyle/>
                    <a:p>
                      <a:r>
                        <a:rPr lang="en-US" sz="1400" dirty="0"/>
                        <a:t>SPRG0747E1</a:t>
                      </a:r>
                    </a:p>
                    <a:p>
                      <a:endParaRPr lang="en-US" sz="1400" dirty="0"/>
                    </a:p>
                  </a:txBody>
                  <a:tcPr/>
                </a:tc>
                <a:tc>
                  <a:txBody>
                    <a:bodyPr/>
                    <a:lstStyle/>
                    <a:p>
                      <a:r>
                        <a:rPr lang="en-US" sz="1400" dirty="0"/>
                        <a:t>EOY1 DD/CDD</a:t>
                      </a:r>
                    </a:p>
                    <a:p>
                      <a:endParaRPr lang="en-US" sz="1400" dirty="0"/>
                    </a:p>
                    <a:p>
                      <a:endParaRPr lang="en-US" sz="1400" dirty="0"/>
                    </a:p>
                  </a:txBody>
                  <a:tcPr/>
                </a:tc>
                <a:tc rowSpan="3">
                  <a:txBody>
                    <a:bodyPr/>
                    <a:lstStyle/>
                    <a:p>
                      <a:r>
                        <a:rPr lang="en-US" sz="1400" dirty="0"/>
                        <a:t>Homeless Education Membership End Date is Missing</a:t>
                      </a:r>
                    </a:p>
                    <a:p>
                      <a:endParaRPr lang="en-US" sz="1400" dirty="0"/>
                    </a:p>
                    <a:p>
                      <a:endParaRPr lang="en-US" sz="1400" dirty="0"/>
                    </a:p>
                    <a:p>
                      <a:r>
                        <a:rPr lang="en-US" sz="1400" dirty="0"/>
                        <a:t>Homeless Education Membership End Date is Missing</a:t>
                      </a:r>
                    </a:p>
                    <a:p>
                      <a:endParaRPr lang="en-US" sz="1400" dirty="0"/>
                    </a:p>
                  </a:txBody>
                  <a:tcPr/>
                </a:tc>
                <a:tc>
                  <a:txBody>
                    <a:bodyPr/>
                    <a:lstStyle/>
                    <a:p>
                      <a:r>
                        <a:rPr lang="en-US" sz="1400" dirty="0"/>
                        <a:t>Homeless records (Education Program Code 191) opened prior to 2025-26 must be closed out with end date of 6/30/2025 or prior.</a:t>
                      </a:r>
                    </a:p>
                    <a:p>
                      <a:endParaRPr lang="en-US" sz="1400" dirty="0"/>
                    </a:p>
                  </a:txBody>
                  <a:tcPr/>
                </a:tc>
                <a:extLst>
                  <a:ext uri="{0D108BD9-81ED-4DB2-BD59-A6C34878D82A}">
                    <a16:rowId xmlns:a16="http://schemas.microsoft.com/office/drawing/2014/main" val="883184704"/>
                  </a:ext>
                </a:extLst>
              </a:tr>
              <a:tr h="858052">
                <a:tc>
                  <a:txBody>
                    <a:bodyPr/>
                    <a:lstStyle/>
                    <a:p>
                      <a:r>
                        <a:rPr lang="en-US" sz="1400" dirty="0"/>
                        <a:t>SPRG0747</a:t>
                      </a:r>
                    </a:p>
                  </a:txBody>
                  <a:tcPr/>
                </a:tc>
                <a:tc>
                  <a:txBody>
                    <a:bodyPr/>
                    <a:lstStyle/>
                    <a:p>
                      <a:r>
                        <a:rPr lang="en-US" sz="1400" dirty="0"/>
                        <a:t>INPUT</a:t>
                      </a:r>
                    </a:p>
                  </a:txBody>
                  <a:tcPr/>
                </a:tc>
                <a:tc vMerge="1">
                  <a:txBody>
                    <a:bodyPr/>
                    <a:lstStyle/>
                    <a:p>
                      <a:endParaRPr lang="en-US" sz="1400" dirty="0"/>
                    </a:p>
                  </a:txBody>
                  <a:tcPr/>
                </a:tc>
                <a:tc>
                  <a:txBody>
                    <a:bodyPr/>
                    <a:lstStyle/>
                    <a:p>
                      <a:r>
                        <a:rPr lang="en-US" sz="1400" dirty="0"/>
                        <a:t>Homeless records (Education Program Code 191) opened prior to 2025-26 must be closed out with end date of 6/30/2025 or prior.</a:t>
                      </a:r>
                    </a:p>
                    <a:p>
                      <a:endParaRPr lang="en-US" sz="1400" dirty="0"/>
                    </a:p>
                  </a:txBody>
                  <a:tcPr/>
                </a:tc>
                <a:extLst>
                  <a:ext uri="{0D108BD9-81ED-4DB2-BD59-A6C34878D82A}">
                    <a16:rowId xmlns:a16="http://schemas.microsoft.com/office/drawing/2014/main" val="175164722"/>
                  </a:ext>
                </a:extLst>
              </a:tr>
              <a:tr h="699723">
                <a:tc>
                  <a:txBody>
                    <a:bodyPr/>
                    <a:lstStyle/>
                    <a:p>
                      <a:endParaRPr lang="en-US" sz="1400" dirty="0"/>
                    </a:p>
                  </a:txBody>
                  <a:tcPr/>
                </a:tc>
                <a:tc>
                  <a:txBody>
                    <a:bodyPr/>
                    <a:lstStyle/>
                    <a:p>
                      <a:endParaRPr lang="en-US" sz="1400" dirty="0"/>
                    </a:p>
                  </a:txBody>
                  <a:tcPr/>
                </a:tc>
                <a:tc vMerge="1">
                  <a:txBody>
                    <a:bodyPr/>
                    <a:lstStyle/>
                    <a:p>
                      <a:endParaRPr lang="en-US" sz="1400" b="1" dirty="0"/>
                    </a:p>
                  </a:txBody>
                  <a:tcPr/>
                </a:tc>
                <a:tc>
                  <a:txBody>
                    <a:bodyPr/>
                    <a:lstStyle/>
                    <a:p>
                      <a:endParaRPr lang="en-US" sz="1400" dirty="0"/>
                    </a:p>
                  </a:txBody>
                  <a:tcPr/>
                </a:tc>
                <a:extLst>
                  <a:ext uri="{0D108BD9-81ED-4DB2-BD59-A6C34878D82A}">
                    <a16:rowId xmlns:a16="http://schemas.microsoft.com/office/drawing/2014/main" val="42467062"/>
                  </a:ext>
                </a:extLst>
              </a:tr>
            </a:tbl>
          </a:graphicData>
        </a:graphic>
      </p:graphicFrame>
      <p:sp>
        <p:nvSpPr>
          <p:cNvPr id="3" name="Footer Placeholder 2">
            <a:extLst>
              <a:ext uri="{FF2B5EF4-FFF2-40B4-BE49-F238E27FC236}">
                <a16:creationId xmlns:a16="http://schemas.microsoft.com/office/drawing/2014/main" id="{36B754DF-F0CC-0E4B-6677-CF1BDE679B83}"/>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4" name="TextBox 3">
            <a:extLst>
              <a:ext uri="{FF2B5EF4-FFF2-40B4-BE49-F238E27FC236}">
                <a16:creationId xmlns:a16="http://schemas.microsoft.com/office/drawing/2014/main" id="{B1CD007E-4AA1-8FAD-9DFA-6990C5ACA1FE}"/>
              </a:ext>
            </a:extLst>
          </p:cNvPr>
          <p:cNvSpPr txBox="1"/>
          <p:nvPr/>
        </p:nvSpPr>
        <p:spPr>
          <a:xfrm>
            <a:off x="523040" y="5451231"/>
            <a:ext cx="9617422" cy="646331"/>
          </a:xfrm>
          <a:prstGeom prst="rect">
            <a:avLst/>
          </a:prstGeom>
          <a:noFill/>
        </p:spPr>
        <p:txBody>
          <a:bodyPr wrap="square" rtlCol="0">
            <a:spAutoFit/>
          </a:bodyPr>
          <a:lstStyle/>
          <a:p>
            <a:pPr marL="285750" indent="-285750">
              <a:buFont typeface="Arial" panose="020B0604020202020204" pitchFamily="34" charset="0"/>
              <a:buChar char="•"/>
            </a:pPr>
            <a:r>
              <a:rPr lang="en-US" dirty="0"/>
              <a:t>Supports annual redetermination and improves the accuracy of homeless data</a:t>
            </a:r>
          </a:p>
          <a:p>
            <a:pPr marL="285750" indent="-285750">
              <a:buFont typeface="Arial" panose="020B0604020202020204" pitchFamily="34" charset="0"/>
              <a:buChar char="•"/>
            </a:pPr>
            <a:r>
              <a:rPr lang="en-US" dirty="0"/>
              <a:t>Once 25/26 EOY closes, CALPADS will auto close all remaining open homeless records</a:t>
            </a:r>
          </a:p>
        </p:txBody>
      </p:sp>
      <p:sp>
        <p:nvSpPr>
          <p:cNvPr id="5" name="Footer Placeholder 4">
            <a:extLst>
              <a:ext uri="{FF2B5EF4-FFF2-40B4-BE49-F238E27FC236}">
                <a16:creationId xmlns:a16="http://schemas.microsoft.com/office/drawing/2014/main" id="{92645AE2-AC45-EA2A-858B-BE903E4B4C0E}"/>
              </a:ext>
            </a:extLst>
          </p:cNvPr>
          <p:cNvSpPr>
            <a:spLocks noGrp="1"/>
          </p:cNvSpPr>
          <p:nvPr>
            <p:ph type="ftr" sz="quarter" idx="10"/>
          </p:nvPr>
        </p:nvSpPr>
        <p:spPr/>
        <p:txBody>
          <a:bodyPr/>
          <a:lstStyle/>
          <a:p>
            <a:r>
              <a:rPr lang="es-ES" noProof="0"/>
              <a:t>EOY Primer v1.0 AY 25-26</a:t>
            </a:r>
            <a:endParaRPr lang="en-US" noProof="0"/>
          </a:p>
        </p:txBody>
      </p:sp>
    </p:spTree>
    <p:extLst>
      <p:ext uri="{BB962C8B-B14F-4D97-AF65-F5344CB8AC3E}">
        <p14:creationId xmlns:p14="http://schemas.microsoft.com/office/powerpoint/2010/main" val="422142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BAD1DE-6A89-751F-4281-F6E68088ADE2}"/>
              </a:ext>
            </a:extLst>
          </p:cNvPr>
          <p:cNvSpPr>
            <a:spLocks noGrp="1"/>
          </p:cNvSpPr>
          <p:nvPr>
            <p:ph type="title"/>
          </p:nvPr>
        </p:nvSpPr>
        <p:spPr>
          <a:xfrm>
            <a:off x="432000" y="432000"/>
            <a:ext cx="11340000" cy="432000"/>
          </a:xfrm>
        </p:spPr>
        <p:txBody>
          <a:bodyPr/>
          <a:lstStyle/>
          <a:p>
            <a:r>
              <a:rPr lang="en-US" dirty="0"/>
              <a:t>New 25-26 Expanded Learning Programs</a:t>
            </a:r>
          </a:p>
        </p:txBody>
      </p:sp>
      <p:pic>
        <p:nvPicPr>
          <p:cNvPr id="5" name="Picture 4">
            <a:extLst>
              <a:ext uri="{FF2B5EF4-FFF2-40B4-BE49-F238E27FC236}">
                <a16:creationId xmlns:a16="http://schemas.microsoft.com/office/drawing/2014/main" id="{055F5F14-7773-5A79-C2D6-0D06D595CD25}"/>
              </a:ext>
            </a:extLst>
          </p:cNvPr>
          <p:cNvPicPr>
            <a:picLocks noChangeAspect="1"/>
          </p:cNvPicPr>
          <p:nvPr/>
        </p:nvPicPr>
        <p:blipFill>
          <a:blip r:embed="rId3"/>
          <a:stretch>
            <a:fillRect/>
          </a:stretch>
        </p:blipFill>
        <p:spPr>
          <a:xfrm>
            <a:off x="432000" y="1315569"/>
            <a:ext cx="6518858" cy="4351338"/>
          </a:xfrm>
          <a:prstGeom prst="rect">
            <a:avLst/>
          </a:prstGeom>
          <a:noFill/>
        </p:spPr>
      </p:pic>
      <p:sp>
        <p:nvSpPr>
          <p:cNvPr id="2" name="Footer Placeholder 1">
            <a:extLst>
              <a:ext uri="{FF2B5EF4-FFF2-40B4-BE49-F238E27FC236}">
                <a16:creationId xmlns:a16="http://schemas.microsoft.com/office/drawing/2014/main" id="{25AE60EF-5D74-0107-17B1-8C67C7735060}"/>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s-ES" noProof="0"/>
              <a:t>EOY Primer v1.0 AY 25-26</a:t>
            </a:r>
            <a:endParaRPr lang="en-US" noProof="0"/>
          </a:p>
        </p:txBody>
      </p:sp>
      <p:sp>
        <p:nvSpPr>
          <p:cNvPr id="3" name="Slide Number Placeholder 2">
            <a:extLst>
              <a:ext uri="{FF2B5EF4-FFF2-40B4-BE49-F238E27FC236}">
                <a16:creationId xmlns:a16="http://schemas.microsoft.com/office/drawing/2014/main" id="{969EE5C7-31DE-424C-5312-ECBD655137EB}"/>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14</a:t>
            </a:fld>
            <a:endParaRPr lang="en-US" noProof="0"/>
          </a:p>
        </p:txBody>
      </p:sp>
      <p:sp>
        <p:nvSpPr>
          <p:cNvPr id="6" name="TextBox 5">
            <a:extLst>
              <a:ext uri="{FF2B5EF4-FFF2-40B4-BE49-F238E27FC236}">
                <a16:creationId xmlns:a16="http://schemas.microsoft.com/office/drawing/2014/main" id="{ACE7E641-04A2-0388-B7A3-7629D44DD1E2}"/>
              </a:ext>
            </a:extLst>
          </p:cNvPr>
          <p:cNvSpPr txBox="1"/>
          <p:nvPr/>
        </p:nvSpPr>
        <p:spPr>
          <a:xfrm>
            <a:off x="7170415" y="1120165"/>
            <a:ext cx="4589585" cy="5355312"/>
          </a:xfrm>
          <a:prstGeom prst="rect">
            <a:avLst/>
          </a:prstGeom>
          <a:noFill/>
        </p:spPr>
        <p:txBody>
          <a:bodyPr wrap="square" rtlCol="0">
            <a:spAutoFit/>
          </a:bodyPr>
          <a:lstStyle/>
          <a:p>
            <a:pPr marL="285750" indent="-285750">
              <a:buFont typeface="Arial" panose="020B0604020202020204" pitchFamily="34" charset="0"/>
              <a:buChar char="•"/>
            </a:pPr>
            <a:r>
              <a:rPr lang="en-US" dirty="0"/>
              <a:t>Report via new LEA level file –LEAP </a:t>
            </a:r>
          </a:p>
          <a:p>
            <a:pPr marL="285750" indent="-285750">
              <a:buFont typeface="Arial" panose="020B0604020202020204" pitchFamily="34" charset="0"/>
              <a:buChar char="•"/>
            </a:pPr>
            <a:r>
              <a:rPr lang="en-US" dirty="0"/>
              <a:t>Submit Program Code 194 – Expanded Learning Programs</a:t>
            </a:r>
          </a:p>
          <a:p>
            <a:pPr marL="285750" indent="-285750">
              <a:buFont typeface="Arial" panose="020B0604020202020204" pitchFamily="34" charset="0"/>
              <a:buChar char="•"/>
            </a:pPr>
            <a:r>
              <a:rPr lang="en-US" dirty="0"/>
              <a:t>Report Expanded Learning Program Days (0+ days attended) during AY July 1-June 30</a:t>
            </a:r>
          </a:p>
          <a:p>
            <a:pPr marL="285750" indent="-285750">
              <a:buFont typeface="Arial" panose="020B0604020202020204" pitchFamily="34" charset="0"/>
              <a:buChar char="•"/>
            </a:pPr>
            <a:r>
              <a:rPr lang="en-US" dirty="0"/>
              <a:t>There is not a specific amount of time students must attend an ELP to be counted as a day of attendance in an ELP program</a:t>
            </a:r>
          </a:p>
          <a:p>
            <a:pPr marL="285750" indent="-285750">
              <a:buFont typeface="Arial" panose="020B0604020202020204" pitchFamily="34" charset="0"/>
              <a:buChar char="•"/>
            </a:pPr>
            <a:r>
              <a:rPr lang="en-US" dirty="0"/>
              <a:t>Include all enrolled students (signed registration form on file) regardless if the student participated in or attended ELP.</a:t>
            </a:r>
          </a:p>
          <a:p>
            <a:pPr marL="285750" indent="-285750">
              <a:buFont typeface="Arial" panose="020B0604020202020204" pitchFamily="34" charset="0"/>
              <a:buChar char="•"/>
            </a:pPr>
            <a:r>
              <a:rPr lang="en-US" dirty="0"/>
              <a:t>If a student enrolled in an ELP and never attended an ELP program, the LEA should populate this field with “0.”</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1521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D74C4-485B-5D53-C0E1-640344334200}"/>
            </a:ext>
          </a:extLst>
        </p:cNvPr>
        <p:cNvGrpSpPr/>
        <p:nvPr/>
      </p:nvGrpSpPr>
      <p:grpSpPr>
        <a:xfrm>
          <a:off x="0" y="0"/>
          <a:ext cx="0" cy="0"/>
          <a:chOff x="0" y="0"/>
          <a:chExt cx="0" cy="0"/>
        </a:xfrm>
      </p:grpSpPr>
      <p:sp>
        <p:nvSpPr>
          <p:cNvPr id="8" name="Footer Placeholder 7">
            <a:extLst>
              <a:ext uri="{FF2B5EF4-FFF2-40B4-BE49-F238E27FC236}">
                <a16:creationId xmlns:a16="http://schemas.microsoft.com/office/drawing/2014/main" id="{61C25385-BC3F-7E1E-C5C2-FE468AF21B52}"/>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8AF5DA33-AF77-8265-BD56-339A779337A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64E94509-BC45-4AE6-1112-6CB3787B066B}"/>
              </a:ext>
            </a:extLst>
          </p:cNvPr>
          <p:cNvSpPr>
            <a:spLocks noGrp="1"/>
          </p:cNvSpPr>
          <p:nvPr>
            <p:ph type="title" idx="4294967295"/>
          </p:nvPr>
        </p:nvSpPr>
        <p:spPr>
          <a:xfrm>
            <a:off x="1676400" y="430213"/>
            <a:ext cx="10515600" cy="660400"/>
          </a:xfrm>
        </p:spPr>
        <p:txBody>
          <a:bodyPr>
            <a:normAutofit/>
          </a:bodyPr>
          <a:lstStyle/>
          <a:p>
            <a:r>
              <a:rPr lang="en-US" sz="3600" dirty="0"/>
              <a:t>EOY 1 Data Collection</a:t>
            </a:r>
            <a:endParaRPr lang="en-US" sz="3600" b="0" dirty="0"/>
          </a:p>
        </p:txBody>
      </p:sp>
      <p:graphicFrame>
        <p:nvGraphicFramePr>
          <p:cNvPr id="3" name="Diagram 2">
            <a:extLst>
              <a:ext uri="{FF2B5EF4-FFF2-40B4-BE49-F238E27FC236}">
                <a16:creationId xmlns:a16="http://schemas.microsoft.com/office/drawing/2014/main" id="{53856DDB-7178-1F93-1FED-1268BD7F344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8535299"/>
              </p:ext>
            </p:extLst>
          </p:nvPr>
        </p:nvGraphicFramePr>
        <p:xfrm>
          <a:off x="491919" y="1501817"/>
          <a:ext cx="6844546" cy="446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8AD48AF3-BC5A-B0B4-134B-073C89C7883D}"/>
              </a:ext>
            </a:extLst>
          </p:cNvPr>
          <p:cNvSpPr txBox="1"/>
          <p:nvPr/>
        </p:nvSpPr>
        <p:spPr>
          <a:xfrm>
            <a:off x="2786775" y="888500"/>
            <a:ext cx="3575407" cy="461665"/>
          </a:xfrm>
          <a:prstGeom prst="rect">
            <a:avLst/>
          </a:prstGeom>
          <a:noFill/>
        </p:spPr>
        <p:txBody>
          <a:bodyPr wrap="square" rtlCol="0">
            <a:spAutoFit/>
          </a:bodyPr>
          <a:lstStyle/>
          <a:p>
            <a:r>
              <a:rPr lang="en-US" sz="2400" b="1" dirty="0"/>
              <a:t>Data Submitted </a:t>
            </a:r>
          </a:p>
        </p:txBody>
      </p:sp>
      <p:graphicFrame>
        <p:nvGraphicFramePr>
          <p:cNvPr id="4" name="Diagram 3">
            <a:extLst>
              <a:ext uri="{FF2B5EF4-FFF2-40B4-BE49-F238E27FC236}">
                <a16:creationId xmlns:a16="http://schemas.microsoft.com/office/drawing/2014/main" id="{5AFCC372-C09F-B8CC-0FF7-D5A7D70FF0F4}"/>
              </a:ext>
              <a:ext uri="{C183D7F6-B498-43B3-948B-1728B52AA6E4}">
                <adec:decorative xmlns:adec="http://schemas.microsoft.com/office/drawing/2017/decorative" val="1"/>
              </a:ext>
            </a:extLst>
          </p:cNvPr>
          <p:cNvGraphicFramePr/>
          <p:nvPr/>
        </p:nvGraphicFramePr>
        <p:xfrm>
          <a:off x="7785461" y="3406985"/>
          <a:ext cx="3986539"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030F6C54-0D3E-AE20-CE1E-F77FD91359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3349488"/>
              </p:ext>
            </p:extLst>
          </p:nvPr>
        </p:nvGraphicFramePr>
        <p:xfrm>
          <a:off x="7785460" y="455465"/>
          <a:ext cx="3986539" cy="27822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0410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1B031DB-BCB6-95C9-760F-268C45F6B48C}"/>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0" y="469900"/>
            <a:ext cx="10515600" cy="660400"/>
          </a:xfrm>
        </p:spPr>
        <p:txBody>
          <a:bodyPr>
            <a:normAutofit/>
          </a:bodyPr>
          <a:lstStyle/>
          <a:p>
            <a:r>
              <a:rPr lang="en-US" sz="3600" dirty="0"/>
              <a:t>EOY  1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2323268748"/>
              </p:ext>
            </p:extLst>
          </p:nvPr>
        </p:nvGraphicFramePr>
        <p:xfrm>
          <a:off x="523040" y="1513557"/>
          <a:ext cx="11248960" cy="2977446"/>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SENR</a:t>
                      </a:r>
                    </a:p>
                  </a:txBody>
                  <a:tcPr/>
                </a:tc>
                <a:tc>
                  <a:txBody>
                    <a:bodyPr/>
                    <a:lstStyle/>
                    <a:p>
                      <a:r>
                        <a:rPr lang="en-US" sz="1400" dirty="0"/>
                        <a:t>Ongoing</a:t>
                      </a:r>
                    </a:p>
                  </a:txBody>
                  <a:tcPr/>
                </a:tc>
                <a:tc>
                  <a:txBody>
                    <a:bodyPr/>
                    <a:lstStyle/>
                    <a:p>
                      <a:r>
                        <a:rPr lang="en-US" sz="1400" dirty="0"/>
                        <a:t>Enrollments records are used to determine cumulative enrollments and every student should be exited by the end of the AY</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p>
                      <a:endParaRPr lang="en-US" sz="1400" dirty="0"/>
                    </a:p>
                  </a:txBody>
                  <a:tcPr/>
                </a:tc>
                <a:extLst>
                  <a:ext uri="{0D108BD9-81ED-4DB2-BD59-A6C34878D82A}">
                    <a16:rowId xmlns:a16="http://schemas.microsoft.com/office/drawing/2014/main" val="1467497692"/>
                  </a:ext>
                </a:extLst>
              </a:tr>
              <a:tr h="871461">
                <a:tc>
                  <a:txBody>
                    <a:bodyPr/>
                    <a:lstStyle/>
                    <a:p>
                      <a:r>
                        <a:rPr lang="en-US" sz="1400" dirty="0"/>
                        <a:t>SELA</a:t>
                      </a:r>
                    </a:p>
                    <a:p>
                      <a:endParaRPr lang="en-US" sz="1400" dirty="0"/>
                    </a:p>
                    <a:p>
                      <a:endParaRPr lang="en-US" sz="1400" dirty="0"/>
                    </a:p>
                    <a:p>
                      <a:endParaRPr lang="en-US" sz="1400" dirty="0"/>
                    </a:p>
                    <a:p>
                      <a:endParaRPr lang="en-US" sz="1400" dirty="0"/>
                    </a:p>
                  </a:txBody>
                  <a:tcPr/>
                </a:tc>
                <a:tc>
                  <a:txBody>
                    <a:bodyPr/>
                    <a:lstStyle/>
                    <a:p>
                      <a:r>
                        <a:rPr lang="en-US" sz="1400" dirty="0"/>
                        <a:t>Ongoing</a:t>
                      </a:r>
                    </a:p>
                  </a:txBody>
                  <a:tcPr/>
                </a:tc>
                <a:tc>
                  <a:txBody>
                    <a:bodyPr/>
                    <a:lstStyle/>
                    <a:p>
                      <a:r>
                        <a:rPr lang="en-US" sz="1400" dirty="0"/>
                        <a:t>Reclassified EL students should have their status updated withing an enrollment period</a:t>
                      </a:r>
                    </a:p>
                    <a:p>
                      <a:endParaRPr lang="en-US" sz="1400" dirty="0"/>
                    </a:p>
                    <a:p>
                      <a:endParaRPr lang="en-US" sz="1400" dirty="0"/>
                    </a:p>
                  </a:txBody>
                  <a:tcPr/>
                </a:tc>
                <a:tc>
                  <a:txBody>
                    <a:bodyPr/>
                    <a:lstStyle/>
                    <a:p>
                      <a:r>
                        <a:rPr lang="en-US" sz="1400" dirty="0"/>
                        <a:t>Transaction</a:t>
                      </a:r>
                    </a:p>
                  </a:txBody>
                  <a:tcPr/>
                </a:tc>
                <a:tc>
                  <a:txBody>
                    <a:bodyPr/>
                    <a:lstStyle/>
                    <a:p>
                      <a:r>
                        <a:rPr lang="en-US" sz="1400" dirty="0"/>
                        <a:t>Effective Start Date</a:t>
                      </a:r>
                    </a:p>
                    <a:p>
                      <a:r>
                        <a:rPr lang="en-US" sz="1400" dirty="0"/>
                        <a:t>SSID</a:t>
                      </a:r>
                    </a:p>
                    <a:p>
                      <a:endParaRPr lang="en-US" sz="1400" dirty="0"/>
                    </a:p>
                  </a:txBody>
                  <a:tcPr/>
                </a:tc>
                <a:extLst>
                  <a:ext uri="{0D108BD9-81ED-4DB2-BD59-A6C34878D82A}">
                    <a16:rowId xmlns:a16="http://schemas.microsoft.com/office/drawing/2014/main" val="883184704"/>
                  </a:ext>
                </a:extLst>
              </a:tr>
              <a:tr h="0">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75164722"/>
                  </a:ext>
                </a:extLst>
              </a:tr>
            </a:tbl>
          </a:graphicData>
        </a:graphic>
      </p:graphicFrame>
    </p:spTree>
    <p:extLst>
      <p:ext uri="{BB962C8B-B14F-4D97-AF65-F5344CB8AC3E}">
        <p14:creationId xmlns:p14="http://schemas.microsoft.com/office/powerpoint/2010/main" val="275913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0" y="363538"/>
            <a:ext cx="10515600" cy="660400"/>
          </a:xfrm>
        </p:spPr>
        <p:txBody>
          <a:bodyPr>
            <a:normAutofit/>
          </a:bodyPr>
          <a:lstStyle/>
          <a:p>
            <a:r>
              <a:rPr lang="en-US" sz="3600" dirty="0"/>
              <a:t>More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2791194039"/>
              </p:ext>
            </p:extLst>
          </p:nvPr>
        </p:nvGraphicFramePr>
        <p:xfrm>
          <a:off x="523040" y="1366417"/>
          <a:ext cx="11248960" cy="4780337"/>
        </p:xfrm>
        <a:graphic>
          <a:graphicData uri="http://schemas.openxmlformats.org/drawingml/2006/table">
            <a:tbl>
              <a:tblPr firstRow="1" bandRow="1">
                <a:tableStyleId>{0660B408-B3CF-4A94-85FC-2B1E0A45F4A2}</a:tableStyleId>
              </a:tblPr>
              <a:tblGrid>
                <a:gridCol w="1436856">
                  <a:extLst>
                    <a:ext uri="{9D8B030D-6E8A-4147-A177-3AD203B41FA5}">
                      <a16:colId xmlns:a16="http://schemas.microsoft.com/office/drawing/2014/main" val="143209940"/>
                    </a:ext>
                  </a:extLst>
                </a:gridCol>
                <a:gridCol w="1167138">
                  <a:extLst>
                    <a:ext uri="{9D8B030D-6E8A-4147-A177-3AD203B41FA5}">
                      <a16:colId xmlns:a16="http://schemas.microsoft.com/office/drawing/2014/main" val="2664703339"/>
                    </a:ext>
                  </a:extLst>
                </a:gridCol>
                <a:gridCol w="3538214">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STAS</a:t>
                      </a:r>
                    </a:p>
                  </a:txBody>
                  <a:tcPr/>
                </a:tc>
                <a:tc>
                  <a:txBody>
                    <a:bodyPr/>
                    <a:lstStyle/>
                    <a:p>
                      <a:r>
                        <a:rPr lang="en-US" sz="1400" dirty="0"/>
                        <a:t>End of Year</a:t>
                      </a:r>
                    </a:p>
                  </a:txBody>
                  <a:tcPr/>
                </a:tc>
                <a:tc>
                  <a:txBody>
                    <a:bodyPr/>
                    <a:lstStyle/>
                    <a:p>
                      <a:r>
                        <a:rPr lang="en-US" sz="1400" dirty="0"/>
                        <a:t>Stas is calculated from attendance. Students may need exit dates to extract the data</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SSID</a:t>
                      </a:r>
                    </a:p>
                    <a:p>
                      <a:endParaRPr lang="en-US" sz="1400" dirty="0"/>
                    </a:p>
                  </a:txBody>
                  <a:tcPr/>
                </a:tc>
                <a:extLst>
                  <a:ext uri="{0D108BD9-81ED-4DB2-BD59-A6C34878D82A}">
                    <a16:rowId xmlns:a16="http://schemas.microsoft.com/office/drawing/2014/main" val="1467497692"/>
                  </a:ext>
                </a:extLst>
              </a:tr>
              <a:tr h="712087">
                <a:tc>
                  <a:txBody>
                    <a:bodyPr/>
                    <a:lstStyle/>
                    <a:p>
                      <a:r>
                        <a:rPr lang="en-US" sz="1400" dirty="0"/>
                        <a:t>SINC</a:t>
                      </a:r>
                    </a:p>
                  </a:txBody>
                  <a:tcPr/>
                </a:tc>
                <a:tc>
                  <a:txBody>
                    <a:bodyPr/>
                    <a:lstStyle/>
                    <a:p>
                      <a:r>
                        <a:rPr lang="en-US" sz="1400" dirty="0"/>
                        <a:t>Now</a:t>
                      </a:r>
                    </a:p>
                  </a:txBody>
                  <a:tcPr/>
                </a:tc>
                <a:tc rowSpan="3">
                  <a:txBody>
                    <a:bodyPr/>
                    <a:lstStyle/>
                    <a:p>
                      <a:r>
                        <a:rPr lang="en-US" sz="1400" dirty="0"/>
                        <a:t>SINC, SIRS and SOFF must be posted in succession and completely, but there is benefit to submitting them prior to school ending to resolve the majority of errors that may arise. Files submission can be completed by school if schools have different end dates or by incident if Q allows for only new incidents to be extracted</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a:t>
                      </a:r>
                    </a:p>
                    <a:p>
                      <a:endParaRPr lang="en-US" sz="1400" dirty="0"/>
                    </a:p>
                  </a:txBody>
                  <a:tcPr/>
                </a:tc>
                <a:extLst>
                  <a:ext uri="{0D108BD9-81ED-4DB2-BD59-A6C34878D82A}">
                    <a16:rowId xmlns:a16="http://schemas.microsoft.com/office/drawing/2014/main" val="883184704"/>
                  </a:ext>
                </a:extLst>
              </a:tr>
              <a:tr h="919779">
                <a:tc>
                  <a:txBody>
                    <a:bodyPr/>
                    <a:lstStyle/>
                    <a:p>
                      <a:r>
                        <a:rPr lang="en-US" sz="1400" dirty="0"/>
                        <a:t>SIRS</a:t>
                      </a:r>
                    </a:p>
                  </a:txBody>
                  <a:tcPr/>
                </a:tc>
                <a:tc>
                  <a:txBody>
                    <a:bodyPr/>
                    <a:lstStyle/>
                    <a:p>
                      <a:r>
                        <a:rPr lang="en-US" sz="1400" dirty="0"/>
                        <a:t>Now</a:t>
                      </a:r>
                    </a:p>
                  </a:txBody>
                  <a:tcPr/>
                </a:tc>
                <a:tc vMerge="1">
                  <a:txBody>
                    <a:bodyPr/>
                    <a:lstStyle/>
                    <a:p>
                      <a:endParaRPr lang="en-US" sz="1400"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Local ID</a:t>
                      </a:r>
                    </a:p>
                    <a:p>
                      <a:endParaRPr lang="en-US" sz="1400" dirty="0"/>
                    </a:p>
                  </a:txBody>
                  <a:tcPr/>
                </a:tc>
                <a:extLst>
                  <a:ext uri="{0D108BD9-81ED-4DB2-BD59-A6C34878D82A}">
                    <a16:rowId xmlns:a16="http://schemas.microsoft.com/office/drawing/2014/main" val="175164722"/>
                  </a:ext>
                </a:extLst>
              </a:tr>
              <a:tr h="1376171">
                <a:tc>
                  <a:txBody>
                    <a:bodyPr/>
                    <a:lstStyle/>
                    <a:p>
                      <a:r>
                        <a:rPr lang="en-US" sz="1400" dirty="0"/>
                        <a:t>SOFF</a:t>
                      </a:r>
                    </a:p>
                  </a:txBody>
                  <a:tcPr/>
                </a:tc>
                <a:tc>
                  <a:txBody>
                    <a:bodyPr/>
                    <a:lstStyle/>
                    <a:p>
                      <a:r>
                        <a:rPr lang="en-US" sz="1400" dirty="0"/>
                        <a:t>Now</a:t>
                      </a:r>
                    </a:p>
                  </a:txBody>
                  <a:tcPr/>
                </a:tc>
                <a:tc vMerge="1">
                  <a:txBody>
                    <a:bodyPr/>
                    <a:lstStyle/>
                    <a:p>
                      <a:endParaRPr lang="en-US" sz="1400" b="1" dirty="0"/>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r>
                        <a:rPr lang="en-US" sz="1400" dirty="0"/>
                        <a:t>Incident ID Local </a:t>
                      </a:r>
                    </a:p>
                    <a:p>
                      <a:endParaRPr lang="en-US" sz="1400" dirty="0"/>
                    </a:p>
                  </a:txBody>
                  <a:tcPr/>
                </a:tc>
                <a:extLst>
                  <a:ext uri="{0D108BD9-81ED-4DB2-BD59-A6C34878D82A}">
                    <a16:rowId xmlns:a16="http://schemas.microsoft.com/office/drawing/2014/main" val="42467062"/>
                  </a:ext>
                </a:extLst>
              </a:tr>
            </a:tbl>
          </a:graphicData>
        </a:graphic>
      </p:graphicFrame>
      <p:sp>
        <p:nvSpPr>
          <p:cNvPr id="3" name="Footer Placeholder 2">
            <a:extLst>
              <a:ext uri="{FF2B5EF4-FFF2-40B4-BE49-F238E27FC236}">
                <a16:creationId xmlns:a16="http://schemas.microsoft.com/office/drawing/2014/main" id="{B0262C9A-9204-84BB-96A1-6AF33DA94302}"/>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
        <p:nvSpPr>
          <p:cNvPr id="4" name="Footer Placeholder 3">
            <a:extLst>
              <a:ext uri="{FF2B5EF4-FFF2-40B4-BE49-F238E27FC236}">
                <a16:creationId xmlns:a16="http://schemas.microsoft.com/office/drawing/2014/main" id="{2047CEF3-0066-473E-CBCF-C45D94AC9B81}"/>
              </a:ext>
            </a:extLst>
          </p:cNvPr>
          <p:cNvSpPr>
            <a:spLocks noGrp="1"/>
          </p:cNvSpPr>
          <p:nvPr>
            <p:ph type="ftr" sz="quarter" idx="10"/>
          </p:nvPr>
        </p:nvSpPr>
        <p:spPr/>
        <p:txBody>
          <a:bodyPr/>
          <a:lstStyle/>
          <a:p>
            <a:r>
              <a:rPr lang="es-ES" noProof="0"/>
              <a:t>EOY Primer v1.0 AY 25-26</a:t>
            </a:r>
            <a:endParaRPr lang="en-US" noProof="0"/>
          </a:p>
        </p:txBody>
      </p:sp>
    </p:spTree>
    <p:extLst>
      <p:ext uri="{BB962C8B-B14F-4D97-AF65-F5344CB8AC3E}">
        <p14:creationId xmlns:p14="http://schemas.microsoft.com/office/powerpoint/2010/main" val="407534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6A53771-4AEF-4DC3-B874-8D77C0ACDB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9A91DB-891A-433B-9737-33FB4CA7A841}"/>
              </a:ext>
            </a:extLst>
          </p:cNvPr>
          <p:cNvSpPr>
            <a:spLocks noGrp="1"/>
          </p:cNvSpPr>
          <p:nvPr>
            <p:ph type="title" idx="4294967295"/>
          </p:nvPr>
        </p:nvSpPr>
        <p:spPr>
          <a:xfrm>
            <a:off x="432488" y="80206"/>
            <a:ext cx="11339512" cy="431800"/>
          </a:xfrm>
        </p:spPr>
        <p:txBody>
          <a:bodyPr>
            <a:noAutofit/>
          </a:bodyPr>
          <a:lstStyle/>
          <a:p>
            <a:br>
              <a:rPr lang="en-US" sz="3600" kern="1700" spc="230" dirty="0">
                <a:latin typeface="Arial Black" panose="020B0A04020102020204" pitchFamily="34" charset="0"/>
              </a:rPr>
            </a:br>
            <a:r>
              <a:rPr lang="en-US" sz="3600" kern="1700" spc="230" dirty="0">
                <a:latin typeface="Arial Black" panose="020B0A04020102020204" pitchFamily="34" charset="0"/>
              </a:rPr>
              <a:t>NPS School Incident Reporting</a:t>
            </a:r>
            <a:br>
              <a:rPr lang="en-US" sz="3600" kern="1700" spc="230" dirty="0">
                <a:solidFill>
                  <a:srgbClr val="FFFFFF"/>
                </a:solidFill>
                <a:latin typeface="Arial Black" panose="020B0A04020102020204" pitchFamily="34" charset="0"/>
              </a:rPr>
            </a:br>
            <a:endParaRPr lang="en-US" sz="3600" dirty="0">
              <a:solidFill>
                <a:srgbClr val="FFFFFF"/>
              </a:solidFill>
            </a:endParaRP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7687363" y="1716559"/>
            <a:ext cx="4084637" cy="4351338"/>
          </a:xfrm>
        </p:spPr>
        <p:txBody>
          <a:bodyPr anchor="ctr">
            <a:normAutofit/>
          </a:bodyPr>
          <a:lstStyle/>
          <a:p>
            <a:r>
              <a:rPr lang="en-US" sz="2000" dirty="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dirty="0">
                <a:solidFill>
                  <a:schemeClr val="tx1">
                    <a:lumMod val="75000"/>
                    <a:lumOff val="25000"/>
                  </a:schemeClr>
                </a:solidFill>
              </a:rPr>
              <a:t>LEAs have the burden of submission, therefore must facilitate data collection and verify completeness prior to submission</a:t>
            </a:r>
          </a:p>
        </p:txBody>
      </p:sp>
      <p:pic>
        <p:nvPicPr>
          <p:cNvPr id="6" name="Picture 2" descr="A picture containing container, box, table">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339469" y="170519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D839CB6-9AE2-A4E5-1E5C-AC50082E1EBB}"/>
              </a:ext>
            </a:extLst>
          </p:cNvPr>
          <p:cNvSpPr>
            <a:spLocks noGrp="1"/>
          </p:cNvSpPr>
          <p:nvPr>
            <p:ph type="ftr" sz="quarter" idx="10"/>
          </p:nvPr>
        </p:nvSpPr>
        <p:spPr/>
        <p:txBody>
          <a:bodyPr/>
          <a:lstStyle/>
          <a:p>
            <a:pPr>
              <a:defRPr/>
            </a:pPr>
            <a:r>
              <a:rPr lang="es-ES"/>
              <a:t>EOY Primer v1.0 AY 25-26</a:t>
            </a:r>
            <a:endParaRPr lang="en-US"/>
          </a:p>
        </p:txBody>
      </p:sp>
    </p:spTree>
    <p:extLst>
      <p:ext uri="{BB962C8B-B14F-4D97-AF65-F5344CB8AC3E}">
        <p14:creationId xmlns:p14="http://schemas.microsoft.com/office/powerpoint/2010/main" val="3372963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9D4F22-EBCA-7500-38BB-1DEC1341F4ED}"/>
              </a:ext>
            </a:extLst>
          </p:cNvPr>
          <p:cNvSpPr>
            <a:spLocks noGrp="1"/>
          </p:cNvSpPr>
          <p:nvPr/>
        </p:nvSpPr>
        <p:spPr>
          <a:xfrm>
            <a:off x="432000" y="1233237"/>
            <a:ext cx="6227881" cy="4722977"/>
          </a:xfrm>
          <a:prstGeom prst="rect">
            <a:avLst/>
          </a:prstGeom>
        </p:spPr>
        <p:txBody>
          <a:bodyPr vert="horz" lIns="0" tIns="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Review 2024-2025 Summative Scores for Reclassification in 2025-2026</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After </a:t>
            </a:r>
            <a:r>
              <a:rPr kumimoji="0" lang="en-US" sz="20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May 31,2026 </a:t>
            </a: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 2024-2025 ELPAC and Summative Alternate ELPAC scores can no longer be used for reclassification purposes in 2025-2026</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Reclassify students and Upload to CALPADS by May 15, 2026</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Ensure students transferring have updated records in CALPADS within 10 days</a:t>
            </a:r>
          </a:p>
          <a:p>
            <a:pPr marL="266700" marR="0" lvl="1"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Routinely review SERN0657E1 for TBD students who have not been tested in 30 days. </a:t>
            </a:r>
          </a:p>
          <a:p>
            <a:pPr marL="723900" lvl="2" indent="-266700">
              <a:spcBef>
                <a:spcPts val="1000"/>
              </a:spcBef>
              <a:spcAft>
                <a:spcPts val="500"/>
              </a:spcAft>
              <a:buClr>
                <a:srgbClr val="3DC1BD"/>
              </a:buClr>
              <a:buFont typeface="Arial" panose="020B0604020202020204" pitchFamily="34" charset="0"/>
              <a:buChar char="○"/>
              <a:defRPr/>
            </a:pPr>
            <a:r>
              <a:rPr kumimoji="0" lang="en-US" sz="20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rPr>
              <a:t>Use Data Discrepancy functionality throughout the year to identity students with ELAS of TBD who have no been assessed within the 30 day window</a:t>
            </a: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0"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500"/>
              </a:spcAft>
              <a:buClr>
                <a:srgbClr val="3DC1BD"/>
              </a:buClr>
              <a:buSzTx/>
              <a:buFont typeface="Arial" panose="020B0604020202020204" pitchFamily="34" charset="0"/>
              <a:buChar char="○"/>
              <a:tabLst/>
              <a:defRPr/>
            </a:pPr>
            <a:endParaRPr kumimoji="0" lang="en-US" sz="900" b="1" i="0" u="none" strike="noStrike" kern="1200" cap="none" spc="0" normalizeH="0" baseline="0" noProof="0" dirty="0">
              <a:ln>
                <a:noFill/>
              </a:ln>
              <a:solidFill>
                <a:srgbClr val="3F3F3F"/>
              </a:solidFill>
              <a:effectLst/>
              <a:uLnTx/>
              <a:uFillTx/>
              <a:latin typeface="Tahoma"/>
              <a:ea typeface="+mn-ea"/>
              <a:cs typeface="Arial" panose="020B0604020202020204" pitchFamily="34" charset="0"/>
            </a:endParaRPr>
          </a:p>
        </p:txBody>
      </p:sp>
      <p:sp>
        <p:nvSpPr>
          <p:cNvPr id="4" name="Title 3">
            <a:extLst>
              <a:ext uri="{FF2B5EF4-FFF2-40B4-BE49-F238E27FC236}">
                <a16:creationId xmlns:a16="http://schemas.microsoft.com/office/drawing/2014/main" id="{4C722BFA-314F-158B-48F5-E2B1FDD11108}"/>
              </a:ext>
            </a:extLst>
          </p:cNvPr>
          <p:cNvSpPr>
            <a:spLocks noGrp="1"/>
          </p:cNvSpPr>
          <p:nvPr>
            <p:ph type="title"/>
          </p:nvPr>
        </p:nvSpPr>
        <p:spPr>
          <a:xfrm>
            <a:off x="524769" y="80206"/>
            <a:ext cx="8574625" cy="796644"/>
          </a:xfrm>
        </p:spPr>
        <p:txBody>
          <a:bodyPr vert="horz" lIns="0" tIns="0" rIns="0" bIns="0" rtlCol="0" anchor="b">
            <a:noAutofit/>
          </a:bodyPr>
          <a:lstStyle/>
          <a:p>
            <a:r>
              <a:rPr lang="en-US" sz="3600" dirty="0"/>
              <a:t>Reclassifying English Learners </a:t>
            </a:r>
            <a:endParaRPr lang="en-US" sz="3600" kern="1200" spc="-150" dirty="0">
              <a:latin typeface="+mj-lt"/>
              <a:ea typeface="+mj-ea"/>
              <a:cs typeface="+mj-cs"/>
            </a:endParaRPr>
          </a:p>
        </p:txBody>
      </p:sp>
      <p:sp>
        <p:nvSpPr>
          <p:cNvPr id="2" name="Footer Placeholder 1">
            <a:extLst>
              <a:ext uri="{FF2B5EF4-FFF2-40B4-BE49-F238E27FC236}">
                <a16:creationId xmlns:a16="http://schemas.microsoft.com/office/drawing/2014/main" id="{BD4B8B72-1433-E62D-DB42-F899929B9DB7}"/>
              </a:ext>
            </a:extLst>
          </p:cNvPr>
          <p:cNvSpPr>
            <a:spLocks noGrp="1"/>
          </p:cNvSpPr>
          <p:nvPr>
            <p:ph type="ftr" sz="quarter" idx="10"/>
          </p:nvPr>
        </p:nvSpPr>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v1.0 AY 25-26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49971E69-0DD2-5A39-A6C5-9952274A2F6B}"/>
              </a:ext>
            </a:extLst>
          </p:cNvPr>
          <p:cNvSpPr>
            <a:spLocks noGrp="1"/>
          </p:cNvSpPr>
          <p:nvPr>
            <p:ph type="sldNum" sz="quarter" idx="11"/>
          </p:nvPr>
        </p:nvSpPr>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2050" name="Picture 2" descr="Clock Ticking GIFs - Find &amp; Share on GIPHY">
            <a:extLst>
              <a:ext uri="{FF2B5EF4-FFF2-40B4-BE49-F238E27FC236}">
                <a16:creationId xmlns:a16="http://schemas.microsoft.com/office/drawing/2014/main" id="{8D2E9414-F935-2040-5BCD-12BF63F99C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99152" y="1233237"/>
            <a:ext cx="4281017" cy="4281017"/>
          </a:xfrm>
          <a:prstGeom prst="rect">
            <a:avLst/>
          </a:prstGeom>
          <a:solidFill>
            <a:srgbClr val="FFFFFF"/>
          </a:solidFill>
          <a:ln>
            <a:noFill/>
          </a:ln>
        </p:spPr>
      </p:pic>
    </p:spTree>
    <p:extLst>
      <p:ext uri="{BB962C8B-B14F-4D97-AF65-F5344CB8AC3E}">
        <p14:creationId xmlns:p14="http://schemas.microsoft.com/office/powerpoint/2010/main" val="346872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613992" y="446024"/>
            <a:ext cx="11340000" cy="432000"/>
          </a:xfrm>
        </p:spPr>
        <p:txBody>
          <a:bodyPr>
            <a:normAutofit fontScale="90000"/>
          </a:bodyPr>
          <a:lstStyle/>
          <a:p>
            <a:r>
              <a:rPr lang="en-US" dirty="0"/>
              <a:t>Objective</a:t>
            </a:r>
          </a:p>
        </p:txBody>
      </p:sp>
      <p:sp>
        <p:nvSpPr>
          <p:cNvPr id="3" name="Footer Placeholder 2">
            <a:extLst>
              <a:ext uri="{FF2B5EF4-FFF2-40B4-BE49-F238E27FC236}">
                <a16:creationId xmlns:a16="http://schemas.microsoft.com/office/drawing/2014/main" id="{7AE384FE-26BA-3BF5-D7AA-F4C2AAF2A8EB}"/>
              </a:ext>
            </a:extLst>
          </p:cNvPr>
          <p:cNvSpPr>
            <a:spLocks noGrp="1"/>
          </p:cNvSpPr>
          <p:nvPr>
            <p:ph type="ftr" sz="quarter" idx="10"/>
          </p:nvPr>
        </p:nvSpPr>
        <p:spPr>
          <a:xfrm>
            <a:off x="976254" y="6363478"/>
            <a:ext cx="5472000" cy="412431"/>
          </a:xfrm>
        </p:spPr>
        <p:txBody>
          <a:bodyPr/>
          <a:lstStyle/>
          <a:p>
            <a:r>
              <a:rPr lang="es-ES" noProof="0"/>
              <a:t>EOY Primer v1.0 AY 25-26</a:t>
            </a:r>
            <a:endParaRPr lang="en-US" noProof="0" dirty="0"/>
          </a:p>
        </p:txBody>
      </p:sp>
      <p:sp>
        <p:nvSpPr>
          <p:cNvPr id="13" name="Slide Number Placeholder 12">
            <a:extLst>
              <a:ext uri="{FF2B5EF4-FFF2-40B4-BE49-F238E27FC236}">
                <a16:creationId xmlns:a16="http://schemas.microsoft.com/office/drawing/2014/main" id="{C058C036-634A-44CB-BBE3-FBFCC266682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3622254" y="3599812"/>
            <a:ext cx="1980000" cy="360000"/>
          </a:xfrm>
        </p:spPr>
        <p:txBody>
          <a:bodyPr>
            <a:normAutofit/>
          </a:bodyPr>
          <a:lstStyle/>
          <a:p>
            <a:r>
              <a:rPr lang="en-US" b="1" dirty="0"/>
              <a:t>Submit</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770097" y="3600461"/>
            <a:ext cx="1980000" cy="360000"/>
          </a:xfrm>
        </p:spPr>
        <p:txBody>
          <a:bodyPr>
            <a:normAutofit/>
          </a:bodyPr>
          <a:lstStyle/>
          <a:p>
            <a:r>
              <a:rPr lang="en-US" b="1" dirty="0"/>
              <a:t>Identify </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703220" y="4222044"/>
            <a:ext cx="2113365" cy="914425"/>
          </a:xfrm>
        </p:spPr>
        <p:txBody>
          <a:bodyPr>
            <a:normAutofit fontScale="85000" lnSpcReduction="20000"/>
          </a:bodyPr>
          <a:lstStyle/>
          <a:p>
            <a:r>
              <a:rPr lang="en-US" sz="1600" dirty="0"/>
              <a:t>the key dates, milestones and timeline of the End of Year Submissions</a:t>
            </a:r>
          </a:p>
          <a:p>
            <a:r>
              <a:rPr lang="en-US" sz="1600" b="1" dirty="0"/>
              <a:t>Project Management</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356811" y="4234212"/>
            <a:ext cx="2338042" cy="1743206"/>
          </a:xfrm>
        </p:spPr>
        <p:txBody>
          <a:bodyPr>
            <a:normAutofit fontScale="92500" lnSpcReduction="10000"/>
          </a:bodyPr>
          <a:lstStyle/>
          <a:p>
            <a:r>
              <a:rPr lang="en-US" sz="1600" dirty="0"/>
              <a:t>data in advance of the data collection window through an understanding of operational keys and processing methods </a:t>
            </a:r>
          </a:p>
          <a:p>
            <a:r>
              <a:rPr lang="en-US" sz="1600" b="1" dirty="0"/>
              <a:t>Manage &amp; Maintain Data</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6497148" y="3587645"/>
            <a:ext cx="1980000" cy="360000"/>
          </a:xfrm>
        </p:spPr>
        <p:txBody>
          <a:bodyPr/>
          <a:lstStyle/>
          <a:p>
            <a:r>
              <a:rPr lang="en-US" b="1" dirty="0"/>
              <a:t>Provide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363783" y="4222044"/>
            <a:ext cx="2338042" cy="1876303"/>
          </a:xfrm>
        </p:spPr>
        <p:txBody>
          <a:bodyPr>
            <a:normAutofit lnSpcReduction="10000"/>
          </a:bodyPr>
          <a:lstStyle/>
          <a:p>
            <a:r>
              <a:rPr lang="en-US" sz="1600" dirty="0"/>
              <a:t>information using report data early in the submission window to encourage investment and cooperation during the EOY Data collection</a:t>
            </a:r>
          </a:p>
          <a:p>
            <a:r>
              <a:rPr lang="en-US" sz="1600" b="1" dirty="0"/>
              <a:t>Coalition Building</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9372817" y="3513965"/>
            <a:ext cx="1980000" cy="360000"/>
          </a:xfrm>
        </p:spPr>
        <p:txBody>
          <a:bodyPr/>
          <a:lstStyle/>
          <a:p>
            <a:r>
              <a:rPr lang="en-US" b="1" dirty="0"/>
              <a:t>Take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9239452" y="4148364"/>
            <a:ext cx="2249328" cy="1510341"/>
          </a:xfrm>
        </p:spPr>
        <p:txBody>
          <a:bodyPr>
            <a:normAutofit lnSpcReduction="10000"/>
          </a:bodyPr>
          <a:lstStyle/>
          <a:p>
            <a:r>
              <a:rPr lang="en-US" sz="1600" dirty="0"/>
              <a:t>advantage of the training resources to educate staff of requirements and functionality</a:t>
            </a:r>
          </a:p>
          <a:p>
            <a:r>
              <a:rPr lang="en-US" sz="1600" b="1" dirty="0"/>
              <a:t>Critical Thinking</a:t>
            </a:r>
          </a:p>
        </p:txBody>
      </p:sp>
      <p:pic>
        <p:nvPicPr>
          <p:cNvPr id="17" name="Picture Placeholder 16" descr="Picture of a Calendar">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a:stretch/>
        </p:blipFill>
        <p:spPr>
          <a:xfrm>
            <a:off x="770097" y="1366939"/>
            <a:ext cx="1979613" cy="1974067"/>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3622254" y="1363518"/>
            <a:ext cx="1979613" cy="1981200"/>
          </a:xfrm>
        </p:spPr>
      </p:pic>
      <p:pic>
        <p:nvPicPr>
          <p:cNvPr id="43" name="Picture Placeholder 42" descr="Picture of files">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a:stretch/>
        </p:blipFill>
        <p:spPr>
          <a:xfrm>
            <a:off x="6497535" y="1352144"/>
            <a:ext cx="1979613" cy="1979613"/>
          </a:xfrm>
        </p:spPr>
      </p:pic>
      <p:pic>
        <p:nvPicPr>
          <p:cNvPr id="71" name="Picture Placeholder 70" descr="Picture of three people in an office collaborating">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a:stretch/>
        </p:blipFill>
        <p:spPr>
          <a:xfrm>
            <a:off x="9372817" y="1335378"/>
            <a:ext cx="1979613" cy="1865785"/>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949710" y="4113263"/>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712254" y="411261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587148" y="4100447"/>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9462817" y="4026767"/>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79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38AA-2BD2-6B6D-4B5A-697A45F26B4F}"/>
              </a:ext>
            </a:extLst>
          </p:cNvPr>
          <p:cNvSpPr>
            <a:spLocks noGrp="1"/>
          </p:cNvSpPr>
          <p:nvPr>
            <p:ph type="title"/>
          </p:nvPr>
        </p:nvSpPr>
        <p:spPr>
          <a:xfrm>
            <a:off x="432000" y="432000"/>
            <a:ext cx="11340000" cy="432000"/>
          </a:xfrm>
        </p:spPr>
        <p:txBody>
          <a:bodyPr vert="horz" lIns="0" tIns="0" rIns="0" bIns="0" rtlCol="0" anchor="t">
            <a:noAutofit/>
          </a:bodyPr>
          <a:lstStyle/>
          <a:p>
            <a:r>
              <a:rPr lang="en-US" sz="3600" kern="1200" spc="-150" dirty="0">
                <a:latin typeface="+mj-lt"/>
                <a:ea typeface="+mj-ea"/>
                <a:cs typeface="+mj-cs"/>
              </a:rPr>
              <a:t>Long-Term English Learners</a:t>
            </a:r>
          </a:p>
        </p:txBody>
      </p:sp>
      <p:pic>
        <p:nvPicPr>
          <p:cNvPr id="12" name="Picture 11">
            <a:extLst>
              <a:ext uri="{FF2B5EF4-FFF2-40B4-BE49-F238E27FC236}">
                <a16:creationId xmlns:a16="http://schemas.microsoft.com/office/drawing/2014/main" id="{73F8BCDD-9BBA-C030-CB1B-7226F226D5DB}"/>
              </a:ext>
            </a:extLst>
          </p:cNvPr>
          <p:cNvPicPr>
            <a:picLocks noChangeAspect="1"/>
          </p:cNvPicPr>
          <p:nvPr/>
        </p:nvPicPr>
        <p:blipFill>
          <a:blip r:embed="rId3"/>
          <a:srcRect l="4718" r="11340" b="-1"/>
          <a:stretch>
            <a:fillRect/>
          </a:stretch>
        </p:blipFill>
        <p:spPr>
          <a:xfrm>
            <a:off x="420000" y="1427422"/>
            <a:ext cx="5472000" cy="4351338"/>
          </a:xfrm>
          <a:prstGeom prst="rect">
            <a:avLst/>
          </a:prstGeom>
          <a:noFill/>
        </p:spPr>
      </p:pic>
      <p:sp>
        <p:nvSpPr>
          <p:cNvPr id="8" name="TextBox 7">
            <a:extLst>
              <a:ext uri="{FF2B5EF4-FFF2-40B4-BE49-F238E27FC236}">
                <a16:creationId xmlns:a16="http://schemas.microsoft.com/office/drawing/2014/main" id="{34491D10-1AAE-32B3-5382-8EAE722C9F2F}"/>
              </a:ext>
            </a:extLst>
          </p:cNvPr>
          <p:cNvSpPr txBox="1"/>
          <p:nvPr/>
        </p:nvSpPr>
        <p:spPr>
          <a:xfrm>
            <a:off x="6300000" y="1427422"/>
            <a:ext cx="5472000" cy="4351338"/>
          </a:xfrm>
          <a:prstGeom prst="rect">
            <a:avLst/>
          </a:prstGeom>
        </p:spPr>
        <p:txBody>
          <a:bodyPr vert="horz" lIns="0" tIns="0" rIns="0" bIns="0" rtlCol="0">
            <a:normAutofit/>
          </a:bodyPr>
          <a:lstStyle/>
          <a:p>
            <a:pPr marL="266700" lvl="1" indent="-266700">
              <a:spcBef>
                <a:spcPts val="1000"/>
              </a:spcBef>
              <a:spcAft>
                <a:spcPts val="500"/>
              </a:spcAft>
              <a:buClr>
                <a:schemeClr val="accent1"/>
              </a:buClr>
              <a:buFont typeface="Arial" panose="020B0604020202020204" pitchFamily="34" charset="0"/>
              <a:buChar char="○"/>
            </a:pPr>
            <a:r>
              <a:rPr lang="en-US" dirty="0">
                <a:solidFill>
                  <a:schemeClr val="tx2"/>
                </a:solidFill>
              </a:rPr>
              <a:t>Continuing with the LTEL data implementation from last year, this phase will improve reports by adding</a:t>
            </a:r>
          </a:p>
          <a:p>
            <a:pPr marL="266700" lvl="1" indent="-266700">
              <a:spcBef>
                <a:spcPts val="1000"/>
              </a:spcBef>
              <a:spcAft>
                <a:spcPts val="500"/>
              </a:spcAft>
              <a:buClr>
                <a:schemeClr val="accent1"/>
              </a:buClr>
              <a:buFont typeface="Arial" panose="020B0604020202020204" pitchFamily="34" charset="0"/>
              <a:buChar char="○"/>
            </a:pPr>
            <a:r>
              <a:rPr lang="en-US" dirty="0">
                <a:solidFill>
                  <a:schemeClr val="tx2"/>
                </a:solidFill>
              </a:rPr>
              <a:t>A LTEL Indicator filter (Y/N) to reports:</a:t>
            </a:r>
          </a:p>
          <a:p>
            <a:pPr marL="723900" lvl="3" indent="-266700">
              <a:spcBef>
                <a:spcPts val="1000"/>
              </a:spcBef>
              <a:spcAft>
                <a:spcPts val="500"/>
              </a:spcAft>
              <a:buClr>
                <a:schemeClr val="accent1"/>
              </a:buClr>
              <a:buFont typeface="Arial" panose="020B0604020202020204" pitchFamily="34" charset="0"/>
              <a:buChar char="○"/>
            </a:pPr>
            <a:r>
              <a:rPr lang="en-US" dirty="0">
                <a:solidFill>
                  <a:schemeClr val="tx2"/>
                </a:solidFill>
              </a:rPr>
              <a:t>1.21 – Cumulative Enrollment – Counts, C/A 1.21 Cumulative Enrollment – Counts, 8.1 – Student Profile List (EOY)</a:t>
            </a:r>
          </a:p>
          <a:p>
            <a:pPr marL="266700" lvl="1" indent="-266700">
              <a:spcBef>
                <a:spcPts val="1000"/>
              </a:spcBef>
              <a:spcAft>
                <a:spcPts val="500"/>
              </a:spcAft>
              <a:buClr>
                <a:schemeClr val="accent1"/>
              </a:buClr>
              <a:buFont typeface="Arial" panose="020B0604020202020204" pitchFamily="34" charset="0"/>
              <a:buChar char="○"/>
            </a:pPr>
            <a:r>
              <a:rPr lang="en-US" dirty="0">
                <a:solidFill>
                  <a:schemeClr val="tx2"/>
                </a:solidFill>
              </a:rPr>
              <a:t>An EL Enrollment Indicator, EL Status Start Date, Long-Term English Learner Indicator , LTEL Start Date, Initial US School Enrollment Date K-12, Earliest SENR Enrollment Start Date, Earliest EL Status Start Date columns (similar to data on CENR extract) to report 8.1(EOY)</a:t>
            </a:r>
          </a:p>
        </p:txBody>
      </p:sp>
      <p:sp>
        <p:nvSpPr>
          <p:cNvPr id="3" name="Footer Placeholder 2">
            <a:extLst>
              <a:ext uri="{FF2B5EF4-FFF2-40B4-BE49-F238E27FC236}">
                <a16:creationId xmlns:a16="http://schemas.microsoft.com/office/drawing/2014/main" id="{A2D0B489-8CA9-408F-2C7F-A6E47AB9C35B}"/>
              </a:ext>
            </a:extLst>
          </p:cNvPr>
          <p:cNvSpPr>
            <a:spLocks noGrp="1"/>
          </p:cNvSpPr>
          <p:nvPr>
            <p:ph type="ftr" sz="quarter" idx="10"/>
          </p:nvPr>
        </p:nvSpPr>
        <p:spPr>
          <a:xfrm>
            <a:off x="432000" y="6365363"/>
            <a:ext cx="5472000" cy="412431"/>
          </a:xfrm>
        </p:spPr>
        <p:txBody>
          <a:bodyPr vert="horz" lIns="0" tIns="0" rIns="0" bIns="0" rtlCol="0" anchor="ctr">
            <a:normAutofit/>
          </a:bodyPr>
          <a:lstStyle/>
          <a:p>
            <a:pPr>
              <a:spcAft>
                <a:spcPts val="600"/>
              </a:spcAft>
            </a:pPr>
            <a:r>
              <a:rPr lang="es-ES"/>
              <a:t>EOY Primer v1.0 AY 25-26</a:t>
            </a:r>
            <a:endParaRPr lang="en-US"/>
          </a:p>
        </p:txBody>
      </p:sp>
      <p:sp>
        <p:nvSpPr>
          <p:cNvPr id="4" name="Slide Number Placeholder 3">
            <a:extLst>
              <a:ext uri="{FF2B5EF4-FFF2-40B4-BE49-F238E27FC236}">
                <a16:creationId xmlns:a16="http://schemas.microsoft.com/office/drawing/2014/main" id="{EAB203D1-EB8F-C1AA-53C1-5BEB7CD149A5}"/>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20</a:t>
            </a:fld>
            <a:endParaRPr lang="en-US"/>
          </a:p>
        </p:txBody>
      </p:sp>
    </p:spTree>
    <p:extLst>
      <p:ext uri="{BB962C8B-B14F-4D97-AF65-F5344CB8AC3E}">
        <p14:creationId xmlns:p14="http://schemas.microsoft.com/office/powerpoint/2010/main" val="4214958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960A753-086F-DF50-BB14-AEA187BDF710}"/>
              </a:ext>
            </a:extLst>
          </p:cNvPr>
          <p:cNvSpPr>
            <a:spLocks noGrp="1"/>
          </p:cNvSpPr>
          <p:nvPr>
            <p:ph type="title"/>
          </p:nvPr>
        </p:nvSpPr>
        <p:spPr>
          <a:xfrm>
            <a:off x="432000" y="432000"/>
            <a:ext cx="11340000" cy="432000"/>
          </a:xfrm>
        </p:spPr>
        <p:txBody>
          <a:bodyPr/>
          <a:lstStyle/>
          <a:p>
            <a:r>
              <a:rPr lang="en-US" dirty="0"/>
              <a:t>NEW 25-26 Attendance Recovery Program </a:t>
            </a:r>
          </a:p>
        </p:txBody>
      </p:sp>
      <p:pic>
        <p:nvPicPr>
          <p:cNvPr id="5" name="Picture 4">
            <a:extLst>
              <a:ext uri="{FF2B5EF4-FFF2-40B4-BE49-F238E27FC236}">
                <a16:creationId xmlns:a16="http://schemas.microsoft.com/office/drawing/2014/main" id="{0832B05F-B73B-9778-7E8E-D0E1CDE107CE}"/>
              </a:ext>
            </a:extLst>
          </p:cNvPr>
          <p:cNvPicPr>
            <a:picLocks noChangeAspect="1"/>
          </p:cNvPicPr>
          <p:nvPr/>
        </p:nvPicPr>
        <p:blipFill>
          <a:blip r:embed="rId3"/>
          <a:stretch>
            <a:fillRect/>
          </a:stretch>
        </p:blipFill>
        <p:spPr>
          <a:xfrm>
            <a:off x="432000" y="1153480"/>
            <a:ext cx="6518858" cy="4351338"/>
          </a:xfrm>
          <a:prstGeom prst="rect">
            <a:avLst/>
          </a:prstGeom>
          <a:noFill/>
        </p:spPr>
      </p:pic>
      <p:sp>
        <p:nvSpPr>
          <p:cNvPr id="2" name="Footer Placeholder 1">
            <a:extLst>
              <a:ext uri="{FF2B5EF4-FFF2-40B4-BE49-F238E27FC236}">
                <a16:creationId xmlns:a16="http://schemas.microsoft.com/office/drawing/2014/main" id="{BD354883-B5DA-94D9-F056-36E3A76F2827}"/>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E0F2AE92-D905-7EB6-EE97-5E3A0686FDCF}"/>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21</a:t>
            </a:fld>
            <a:endParaRPr lang="en-US" noProof="0"/>
          </a:p>
        </p:txBody>
      </p:sp>
      <p:sp>
        <p:nvSpPr>
          <p:cNvPr id="9" name="TextBox 8">
            <a:extLst>
              <a:ext uri="{FF2B5EF4-FFF2-40B4-BE49-F238E27FC236}">
                <a16:creationId xmlns:a16="http://schemas.microsoft.com/office/drawing/2014/main" id="{0D310B63-DD8D-3BA3-9F66-F8A3E9088290}"/>
              </a:ext>
            </a:extLst>
          </p:cNvPr>
          <p:cNvSpPr txBox="1"/>
          <p:nvPr/>
        </p:nvSpPr>
        <p:spPr>
          <a:xfrm>
            <a:off x="7269323" y="939267"/>
            <a:ext cx="4712677" cy="5632311"/>
          </a:xfrm>
          <a:prstGeom prst="rect">
            <a:avLst/>
          </a:prstGeom>
          <a:noFill/>
        </p:spPr>
        <p:txBody>
          <a:bodyPr wrap="square" rtlCol="0">
            <a:spAutoFit/>
          </a:bodyPr>
          <a:lstStyle/>
          <a:p>
            <a:pPr marL="285750" indent="-285750">
              <a:buFont typeface="Arial" panose="020B0604020202020204" pitchFamily="34" charset="0"/>
              <a:buChar char="•"/>
            </a:pPr>
            <a:r>
              <a:rPr lang="en-US" dirty="0"/>
              <a:t>AR is an optional program for students in grades TK–12</a:t>
            </a:r>
          </a:p>
          <a:p>
            <a:pPr marL="285750" indent="-285750">
              <a:buFont typeface="Arial" panose="020B0604020202020204" pitchFamily="34" charset="0"/>
              <a:buChar char="•"/>
            </a:pPr>
            <a:r>
              <a:rPr lang="en-US" dirty="0"/>
              <a:t>Allows students to recoup absences for ADA apportionment</a:t>
            </a:r>
          </a:p>
          <a:p>
            <a:pPr marL="285750" indent="-285750">
              <a:buFont typeface="Arial" panose="020B0604020202020204" pitchFamily="34" charset="0"/>
              <a:buChar char="•"/>
            </a:pPr>
            <a:r>
              <a:rPr lang="en-US" dirty="0"/>
              <a:t>AR sessions must be held outside the regular school day and meet all statutory criteria</a:t>
            </a:r>
          </a:p>
          <a:p>
            <a:pPr marL="285750" indent="-285750">
              <a:buFont typeface="Arial" panose="020B0604020202020204" pitchFamily="34" charset="0"/>
              <a:buChar char="•"/>
            </a:pPr>
            <a:r>
              <a:rPr lang="en-US" dirty="0"/>
              <a:t>Helps LEAs recover ADA</a:t>
            </a:r>
          </a:p>
          <a:p>
            <a:pPr marL="285750" indent="-285750">
              <a:buFont typeface="Arial" panose="020B0604020202020204" pitchFamily="34" charset="0"/>
              <a:buChar char="•"/>
            </a:pPr>
            <a:r>
              <a:rPr lang="en-US" dirty="0"/>
              <a:t>Supports efforts to reduce chronic absenteeism</a:t>
            </a:r>
          </a:p>
          <a:p>
            <a:pPr marL="285750" indent="-285750">
              <a:buFont typeface="Arial" panose="020B0604020202020204" pitchFamily="34" charset="0"/>
              <a:buChar char="•"/>
            </a:pPr>
            <a:r>
              <a:rPr lang="en-US" dirty="0"/>
              <a:t>CALPADS will collect number of AR days earned on the Student Absence Summary (STAS) file</a:t>
            </a:r>
          </a:p>
          <a:p>
            <a:pPr marL="285750" indent="-285750">
              <a:buFont typeface="Arial" panose="020B0604020202020204" pitchFamily="34" charset="0"/>
              <a:buChar char="•"/>
            </a:pPr>
            <a:r>
              <a:rPr lang="en-US" dirty="0"/>
              <a:t>All other STAS fields remain unchanged</a:t>
            </a:r>
          </a:p>
          <a:p>
            <a:pPr marL="285750" indent="-285750">
              <a:buFont typeface="Arial" panose="020B0604020202020204" pitchFamily="34" charset="0"/>
              <a:buChar char="•"/>
            </a:pPr>
            <a:r>
              <a:rPr lang="en-US" dirty="0"/>
              <a:t>Absence counts must NOT be adjusted based on AR days</a:t>
            </a:r>
          </a:p>
          <a:p>
            <a:pPr marL="285750" indent="-285750">
              <a:buFont typeface="Arial" panose="020B0604020202020204" pitchFamily="34" charset="0"/>
              <a:buChar char="•"/>
            </a:pPr>
            <a:r>
              <a:rPr lang="en-US" dirty="0"/>
              <a:t>AR days are reported in addition to existing absence data—not as replacements</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71563D22-139E-16B9-4DB9-11CD2DB30381}"/>
              </a:ext>
            </a:extLst>
          </p:cNvPr>
          <p:cNvSpPr txBox="1"/>
          <p:nvPr/>
        </p:nvSpPr>
        <p:spPr>
          <a:xfrm>
            <a:off x="591233" y="5611925"/>
            <a:ext cx="6518858" cy="646331"/>
          </a:xfrm>
          <a:prstGeom prst="rect">
            <a:avLst/>
          </a:prstGeom>
          <a:noFill/>
        </p:spPr>
        <p:txBody>
          <a:bodyPr wrap="square" rtlCol="0">
            <a:spAutoFit/>
          </a:bodyPr>
          <a:lstStyle/>
          <a:p>
            <a:r>
              <a:rPr lang="en-US" dirty="0"/>
              <a:t>Visit the CDE Attendance Recovery page for FAQs and details: https://www.cde.ca.gov/fg/it/aarecovery.asp</a:t>
            </a:r>
          </a:p>
        </p:txBody>
      </p:sp>
    </p:spTree>
    <p:extLst>
      <p:ext uri="{BB962C8B-B14F-4D97-AF65-F5344CB8AC3E}">
        <p14:creationId xmlns:p14="http://schemas.microsoft.com/office/powerpoint/2010/main" val="934532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8DEB6BA9-61B8-D247-F333-A242637FA252}"/>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676400" y="215900"/>
            <a:ext cx="10515600" cy="660400"/>
          </a:xfrm>
        </p:spPr>
        <p:txBody>
          <a:bodyPr>
            <a:normAutofit/>
          </a:bodyPr>
          <a:lstStyle/>
          <a:p>
            <a:r>
              <a:rPr lang="en-US" sz="3600" dirty="0"/>
              <a:t>EOY 1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2303377"/>
              </p:ext>
            </p:extLst>
          </p:nvPr>
        </p:nvGraphicFramePr>
        <p:xfrm>
          <a:off x="-266700" y="1553155"/>
          <a:ext cx="7941236" cy="4695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383263" y="1091490"/>
            <a:ext cx="3575407" cy="461665"/>
          </a:xfrm>
          <a:prstGeom prst="rect">
            <a:avLst/>
          </a:prstGeom>
          <a:noFill/>
        </p:spPr>
        <p:txBody>
          <a:bodyPr wrap="square" rtlCol="0">
            <a:spAutoFit/>
          </a:bodyPr>
          <a:lstStyle/>
          <a:p>
            <a:r>
              <a:rPr lang="en-US" sz="2400" b="1" dirty="0"/>
              <a:t>Data Submitted</a:t>
            </a:r>
          </a:p>
        </p:txBody>
      </p:sp>
      <p:graphicFrame>
        <p:nvGraphicFramePr>
          <p:cNvPr id="4" name="Diagram 3">
            <a:extLst>
              <a:ext uri="{FF2B5EF4-FFF2-40B4-BE49-F238E27FC236}">
                <a16:creationId xmlns:a16="http://schemas.microsoft.com/office/drawing/2014/main" id="{3A72F692-24AB-1626-49F8-A88DBA54F7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0421076"/>
              </p:ext>
            </p:extLst>
          </p:nvPr>
        </p:nvGraphicFramePr>
        <p:xfrm>
          <a:off x="7154022" y="2997702"/>
          <a:ext cx="4617978" cy="27822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3B5DDE25-99FB-C961-B620-654444E1FE7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4463724"/>
              </p:ext>
            </p:extLst>
          </p:nvPr>
        </p:nvGraphicFramePr>
        <p:xfrm>
          <a:off x="7157451" y="429565"/>
          <a:ext cx="4617978" cy="25681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199887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C352EA-0480-7113-9D41-9C19A4A0EBCA}"/>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0" y="469900"/>
            <a:ext cx="10515600" cy="660400"/>
          </a:xfrm>
        </p:spPr>
        <p:txBody>
          <a:bodyPr>
            <a:normAutofit/>
          </a:bodyPr>
          <a:lstStyle/>
          <a:p>
            <a:r>
              <a:rPr lang="en-US" sz="3600" dirty="0"/>
              <a:t>EOY  1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3557275312"/>
              </p:ext>
            </p:extLst>
          </p:nvPr>
        </p:nvGraphicFramePr>
        <p:xfrm>
          <a:off x="523040" y="1559277"/>
          <a:ext cx="11248960" cy="3739446"/>
        </p:xfrm>
        <a:graphic>
          <a:graphicData uri="http://schemas.openxmlformats.org/drawingml/2006/table">
            <a:tbl>
              <a:tblPr firstRow="1" bandRow="1">
                <a:tableStyleId>{0660B408-B3CF-4A94-85FC-2B1E0A45F4A2}</a:tableStyleId>
              </a:tblPr>
              <a:tblGrid>
                <a:gridCol w="1166060">
                  <a:extLst>
                    <a:ext uri="{9D8B030D-6E8A-4147-A177-3AD203B41FA5}">
                      <a16:colId xmlns:a16="http://schemas.microsoft.com/office/drawing/2014/main" val="143209940"/>
                    </a:ext>
                  </a:extLst>
                </a:gridCol>
                <a:gridCol w="1117600">
                  <a:extLst>
                    <a:ext uri="{9D8B030D-6E8A-4147-A177-3AD203B41FA5}">
                      <a16:colId xmlns:a16="http://schemas.microsoft.com/office/drawing/2014/main" val="2664703339"/>
                    </a:ext>
                  </a:extLst>
                </a:gridCol>
                <a:gridCol w="3858548">
                  <a:extLst>
                    <a:ext uri="{9D8B030D-6E8A-4147-A177-3AD203B41FA5}">
                      <a16:colId xmlns:a16="http://schemas.microsoft.com/office/drawing/2014/main" val="1885614069"/>
                    </a:ext>
                  </a:extLst>
                </a:gridCol>
                <a:gridCol w="1352393">
                  <a:extLst>
                    <a:ext uri="{9D8B030D-6E8A-4147-A177-3AD203B41FA5}">
                      <a16:colId xmlns:a16="http://schemas.microsoft.com/office/drawing/2014/main" val="515714399"/>
                    </a:ext>
                  </a:extLst>
                </a:gridCol>
                <a:gridCol w="3754359">
                  <a:extLst>
                    <a:ext uri="{9D8B030D-6E8A-4147-A177-3AD203B41FA5}">
                      <a16:colId xmlns:a16="http://schemas.microsoft.com/office/drawing/2014/main" val="4009324086"/>
                    </a:ext>
                  </a:extLst>
                </a:gridCol>
              </a:tblGrid>
              <a:tr h="569526">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Operational Keys</a:t>
                      </a:r>
                    </a:p>
                  </a:txBody>
                  <a:tcPr/>
                </a:tc>
                <a:extLst>
                  <a:ext uri="{0D108BD9-81ED-4DB2-BD59-A6C34878D82A}">
                    <a16:rowId xmlns:a16="http://schemas.microsoft.com/office/drawing/2014/main" val="2391109839"/>
                  </a:ext>
                </a:extLst>
              </a:tr>
              <a:tr h="919779">
                <a:tc>
                  <a:txBody>
                    <a:bodyPr/>
                    <a:lstStyle/>
                    <a:p>
                      <a:r>
                        <a:rPr lang="en-US" sz="1400" dirty="0"/>
                        <a:t>SWDS, PLAN, </a:t>
                      </a:r>
                    </a:p>
                    <a:p>
                      <a:r>
                        <a:rPr lang="en-US" sz="1400" dirty="0"/>
                        <a:t>MEET</a:t>
                      </a:r>
                    </a:p>
                  </a:txBody>
                  <a:tcPr/>
                </a:tc>
                <a:tc>
                  <a:txBody>
                    <a:bodyPr/>
                    <a:lstStyle/>
                    <a:p>
                      <a:r>
                        <a:rPr lang="en-US" sz="1400" dirty="0"/>
                        <a:t>Ongoing</a:t>
                      </a:r>
                    </a:p>
                  </a:txBody>
                  <a:tcPr/>
                </a:tc>
                <a:tc>
                  <a:txBody>
                    <a:bodyPr/>
                    <a:lstStyle/>
                    <a:p>
                      <a:r>
                        <a:rPr lang="en-US" sz="1400" dirty="0"/>
                        <a:t>Special Education data is updated as students are tested, meetings are held, records are amended, or eligibility ends. Students' records must be up to date for CAASPP and ELPAC testing</a:t>
                      </a:r>
                    </a:p>
                  </a:txBody>
                  <a:tcPr/>
                </a:tc>
                <a:tc>
                  <a:txBody>
                    <a:bodyPr/>
                    <a:lstStyle/>
                    <a:p>
                      <a:r>
                        <a:rPr lang="en-US" sz="1400" dirty="0"/>
                        <a:t>Transaction/</a:t>
                      </a:r>
                      <a:br>
                        <a:rPr lang="en-US" sz="1400" dirty="0"/>
                      </a:br>
                      <a:r>
                        <a:rPr lang="en-US" sz="1400" dirty="0"/>
                        <a:t>Effective Date</a:t>
                      </a:r>
                    </a:p>
                  </a:txBody>
                  <a:tcPr/>
                </a:tc>
                <a:tc>
                  <a:txBody>
                    <a:bodyPr/>
                    <a:lstStyle/>
                    <a:p>
                      <a:r>
                        <a:rPr lang="en-US" sz="1400" dirty="0"/>
                        <a:t>Reporting LEA (District of Service)</a:t>
                      </a:r>
                    </a:p>
                    <a:p>
                      <a:r>
                        <a:rPr lang="en-US" sz="1400" dirty="0"/>
                        <a:t>SSID</a:t>
                      </a:r>
                    </a:p>
                    <a:p>
                      <a:r>
                        <a:rPr lang="en-US" sz="1400" dirty="0"/>
                        <a:t>Reporting SELPA</a:t>
                      </a:r>
                    </a:p>
                    <a:p>
                      <a:r>
                        <a:rPr lang="en-US" sz="1400" dirty="0"/>
                        <a:t>Special Education Meeting Date</a:t>
                      </a:r>
                    </a:p>
                    <a:p>
                      <a:r>
                        <a:rPr lang="en-US" sz="1400" dirty="0"/>
                        <a:t>Student Special Education Meeting or Amendment Identifier</a:t>
                      </a:r>
                    </a:p>
                    <a:p>
                      <a:r>
                        <a:rPr lang="en-US" sz="1400" dirty="0"/>
                        <a:t>Education Plan Type</a:t>
                      </a:r>
                    </a:p>
                    <a:p>
                      <a:r>
                        <a:rPr lang="en-US" sz="1400" dirty="0"/>
                        <a:t>Education Plan Amendment Date</a:t>
                      </a:r>
                    </a:p>
                  </a:txBody>
                  <a:tcPr/>
                </a:tc>
                <a:extLst>
                  <a:ext uri="{0D108BD9-81ED-4DB2-BD59-A6C34878D82A}">
                    <a16:rowId xmlns:a16="http://schemas.microsoft.com/office/drawing/2014/main" val="1467497692"/>
                  </a:ext>
                </a:extLst>
              </a:tr>
              <a:tr h="0">
                <a:tc>
                  <a:txBody>
                    <a:bodyPr/>
                    <a:lstStyle/>
                    <a:p>
                      <a:r>
                        <a:rPr lang="en-US" sz="1400" dirty="0"/>
                        <a:t>PSTS</a:t>
                      </a:r>
                    </a:p>
                  </a:txBody>
                  <a:tcPr/>
                </a:tc>
                <a:tc>
                  <a:txBody>
                    <a:bodyPr/>
                    <a:lstStyle/>
                    <a:p>
                      <a:r>
                        <a:rPr lang="en-US" sz="1400" dirty="0"/>
                        <a:t>Now</a:t>
                      </a:r>
                    </a:p>
                  </a:txBody>
                  <a:tcPr/>
                </a:tc>
                <a:tc>
                  <a:txBody>
                    <a:bodyPr/>
                    <a:lstStyle/>
                    <a:p>
                      <a:r>
                        <a:rPr lang="en-US" sz="1400" dirty="0"/>
                        <a:t>Student surveys can be submitted as they are received. The operational key includes the SSID and status code so new records can be submitted with minimal risk to replacing others</a:t>
                      </a:r>
                    </a:p>
                  </a:txBody>
                  <a:tcPr/>
                </a:tc>
                <a:tc>
                  <a:txBody>
                    <a:bodyPr/>
                    <a:lstStyle/>
                    <a:p>
                      <a:r>
                        <a:rPr lang="en-US" sz="1400" dirty="0"/>
                        <a:t>Replacement</a:t>
                      </a:r>
                    </a:p>
                  </a:txBody>
                  <a:tcPr/>
                </a:tc>
                <a:tc>
                  <a:txBody>
                    <a:bodyPr/>
                    <a:lstStyle/>
                    <a:p>
                      <a:r>
                        <a:rPr lang="en-US" sz="1400" dirty="0"/>
                        <a:t>Academic Year ID</a:t>
                      </a:r>
                    </a:p>
                    <a:p>
                      <a:r>
                        <a:rPr lang="en-US" sz="1400" dirty="0"/>
                        <a:t>Reporting LEA</a:t>
                      </a:r>
                    </a:p>
                    <a:p>
                      <a:r>
                        <a:rPr lang="en-US" sz="1400" dirty="0"/>
                        <a:t>Education Program Participation Type</a:t>
                      </a:r>
                    </a:p>
                    <a:p>
                      <a:r>
                        <a:rPr lang="en-US" sz="1400" dirty="0"/>
                        <a:t>SSID</a:t>
                      </a:r>
                    </a:p>
                    <a:p>
                      <a:r>
                        <a:rPr lang="en-US" sz="1400" dirty="0"/>
                        <a:t>Postsecondary Status Code</a:t>
                      </a:r>
                    </a:p>
                    <a:p>
                      <a:endParaRPr lang="en-US" sz="1400" dirty="0"/>
                    </a:p>
                  </a:txBody>
                  <a:tcPr/>
                </a:tc>
                <a:extLst>
                  <a:ext uri="{0D108BD9-81ED-4DB2-BD59-A6C34878D82A}">
                    <a16:rowId xmlns:a16="http://schemas.microsoft.com/office/drawing/2014/main" val="175164722"/>
                  </a:ext>
                </a:extLst>
              </a:tr>
            </a:tbl>
          </a:graphicData>
        </a:graphic>
      </p:graphicFrame>
    </p:spTree>
    <p:extLst>
      <p:ext uri="{BB962C8B-B14F-4D97-AF65-F5344CB8AC3E}">
        <p14:creationId xmlns:p14="http://schemas.microsoft.com/office/powerpoint/2010/main" val="3882884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2D1AEE8-7294-1682-9ED5-9C70D058420E}"/>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0DB034CE-579A-1B98-20E2-D2B2CF467789}"/>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2" name="Title 1">
            <a:extLst>
              <a:ext uri="{FF2B5EF4-FFF2-40B4-BE49-F238E27FC236}">
                <a16:creationId xmlns:a16="http://schemas.microsoft.com/office/drawing/2014/main" id="{D56676C0-D1BB-B539-4F56-3D3EF8A71D95}"/>
              </a:ext>
            </a:extLst>
          </p:cNvPr>
          <p:cNvSpPr>
            <a:spLocks noGrp="1"/>
          </p:cNvSpPr>
          <p:nvPr>
            <p:ph type="title" idx="4294967295"/>
          </p:nvPr>
        </p:nvSpPr>
        <p:spPr>
          <a:xfrm>
            <a:off x="852488" y="431800"/>
            <a:ext cx="11339512" cy="431800"/>
          </a:xfrm>
        </p:spPr>
        <p:txBody>
          <a:bodyPr>
            <a:normAutofit fontScale="90000"/>
          </a:bodyPr>
          <a:lstStyle/>
          <a:p>
            <a:r>
              <a:rPr lang="en-US" dirty="0"/>
              <a:t>Pain Points </a:t>
            </a:r>
            <a:r>
              <a:rPr lang="en-US" sz="3200" dirty="0"/>
              <a:t>SWD PSTS Survey</a:t>
            </a:r>
            <a:br>
              <a:rPr lang="en-US" sz="3200" dirty="0"/>
            </a:br>
            <a:endParaRPr lang="en-US" dirty="0"/>
          </a:p>
        </p:txBody>
      </p:sp>
      <p:pic>
        <p:nvPicPr>
          <p:cNvPr id="5" name="Picture 4" descr="Drawing of a man with a pencile writing on an agenda">
            <a:extLst>
              <a:ext uri="{FF2B5EF4-FFF2-40B4-BE49-F238E27FC236}">
                <a16:creationId xmlns:a16="http://schemas.microsoft.com/office/drawing/2014/main" id="{8CCF7ACA-A0F9-CCB2-E40A-AB53CDC4A022}"/>
              </a:ext>
            </a:extLst>
          </p:cNvPr>
          <p:cNvPicPr>
            <a:picLocks noChangeAspect="1"/>
          </p:cNvPicPr>
          <p:nvPr/>
        </p:nvPicPr>
        <p:blipFill>
          <a:blip r:embed="rId3"/>
          <a:stretch>
            <a:fillRect/>
          </a:stretch>
        </p:blipFill>
        <p:spPr>
          <a:xfrm>
            <a:off x="432000" y="1681753"/>
            <a:ext cx="4690236" cy="4227214"/>
          </a:xfrm>
          <a:prstGeom prst="rect">
            <a:avLst/>
          </a:prstGeom>
        </p:spPr>
      </p:pic>
      <p:sp>
        <p:nvSpPr>
          <p:cNvPr id="9" name="TextBox 8">
            <a:extLst>
              <a:ext uri="{FF2B5EF4-FFF2-40B4-BE49-F238E27FC236}">
                <a16:creationId xmlns:a16="http://schemas.microsoft.com/office/drawing/2014/main" id="{549719A5-B8D7-C7B4-4C26-FADBC70CA5FD}"/>
              </a:ext>
            </a:extLst>
          </p:cNvPr>
          <p:cNvSpPr txBox="1"/>
          <p:nvPr/>
        </p:nvSpPr>
        <p:spPr>
          <a:xfrm>
            <a:off x="6268453" y="1215189"/>
            <a:ext cx="5116329" cy="4647426"/>
          </a:xfrm>
          <a:prstGeom prst="rect">
            <a:avLst/>
          </a:prstGeom>
          <a:noFill/>
        </p:spPr>
        <p:txBody>
          <a:bodyPr wrap="square" rtlCol="0">
            <a:spAutoFit/>
          </a:bodyPr>
          <a:lstStyle/>
          <a:p>
            <a:r>
              <a:rPr lang="en-US" sz="2000" dirty="0"/>
              <a:t>LEAs are required to report outcomes for SWD who exited secondary education and did not re-enroll</a:t>
            </a:r>
          </a:p>
          <a:p>
            <a:pPr algn="l">
              <a:buFont typeface="Arial" panose="020B0604020202020204" pitchFamily="34" charset="0"/>
              <a:buChar char="•"/>
            </a:pPr>
            <a:endParaRPr lang="en-US" sz="2000" b="0" i="0" dirty="0">
              <a:solidFill>
                <a:srgbClr val="161F2A"/>
              </a:solidFill>
              <a:effectLst/>
              <a:latin typeface="Lato" panose="020F0502020204030203" pitchFamily="34" charset="0"/>
            </a:endParaRPr>
          </a:p>
          <a:p>
            <a:pPr marL="285750" indent="-285750">
              <a:buFont typeface="Arial" panose="020B0604020202020204" pitchFamily="34" charset="0"/>
              <a:buChar char="•"/>
            </a:pPr>
            <a:r>
              <a:rPr lang="en-US" sz="2000" dirty="0"/>
              <a:t>When must data be reported?</a:t>
            </a:r>
          </a:p>
          <a:p>
            <a:pPr marL="285750" indent="-285750">
              <a:buFont typeface="Arial" panose="020B0604020202020204" pitchFamily="34" charset="0"/>
              <a:buChar char="•"/>
            </a:pPr>
            <a:r>
              <a:rPr lang="en-US" sz="2000" dirty="0"/>
              <a:t>For whom must the data be reported?</a:t>
            </a:r>
          </a:p>
          <a:p>
            <a:pPr marL="285750" indent="-285750">
              <a:buFont typeface="Arial" panose="020B0604020202020204" pitchFamily="34" charset="0"/>
              <a:buChar char="•"/>
            </a:pPr>
            <a:r>
              <a:rPr lang="en-US" sz="2000" dirty="0"/>
              <a:t>How many outcomes can be reported for a student?</a:t>
            </a:r>
          </a:p>
          <a:p>
            <a:pPr marL="285750" indent="-285750">
              <a:buFont typeface="Arial" panose="020B0604020202020204" pitchFamily="34" charset="0"/>
              <a:buChar char="•"/>
            </a:pPr>
            <a:r>
              <a:rPr lang="en-US" sz="2000" dirty="0"/>
              <a:t>Can a student be submitted in Fall 2 and EOY 1?</a:t>
            </a:r>
          </a:p>
          <a:p>
            <a:pPr marL="285750" indent="-285750">
              <a:buFont typeface="Arial" panose="020B0604020202020204" pitchFamily="34" charset="0"/>
              <a:buChar char="•"/>
            </a:pPr>
            <a:r>
              <a:rPr lang="en-US" sz="2000" dirty="0"/>
              <a:t>Is there are hierarchy for multiple outcomes?</a:t>
            </a:r>
          </a:p>
          <a:p>
            <a:pPr marL="285750" indent="-285750">
              <a:buFont typeface="Arial" panose="020B0604020202020204" pitchFamily="34" charset="0"/>
              <a:buChar char="•"/>
            </a:pPr>
            <a:r>
              <a:rPr lang="en-US" sz="2000" dirty="0"/>
              <a:t>Are transition students reported?</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55353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0F9E2-6E85-2E7E-B085-15E3DE185D65}"/>
              </a:ext>
            </a:extLst>
          </p:cNvPr>
          <p:cNvSpPr>
            <a:spLocks noGrp="1"/>
          </p:cNvSpPr>
          <p:nvPr>
            <p:ph type="title"/>
          </p:nvPr>
        </p:nvSpPr>
        <p:spPr>
          <a:xfrm>
            <a:off x="560209" y="518696"/>
            <a:ext cx="11340000" cy="432000"/>
          </a:xfrm>
        </p:spPr>
        <p:txBody>
          <a:bodyPr>
            <a:normAutofit fontScale="90000"/>
          </a:bodyPr>
          <a:lstStyle/>
          <a:p>
            <a:r>
              <a:rPr lang="en-US" dirty="0"/>
              <a:t>Postsecondary  Status Data Analysis</a:t>
            </a:r>
          </a:p>
        </p:txBody>
      </p:sp>
      <p:sp>
        <p:nvSpPr>
          <p:cNvPr id="7" name="Content Placeholder 6">
            <a:extLst>
              <a:ext uri="{FF2B5EF4-FFF2-40B4-BE49-F238E27FC236}">
                <a16:creationId xmlns:a16="http://schemas.microsoft.com/office/drawing/2014/main" id="{EACC253D-3FD4-63AB-5B05-6A22D1079B8B}"/>
              </a:ext>
            </a:extLst>
          </p:cNvPr>
          <p:cNvSpPr>
            <a:spLocks noGrp="1"/>
          </p:cNvSpPr>
          <p:nvPr>
            <p:ph idx="1"/>
          </p:nvPr>
        </p:nvSpPr>
        <p:spPr>
          <a:xfrm>
            <a:off x="560209" y="1275347"/>
            <a:ext cx="11340000" cy="833187"/>
          </a:xfrm>
        </p:spPr>
        <p:txBody>
          <a:bodyPr>
            <a:normAutofit/>
          </a:bodyPr>
          <a:lstStyle/>
          <a:p>
            <a:pPr marL="0" indent="0" algn="ctr">
              <a:buNone/>
            </a:pPr>
            <a:r>
              <a:rPr lang="en-US" dirty="0"/>
              <a:t>Supporting Report 17.4 will list SWD and their postsecondary outcomes. Detail data is often found in supporting reports, data coordinators should ensure that the proper report is reviewed early in the submission window so there is time to reconcile data</a:t>
            </a:r>
          </a:p>
        </p:txBody>
      </p:sp>
      <p:sp>
        <p:nvSpPr>
          <p:cNvPr id="2" name="Footer Placeholder 1">
            <a:extLst>
              <a:ext uri="{FF2B5EF4-FFF2-40B4-BE49-F238E27FC236}">
                <a16:creationId xmlns:a16="http://schemas.microsoft.com/office/drawing/2014/main" id="{ED1EB91A-E692-1F21-BD2D-816E9EFE5CE6}"/>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FF9A2C90-4660-B83A-DC8F-6853CA07ACFF}"/>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pic>
        <p:nvPicPr>
          <p:cNvPr id="5" name="Picture 4" descr="Screen shot of the CALPADS User Manaual, report 17.4 postsecondary Survaay Outcome for SWDs - Student List">
            <a:extLst>
              <a:ext uri="{FF2B5EF4-FFF2-40B4-BE49-F238E27FC236}">
                <a16:creationId xmlns:a16="http://schemas.microsoft.com/office/drawing/2014/main" id="{8FF97B47-78CE-52CF-6040-584367C09E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2829" y="2325837"/>
            <a:ext cx="10214760" cy="3744854"/>
          </a:xfrm>
          <a:prstGeom prst="rect">
            <a:avLst/>
          </a:prstGeom>
        </p:spPr>
      </p:pic>
    </p:spTree>
    <p:extLst>
      <p:ext uri="{BB962C8B-B14F-4D97-AF65-F5344CB8AC3E}">
        <p14:creationId xmlns:p14="http://schemas.microsoft.com/office/powerpoint/2010/main" val="3997387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48D477-150B-D9B0-56C2-CD40CBF6CE69}"/>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200" b="0" i="0" u="none" strike="noStrike" kern="1200" cap="none" spc="0" normalizeH="0" baseline="0" noProof="0">
                <a:ln>
                  <a:noFill/>
                </a:ln>
                <a:solidFill>
                  <a:schemeClr val="tx1">
                    <a:lumMod val="85000"/>
                    <a:lumOff val="15000"/>
                  </a:schemeClr>
                </a:solidFill>
                <a:effectLst/>
                <a:uLnTx/>
                <a:uFillTx/>
                <a:latin typeface="Tahoma"/>
                <a:ea typeface="+mn-ea"/>
                <a:cs typeface="+mn-cs"/>
              </a:rPr>
              <a:t>EOY Primer v1.0 AY 25-26</a:t>
            </a:r>
            <a:endParaRPr kumimoji="0" lang="en-US" sz="1200" b="0" i="0" u="none" strike="noStrike" kern="1200" cap="none" spc="0" normalizeH="0" baseline="0" noProof="0" dirty="0">
              <a:ln>
                <a:noFill/>
              </a:ln>
              <a:solidFill>
                <a:schemeClr val="tx1">
                  <a:lumMod val="85000"/>
                  <a:lumOff val="15000"/>
                </a:scheme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6EAAEAF3-3229-6F88-57CF-9A6EDD379C05}"/>
              </a:ext>
            </a:extLst>
          </p:cNvPr>
          <p:cNvSpPr>
            <a:spLocks noGrp="1"/>
          </p:cNvSpPr>
          <p:nvPr>
            <p:ph type="sldNum" sz="quarter" idx="11"/>
          </p:nvPr>
        </p:nvSpPr>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a:ln>
                  <a:noFill/>
                </a:ln>
                <a:solidFill>
                  <a:schemeClr val="tx1">
                    <a:lumMod val="75000"/>
                    <a:lumOff val="25000"/>
                  </a:scheme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dirty="0">
              <a:ln>
                <a:noFill/>
              </a:ln>
              <a:solidFill>
                <a:schemeClr val="tx1">
                  <a:lumMod val="75000"/>
                  <a:lumOff val="25000"/>
                </a:schemeClr>
              </a:solidFill>
              <a:effectLst/>
              <a:uLnTx/>
              <a:uFillTx/>
              <a:latin typeface="Tahoma"/>
              <a:ea typeface="+mn-ea"/>
              <a:cs typeface="+mn-cs"/>
            </a:endParaRPr>
          </a:p>
        </p:txBody>
      </p:sp>
      <p:sp>
        <p:nvSpPr>
          <p:cNvPr id="8" name="Title 7">
            <a:extLst>
              <a:ext uri="{FF2B5EF4-FFF2-40B4-BE49-F238E27FC236}">
                <a16:creationId xmlns:a16="http://schemas.microsoft.com/office/drawing/2014/main" id="{0D91BDBC-7FF4-D836-8021-EDB7C49746BC}"/>
              </a:ext>
            </a:extLst>
          </p:cNvPr>
          <p:cNvSpPr>
            <a:spLocks noGrp="1"/>
          </p:cNvSpPr>
          <p:nvPr>
            <p:ph type="title" idx="4294967295"/>
          </p:nvPr>
        </p:nvSpPr>
        <p:spPr>
          <a:xfrm>
            <a:off x="1420813" y="365125"/>
            <a:ext cx="10771187" cy="1270000"/>
          </a:xfrm>
        </p:spPr>
        <p:txBody>
          <a:bodyPr>
            <a:normAutofit/>
          </a:bodyPr>
          <a:lstStyle/>
          <a:p>
            <a:r>
              <a:rPr lang="en-US" dirty="0"/>
              <a:t>Restraint And Seclusion</a:t>
            </a:r>
          </a:p>
        </p:txBody>
      </p:sp>
      <p:sp>
        <p:nvSpPr>
          <p:cNvPr id="10" name="Content Placeholder 2">
            <a:extLst>
              <a:ext uri="{FF2B5EF4-FFF2-40B4-BE49-F238E27FC236}">
                <a16:creationId xmlns:a16="http://schemas.microsoft.com/office/drawing/2014/main" id="{6BA0370F-41A8-7056-F223-68F178E13810}"/>
              </a:ext>
            </a:extLst>
          </p:cNvPr>
          <p:cNvSpPr>
            <a:spLocks noGrp="1"/>
          </p:cNvSpPr>
          <p:nvPr>
            <p:ph idx="4294967295"/>
          </p:nvPr>
        </p:nvSpPr>
        <p:spPr>
          <a:xfrm>
            <a:off x="5875338" y="1289050"/>
            <a:ext cx="6316662" cy="5076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Bef>
                <a:spcPts val="0"/>
              </a:spcBef>
              <a:buNone/>
            </a:pPr>
            <a:r>
              <a:rPr lang="en-US" sz="1800" dirty="0">
                <a:latin typeface="+mn-lt"/>
              </a:rPr>
              <a:t>T</a:t>
            </a:r>
            <a:r>
              <a:rPr lang="en-US" sz="1800" b="0" i="0" dirty="0">
                <a:effectLst/>
                <a:latin typeface="+mn-lt"/>
              </a:rPr>
              <a:t>he Special Education Division use certified Restraint and Seclusion data when making its annual monitoring determinations:</a:t>
            </a:r>
          </a:p>
          <a:p>
            <a:pPr marL="457200" indent="-457200" algn="l">
              <a:lnSpc>
                <a:spcPct val="110000"/>
              </a:lnSpc>
              <a:spcBef>
                <a:spcPts val="0"/>
              </a:spcBef>
              <a:buFont typeface="+mj-lt"/>
              <a:buAutoNum type="arabicPeriod"/>
            </a:pPr>
            <a:r>
              <a:rPr lang="en-US" sz="1800" b="0" i="0" dirty="0">
                <a:effectLst/>
                <a:latin typeface="+mn-lt"/>
              </a:rPr>
              <a:t>LEAs reporting more than 2:1 ratio of restraints or seclusion per pupil will be asked to perform student record reviews</a:t>
            </a:r>
          </a:p>
          <a:p>
            <a:pPr marL="457200" indent="-457200" algn="l">
              <a:lnSpc>
                <a:spcPct val="110000"/>
              </a:lnSpc>
              <a:spcBef>
                <a:spcPts val="0"/>
              </a:spcBef>
              <a:buFont typeface="+mj-lt"/>
              <a:buAutoNum type="arabicPeriod"/>
            </a:pPr>
            <a:r>
              <a:rPr lang="en-US" sz="1800" b="0" i="0" dirty="0">
                <a:effectLst/>
                <a:latin typeface="+mn-lt"/>
              </a:rPr>
              <a:t>LEAs that :</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or</a:t>
            </a:r>
          </a:p>
          <a:p>
            <a:pPr marL="971550" lvl="1" indent="-514350">
              <a:lnSpc>
                <a:spcPct val="110000"/>
              </a:lnSpc>
              <a:spcBef>
                <a:spcPts val="0"/>
              </a:spcBef>
              <a:buFont typeface="+mj-lt"/>
              <a:buAutoNum type="alphaLcPeriod"/>
            </a:pPr>
            <a:r>
              <a:rPr lang="en-US" sz="1600" b="0" i="0" dirty="0">
                <a:effectLst/>
                <a:latin typeface="+mn-lt"/>
              </a:rPr>
              <a:t>Report zero incidents of restraint or seclusion and have greater than 100 students with disabilities enrolled at Nonpublic Nonsectarian Certified Schools (NPS); or</a:t>
            </a:r>
          </a:p>
          <a:p>
            <a:pPr marL="971550" lvl="1" indent="-514350">
              <a:lnSpc>
                <a:spcPct val="110000"/>
              </a:lnSpc>
              <a:spcBef>
                <a:spcPts val="0"/>
              </a:spcBef>
              <a:buFont typeface="+mj-lt"/>
              <a:buAutoNum type="alphaLcPeriod"/>
            </a:pPr>
            <a:r>
              <a:rPr lang="en-US" sz="1600" b="0" i="0" dirty="0">
                <a:effectLst/>
                <a:latin typeface="+mn-lt"/>
              </a:rPr>
              <a:t>Fail to certify the CALPADS EOY 1 submission</a:t>
            </a:r>
          </a:p>
          <a:p>
            <a:pPr marL="457200" lvl="1" indent="0">
              <a:lnSpc>
                <a:spcPct val="110000"/>
              </a:lnSpc>
              <a:spcBef>
                <a:spcPts val="0"/>
              </a:spcBef>
              <a:buNone/>
            </a:pPr>
            <a:r>
              <a:rPr lang="en-US" sz="1600" b="0" i="0" dirty="0">
                <a:effectLst/>
                <a:latin typeface="+mn-lt"/>
              </a:rPr>
              <a:t>will be flagged for questionable data quality and will have to complete monitoring activities associated with data quality</a:t>
            </a:r>
          </a:p>
        </p:txBody>
      </p:sp>
      <p:pic>
        <p:nvPicPr>
          <p:cNvPr id="4098" name="Picture 2" descr="Scrutiny GIFs - Find &amp; Share on GIPHY">
            <a:extLst>
              <a:ext uri="{FF2B5EF4-FFF2-40B4-BE49-F238E27FC236}">
                <a16:creationId xmlns:a16="http://schemas.microsoft.com/office/drawing/2014/main" id="{06110CFA-7E22-3FB4-A328-49D68614F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6" y="1635125"/>
            <a:ext cx="3993573" cy="417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62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8E9DC0-5051-E0A0-23FD-00D46CE1D4A7}"/>
              </a:ext>
            </a:extLst>
          </p:cNvPr>
          <p:cNvSpPr>
            <a:spLocks noGrp="1"/>
          </p:cNvSpPr>
          <p:nvPr>
            <p:ph type="title"/>
          </p:nvPr>
        </p:nvSpPr>
        <p:spPr/>
        <p:txBody>
          <a:bodyPr/>
          <a:lstStyle/>
          <a:p>
            <a:r>
              <a:rPr lang="en-US" dirty="0"/>
              <a:t>SWD Enrollments</a:t>
            </a:r>
          </a:p>
        </p:txBody>
      </p:sp>
      <p:sp>
        <p:nvSpPr>
          <p:cNvPr id="5" name="Content Placeholder 4">
            <a:extLst>
              <a:ext uri="{FF2B5EF4-FFF2-40B4-BE49-F238E27FC236}">
                <a16:creationId xmlns:a16="http://schemas.microsoft.com/office/drawing/2014/main" id="{BDCC91B1-CD37-31E0-D7AD-E869FA1ECCF2}"/>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4B97D5D8-C4B1-5EB6-2BC9-2BDF01D5F3BD}"/>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4D0F5C04-0168-0766-B3AB-CA5AC802A443}"/>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graphicFrame>
        <p:nvGraphicFramePr>
          <p:cNvPr id="7" name="Table 5">
            <a:extLst>
              <a:ext uri="{FF2B5EF4-FFF2-40B4-BE49-F238E27FC236}">
                <a16:creationId xmlns:a16="http://schemas.microsoft.com/office/drawing/2014/main" id="{FB6C5D7F-4608-F48D-FAA3-01BBFF878195}"/>
              </a:ext>
            </a:extLst>
          </p:cNvPr>
          <p:cNvGraphicFramePr>
            <a:graphicFrameLocks noGrp="1"/>
          </p:cNvGraphicFramePr>
          <p:nvPr>
            <p:extLst>
              <p:ext uri="{D42A27DB-BD31-4B8C-83A1-F6EECF244321}">
                <p14:modId xmlns:p14="http://schemas.microsoft.com/office/powerpoint/2010/main" val="2000720003"/>
              </p:ext>
            </p:extLst>
          </p:nvPr>
        </p:nvGraphicFramePr>
        <p:xfrm>
          <a:off x="356211" y="1038419"/>
          <a:ext cx="11479577" cy="5152526"/>
        </p:xfrm>
        <a:graphic>
          <a:graphicData uri="http://schemas.openxmlformats.org/drawingml/2006/table">
            <a:tbl>
              <a:tblPr firstRow="1" bandRow="1">
                <a:tableStyleId>{5C22544A-7EE6-4342-B048-85BDC9FD1C3A}</a:tableStyleId>
              </a:tblPr>
              <a:tblGrid>
                <a:gridCol w="2501289">
                  <a:extLst>
                    <a:ext uri="{9D8B030D-6E8A-4147-A177-3AD203B41FA5}">
                      <a16:colId xmlns:a16="http://schemas.microsoft.com/office/drawing/2014/main" val="1070964861"/>
                    </a:ext>
                  </a:extLst>
                </a:gridCol>
                <a:gridCol w="1428750">
                  <a:extLst>
                    <a:ext uri="{9D8B030D-6E8A-4147-A177-3AD203B41FA5}">
                      <a16:colId xmlns:a16="http://schemas.microsoft.com/office/drawing/2014/main" val="2689650020"/>
                    </a:ext>
                  </a:extLst>
                </a:gridCol>
                <a:gridCol w="1914525">
                  <a:extLst>
                    <a:ext uri="{9D8B030D-6E8A-4147-A177-3AD203B41FA5}">
                      <a16:colId xmlns:a16="http://schemas.microsoft.com/office/drawing/2014/main" val="480057923"/>
                    </a:ext>
                  </a:extLst>
                </a:gridCol>
                <a:gridCol w="1676400">
                  <a:extLst>
                    <a:ext uri="{9D8B030D-6E8A-4147-A177-3AD203B41FA5}">
                      <a16:colId xmlns:a16="http://schemas.microsoft.com/office/drawing/2014/main" val="343321391"/>
                    </a:ext>
                  </a:extLst>
                </a:gridCol>
                <a:gridCol w="3958613">
                  <a:extLst>
                    <a:ext uri="{9D8B030D-6E8A-4147-A177-3AD203B41FA5}">
                      <a16:colId xmlns:a16="http://schemas.microsoft.com/office/drawing/2014/main" val="3946818645"/>
                    </a:ext>
                  </a:extLst>
                </a:gridCol>
              </a:tblGrid>
              <a:tr h="601776">
                <a:tc>
                  <a:txBody>
                    <a:bodyPr/>
                    <a:lstStyle/>
                    <a:p>
                      <a:r>
                        <a:rPr lang="en-US" dirty="0">
                          <a:solidFill>
                            <a:schemeClr val="tx1"/>
                          </a:solidFill>
                          <a:latin typeface="Arial" panose="020B0604020202020204" pitchFamily="34" charset="0"/>
                          <a:cs typeface="Arial" panose="020B0604020202020204" pitchFamily="34" charset="0"/>
                        </a:rPr>
                        <a:t>Age</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Status</a:t>
                      </a:r>
                    </a:p>
                  </a:txBody>
                  <a:tcPr/>
                </a:tc>
                <a:tc>
                  <a:txBody>
                    <a:bodyPr/>
                    <a:lstStyle/>
                    <a:p>
                      <a:r>
                        <a:rPr lang="en-US" dirty="0">
                          <a:solidFill>
                            <a:schemeClr val="tx1"/>
                          </a:solidFill>
                          <a:latin typeface="Arial" panose="020B0604020202020204" pitchFamily="34" charset="0"/>
                          <a:cs typeface="Arial" panose="020B0604020202020204" pitchFamily="34" charset="0"/>
                        </a:rPr>
                        <a:t>Enrollment Start Date</a:t>
                      </a:r>
                    </a:p>
                  </a:txBody>
                  <a:tcPr/>
                </a:tc>
                <a:tc>
                  <a:txBody>
                    <a:bodyPr/>
                    <a:lstStyle/>
                    <a:p>
                      <a:r>
                        <a:rPr lang="en-US" dirty="0">
                          <a:solidFill>
                            <a:schemeClr val="tx1"/>
                          </a:solidFill>
                          <a:latin typeface="Arial" panose="020B0604020202020204" pitchFamily="34" charset="0"/>
                          <a:cs typeface="Arial" panose="020B0604020202020204" pitchFamily="34" charset="0"/>
                        </a:rPr>
                        <a:t>Grade Level</a:t>
                      </a:r>
                    </a:p>
                  </a:txBody>
                  <a:tcPr/>
                </a:tc>
                <a:tc>
                  <a:txBody>
                    <a:bodyPr/>
                    <a:lstStyle/>
                    <a:p>
                      <a:r>
                        <a:rPr lang="en-US"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256971758"/>
                  </a:ext>
                </a:extLst>
              </a:tr>
              <a:tr h="429044">
                <a:tc>
                  <a:txBody>
                    <a:bodyPr/>
                    <a:lstStyle/>
                    <a:p>
                      <a:r>
                        <a:rPr lang="en-US" sz="1400" dirty="0">
                          <a:solidFill>
                            <a:schemeClr val="tx1"/>
                          </a:solidFill>
                          <a:latin typeface="Arial" panose="020B0604020202020204" pitchFamily="34" charset="0"/>
                          <a:cs typeface="Arial" panose="020B0604020202020204" pitchFamily="34" charset="0"/>
                        </a:rPr>
                        <a:t>Zero to 35 months</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parental consent for Part C initial evaluation</a:t>
                      </a:r>
                    </a:p>
                  </a:txBody>
                  <a:tcPr/>
                </a:tc>
                <a:tc>
                  <a:txBody>
                    <a:bodyPr/>
                    <a:lstStyle/>
                    <a:p>
                      <a:r>
                        <a:rPr lang="en-US" sz="1400" dirty="0">
                          <a:solidFill>
                            <a:schemeClr val="tx1"/>
                          </a:solidFill>
                          <a:latin typeface="Arial" panose="020B0604020202020204" pitchFamily="34" charset="0"/>
                          <a:cs typeface="Arial" panose="020B0604020202020204" pitchFamily="34" charset="0"/>
                        </a:rPr>
                        <a:t>IN - Infant</a:t>
                      </a:r>
                    </a:p>
                  </a:txBody>
                  <a:tcPr/>
                </a:tc>
                <a:tc>
                  <a:txBody>
                    <a:bodyPr/>
                    <a:lstStyle/>
                    <a:p>
                      <a:r>
                        <a:rPr lang="en-US" sz="1400" dirty="0">
                          <a:solidFill>
                            <a:schemeClr val="tx1"/>
                          </a:solidFill>
                          <a:latin typeface="Arial" panose="020B0604020202020204" pitchFamily="34" charset="0"/>
                          <a:cs typeface="Arial" panose="020B0604020202020204" pitchFamily="34" charset="0"/>
                        </a:rPr>
                        <a:t>District-level enrollment</a:t>
                      </a:r>
                    </a:p>
                  </a:txBody>
                  <a:tcPr/>
                </a:tc>
                <a:extLst>
                  <a:ext uri="{0D108BD9-81ED-4DB2-BD59-A6C34878D82A}">
                    <a16:rowId xmlns:a16="http://schemas.microsoft.com/office/drawing/2014/main" val="2083979929"/>
                  </a:ext>
                </a:extLst>
              </a:tr>
              <a:tr h="869466">
                <a:tc>
                  <a:txBody>
                    <a:bodyPr/>
                    <a:lstStyle/>
                    <a:p>
                      <a:r>
                        <a:rPr lang="en-US" sz="1400" dirty="0">
                          <a:solidFill>
                            <a:schemeClr val="tx1"/>
                          </a:solidFill>
                          <a:latin typeface="Arial" panose="020B0604020202020204" pitchFamily="34" charset="0"/>
                          <a:cs typeface="Arial" panose="020B0604020202020204" pitchFamily="34" charset="0"/>
                        </a:rPr>
                        <a:t>3 to 5 years, public preschool OR private preschool serving preschoolers only (served by district on IEP)</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Date of child’s third birthday for infants turning 3, otherwise Parent Consent Date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Preschool with specific CDS code – Enroll at preschool</a:t>
                      </a:r>
                    </a:p>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If no specific preschool CDS Code - District-level enrollment</a:t>
                      </a:r>
                    </a:p>
                  </a:txBody>
                  <a:tcPr/>
                </a:tc>
                <a:extLst>
                  <a:ext uri="{0D108BD9-81ED-4DB2-BD59-A6C34878D82A}">
                    <a16:rowId xmlns:a16="http://schemas.microsoft.com/office/drawing/2014/main" val="1254140403"/>
                  </a:ext>
                </a:extLst>
              </a:tr>
              <a:tr h="897622">
                <a:tc>
                  <a:txBody>
                    <a:bodyPr/>
                    <a:lstStyle/>
                    <a:p>
                      <a:r>
                        <a:rPr lang="en-US" sz="1400" dirty="0">
                          <a:solidFill>
                            <a:schemeClr val="tx1"/>
                          </a:solidFill>
                          <a:latin typeface="Arial" panose="020B0604020202020204" pitchFamily="34" charset="0"/>
                          <a:cs typeface="Arial" panose="020B0604020202020204" pitchFamily="34" charset="0"/>
                        </a:rPr>
                        <a:t>3 to 5 years, private preschool additionally serving grades TK and higher (served by private school on ISP)</a:t>
                      </a:r>
                    </a:p>
                  </a:txBody>
                  <a:tcPr/>
                </a:tc>
                <a:tc>
                  <a:txBody>
                    <a:bodyPr/>
                    <a:lstStyle/>
                    <a:p>
                      <a:r>
                        <a:rPr lang="en-US" sz="1400" b="0" dirty="0">
                          <a:solidFill>
                            <a:schemeClr val="tx1"/>
                          </a:solidFill>
                          <a:latin typeface="Arial" panose="020B0604020202020204" pitchFamily="34" charset="0"/>
                          <a:cs typeface="Arial" panose="020B0604020202020204" pitchFamily="34" charset="0"/>
                        </a:rPr>
                        <a:t>50 – Non-ADA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PS - Preschool</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2287306375"/>
                  </a:ext>
                </a:extLst>
              </a:tr>
              <a:tr h="645953">
                <a:tc>
                  <a:txBody>
                    <a:bodyPr/>
                    <a:lstStyle/>
                    <a:p>
                      <a:r>
                        <a:rPr lang="en-US" sz="1400" dirty="0">
                          <a:solidFill>
                            <a:schemeClr val="tx1"/>
                          </a:solidFill>
                          <a:latin typeface="Arial" panose="020B0604020202020204" pitchFamily="34" charset="0"/>
                          <a:cs typeface="Arial" panose="020B0604020202020204" pitchFamily="34" charset="0"/>
                        </a:rPr>
                        <a:t>5-21, Kindergarten (inc. TK) through 12 (public)</a:t>
                      </a:r>
                    </a:p>
                  </a:txBody>
                  <a:tcPr/>
                </a:tc>
                <a:tc>
                  <a:txBody>
                    <a:bodyPr/>
                    <a:lstStyle/>
                    <a:p>
                      <a:r>
                        <a:rPr lang="en-US" sz="1400" dirty="0">
                          <a:solidFill>
                            <a:schemeClr val="tx1"/>
                          </a:solidFill>
                          <a:latin typeface="Arial" panose="020B0604020202020204" pitchFamily="34" charset="0"/>
                          <a:cs typeface="Arial" panose="020B0604020202020204" pitchFamily="34" charset="0"/>
                        </a:rPr>
                        <a:t>10 - Primary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First day of enrollment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of enrollment</a:t>
                      </a:r>
                    </a:p>
                  </a:txBody>
                  <a:tcPr/>
                </a:tc>
                <a:extLst>
                  <a:ext uri="{0D108BD9-81ED-4DB2-BD59-A6C34878D82A}">
                    <a16:rowId xmlns:a16="http://schemas.microsoft.com/office/drawing/2014/main" val="3886632575"/>
                  </a:ext>
                </a:extLst>
              </a:tr>
              <a:tr h="732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5-21, Kindergarten (inc. TK) through 12 (private)</a:t>
                      </a:r>
                    </a:p>
                  </a:txBody>
                  <a:tcPr/>
                </a:tc>
                <a:tc>
                  <a:txBody>
                    <a:bodyPr/>
                    <a:lstStyle/>
                    <a:p>
                      <a:r>
                        <a:rPr lang="en-US" sz="1400" dirty="0">
                          <a:solidFill>
                            <a:schemeClr val="tx1"/>
                          </a:solidFill>
                          <a:latin typeface="Arial" panose="020B0604020202020204" pitchFamily="34" charset="0"/>
                          <a:cs typeface="Arial" panose="020B0604020202020204" pitchFamily="34" charset="0"/>
                        </a:rPr>
                        <a:t>50 – Non- ADA Enrollment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Date of parental consent</a:t>
                      </a:r>
                    </a:p>
                  </a:txBody>
                  <a:tcPr/>
                </a:tc>
                <a:tc>
                  <a:txBody>
                    <a:bodyPr/>
                    <a:lstStyle/>
                    <a:p>
                      <a:r>
                        <a:rPr lang="en-US" sz="1400" dirty="0">
                          <a:solidFill>
                            <a:schemeClr val="tx1"/>
                          </a:solidFill>
                          <a:latin typeface="Arial" panose="020B0604020202020204" pitchFamily="34" charset="0"/>
                          <a:cs typeface="Arial" panose="020B0604020202020204" pitchFamily="34" charset="0"/>
                        </a:rPr>
                        <a:t>K-12 – Kindergarten through 12</a:t>
                      </a:r>
                    </a:p>
                  </a:txBody>
                  <a:tcPr/>
                </a:tc>
                <a:tc>
                  <a:txBody>
                    <a:bodyPr/>
                    <a:lstStyle/>
                    <a:p>
                      <a:r>
                        <a:rPr lang="en-US" sz="1400" dirty="0">
                          <a:solidFill>
                            <a:schemeClr val="tx1"/>
                          </a:solidFill>
                          <a:latin typeface="Arial" panose="020B0604020202020204" pitchFamily="34" charset="0"/>
                          <a:cs typeface="Arial" panose="020B0604020202020204" pitchFamily="34" charset="0"/>
                        </a:rPr>
                        <a:t>School 0000002 – Private School Group</a:t>
                      </a:r>
                    </a:p>
                  </a:txBody>
                  <a:tcPr/>
                </a:tc>
                <a:extLst>
                  <a:ext uri="{0D108BD9-81ED-4DB2-BD59-A6C34878D82A}">
                    <a16:rowId xmlns:a16="http://schemas.microsoft.com/office/drawing/2014/main" val="3997603598"/>
                  </a:ext>
                </a:extLst>
              </a:tr>
            </a:tbl>
          </a:graphicData>
        </a:graphic>
      </p:graphicFrame>
    </p:spTree>
    <p:extLst>
      <p:ext uri="{BB962C8B-B14F-4D97-AF65-F5344CB8AC3E}">
        <p14:creationId xmlns:p14="http://schemas.microsoft.com/office/powerpoint/2010/main" val="693139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503D06-760C-0065-D2FE-3AB6B00D2F41}"/>
              </a:ext>
            </a:extLst>
          </p:cNvPr>
          <p:cNvSpPr>
            <a:spLocks noGrp="1"/>
          </p:cNvSpPr>
          <p:nvPr>
            <p:ph type="title"/>
          </p:nvPr>
        </p:nvSpPr>
        <p:spPr/>
        <p:txBody>
          <a:bodyPr/>
          <a:lstStyle/>
          <a:p>
            <a:r>
              <a:rPr lang="en-US" dirty="0"/>
              <a:t>Early Program Counts –Report 5.1</a:t>
            </a:r>
          </a:p>
        </p:txBody>
      </p:sp>
      <p:sp>
        <p:nvSpPr>
          <p:cNvPr id="7" name="Content Placeholder 6">
            <a:extLst>
              <a:ext uri="{FF2B5EF4-FFF2-40B4-BE49-F238E27FC236}">
                <a16:creationId xmlns:a16="http://schemas.microsoft.com/office/drawing/2014/main" id="{D90F4201-7809-9524-31BB-D35D78FD289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A0538E8-C870-6A23-893C-7C596D512829}"/>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E7591B05-C50B-FE4C-42D4-36703C96C416}"/>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pic>
        <p:nvPicPr>
          <p:cNvPr id="5" name="Picture 4" descr="Screen shot of The CALPADS User Manual, report 5.1 Program Participants Count">
            <a:extLst>
              <a:ext uri="{FF2B5EF4-FFF2-40B4-BE49-F238E27FC236}">
                <a16:creationId xmlns:a16="http://schemas.microsoft.com/office/drawing/2014/main" id="{075794E4-3735-ABC2-FE67-7989E1192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5326" y="1441975"/>
            <a:ext cx="11541347" cy="4049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030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E67AD2-09AA-430C-BD1D-1B5105B862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Title 7">
            <a:extLst>
              <a:ext uri="{FF2B5EF4-FFF2-40B4-BE49-F238E27FC236}">
                <a16:creationId xmlns:a16="http://schemas.microsoft.com/office/drawing/2014/main" id="{F554CB4E-0A05-4BFF-8978-6778E8019F63}"/>
              </a:ext>
            </a:extLst>
          </p:cNvPr>
          <p:cNvSpPr>
            <a:spLocks noGrp="1"/>
          </p:cNvSpPr>
          <p:nvPr>
            <p:ph type="title"/>
          </p:nvPr>
        </p:nvSpPr>
        <p:spPr>
          <a:xfrm>
            <a:off x="610832" y="416872"/>
            <a:ext cx="11092022" cy="961021"/>
          </a:xfrm>
        </p:spPr>
        <p:txBody>
          <a:bodyPr/>
          <a:lstStyle/>
          <a:p>
            <a:r>
              <a:rPr lang="en-US" dirty="0"/>
              <a:t>Pain Points</a:t>
            </a:r>
            <a:br>
              <a:rPr lang="en-US" dirty="0"/>
            </a:br>
            <a:r>
              <a:rPr lang="en-US" sz="2400" dirty="0"/>
              <a:t>Consolidated Application and Reporting System</a:t>
            </a:r>
          </a:p>
        </p:txBody>
      </p:sp>
      <p:pic>
        <p:nvPicPr>
          <p:cNvPr id="5" name="Picture 4" descr="Screen SHot of the Consolidated Application and Reporting System">
            <a:extLst>
              <a:ext uri="{FF2B5EF4-FFF2-40B4-BE49-F238E27FC236}">
                <a16:creationId xmlns:a16="http://schemas.microsoft.com/office/drawing/2014/main" id="{74CA15C9-A934-8FDE-F9CF-F15442C90EFC}"/>
              </a:ext>
            </a:extLst>
          </p:cNvPr>
          <p:cNvPicPr>
            <a:picLocks noChangeAspect="1"/>
          </p:cNvPicPr>
          <p:nvPr/>
        </p:nvPicPr>
        <p:blipFill>
          <a:blip r:embed="rId3"/>
          <a:stretch>
            <a:fillRect/>
          </a:stretch>
        </p:blipFill>
        <p:spPr>
          <a:xfrm>
            <a:off x="5226667" y="1377893"/>
            <a:ext cx="5686054" cy="47734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5E7EF4D-DF29-0CB1-63B1-CF0232EDF29F}"/>
              </a:ext>
            </a:extLst>
          </p:cNvPr>
          <p:cNvSpPr txBox="1"/>
          <p:nvPr/>
        </p:nvSpPr>
        <p:spPr>
          <a:xfrm>
            <a:off x="702202" y="1503219"/>
            <a:ext cx="3734332" cy="4093428"/>
          </a:xfrm>
          <a:prstGeom prst="rect">
            <a:avLst/>
          </a:prstGeom>
          <a:noFill/>
        </p:spPr>
        <p:txBody>
          <a:bodyPr wrap="square">
            <a:spAutoFit/>
          </a:bodyPr>
          <a:lstStyle/>
          <a:p>
            <a:r>
              <a:rPr lang="en-US" sz="2000" dirty="0"/>
              <a:t>A local education agency (LEA) that receives Title I, Part A funds operates one of two programs: </a:t>
            </a:r>
          </a:p>
          <a:p>
            <a:pPr>
              <a:buFont typeface="Arial" panose="020B0604020202020204" pitchFamily="34" charset="0"/>
              <a:buChar char="•"/>
            </a:pPr>
            <a:r>
              <a:rPr lang="en-US" sz="2000" dirty="0"/>
              <a:t>Targeted assistance school (TAS) program,</a:t>
            </a:r>
          </a:p>
          <a:p>
            <a:pPr lvl="1">
              <a:buFont typeface="Arial" panose="020B0604020202020204" pitchFamily="34" charset="0"/>
              <a:buChar char="•"/>
            </a:pPr>
            <a:r>
              <a:rPr lang="en-US" sz="2000" dirty="0"/>
              <a:t>Must identify and submit student program records</a:t>
            </a:r>
          </a:p>
          <a:p>
            <a:r>
              <a:rPr lang="en-US" sz="2000" dirty="0"/>
              <a:t> or</a:t>
            </a:r>
          </a:p>
          <a:p>
            <a:pPr>
              <a:buFont typeface="Arial" panose="020B0604020202020204" pitchFamily="34" charset="0"/>
              <a:buChar char="•"/>
            </a:pPr>
            <a:r>
              <a:rPr lang="en-US" sz="2000" dirty="0"/>
              <a:t>Schoolwide program (SWP)</a:t>
            </a:r>
          </a:p>
          <a:p>
            <a:pPr lvl="1">
              <a:buFont typeface="Arial" panose="020B0604020202020204" pitchFamily="34" charset="0"/>
              <a:buChar char="•"/>
            </a:pPr>
            <a:r>
              <a:rPr lang="en-US" sz="2000" dirty="0"/>
              <a:t>Not required to identify individual students or submit records</a:t>
            </a:r>
          </a:p>
        </p:txBody>
      </p:sp>
      <p:sp>
        <p:nvSpPr>
          <p:cNvPr id="9" name="TextBox 8">
            <a:extLst>
              <a:ext uri="{FF2B5EF4-FFF2-40B4-BE49-F238E27FC236}">
                <a16:creationId xmlns:a16="http://schemas.microsoft.com/office/drawing/2014/main" id="{7D04A472-F41C-30FA-84F1-F40F360C2046}"/>
              </a:ext>
            </a:extLst>
          </p:cNvPr>
          <p:cNvSpPr txBox="1"/>
          <p:nvPr/>
        </p:nvSpPr>
        <p:spPr>
          <a:xfrm>
            <a:off x="9121349" y="4273208"/>
            <a:ext cx="2581505" cy="1323439"/>
          </a:xfrm>
          <a:prstGeom prst="rect">
            <a:avLst/>
          </a:prstGeom>
          <a:solidFill>
            <a:schemeClr val="accent3">
              <a:lumMod val="60000"/>
              <a:lumOff val="40000"/>
            </a:schemeClr>
          </a:solidFill>
        </p:spPr>
        <p:txBody>
          <a:bodyPr wrap="square" rtlCol="0">
            <a:spAutoFit/>
          </a:bodyPr>
          <a:lstStyle/>
          <a:p>
            <a:pPr algn="ctr"/>
            <a:r>
              <a:rPr lang="en-US" sz="1600" dirty="0">
                <a:solidFill>
                  <a:schemeClr val="bg1"/>
                </a:solidFill>
              </a:rPr>
              <a:t>To be identified in CALPADS, schools operating schoolwide programs must be CERTIFIED in CARS</a:t>
            </a:r>
          </a:p>
        </p:txBody>
      </p:sp>
      <p:sp>
        <p:nvSpPr>
          <p:cNvPr id="2" name="Footer Placeholder 1">
            <a:extLst>
              <a:ext uri="{FF2B5EF4-FFF2-40B4-BE49-F238E27FC236}">
                <a16:creationId xmlns:a16="http://schemas.microsoft.com/office/drawing/2014/main" id="{A2D5558D-CA98-50C0-1417-8E41280084EE}"/>
              </a:ext>
            </a:extLst>
          </p:cNvPr>
          <p:cNvSpPr>
            <a:spLocks noGrp="1"/>
          </p:cNvSpPr>
          <p:nvPr>
            <p:ph type="ftr" sz="quarter" idx="10"/>
          </p:nvPr>
        </p:nvSpPr>
        <p:spPr>
          <a:xfrm>
            <a:off x="1105239" y="6365363"/>
            <a:ext cx="6273600" cy="412431"/>
          </a:xfrm>
        </p:spPr>
        <p:txBody>
          <a:bodyPr/>
          <a:lstStyle/>
          <a:p>
            <a:pPr>
              <a:defRPr/>
            </a:pPr>
            <a:r>
              <a:rPr lang="es-ES"/>
              <a:t>EOY Primer v1.0 AY 25-26</a:t>
            </a:r>
            <a:endParaRPr lang="en-US" dirty="0"/>
          </a:p>
        </p:txBody>
      </p:sp>
      <p:sp>
        <p:nvSpPr>
          <p:cNvPr id="3" name="TextBox 2">
            <a:extLst>
              <a:ext uri="{FF2B5EF4-FFF2-40B4-BE49-F238E27FC236}">
                <a16:creationId xmlns:a16="http://schemas.microsoft.com/office/drawing/2014/main" id="{6CE868FA-4BAC-F3CA-6B2A-B7444C345B7A}"/>
              </a:ext>
            </a:extLst>
          </p:cNvPr>
          <p:cNvSpPr txBox="1"/>
          <p:nvPr/>
        </p:nvSpPr>
        <p:spPr>
          <a:xfrm>
            <a:off x="389467" y="5740400"/>
            <a:ext cx="4656666" cy="369332"/>
          </a:xfrm>
          <a:prstGeom prst="rect">
            <a:avLst/>
          </a:prstGeom>
          <a:noFill/>
        </p:spPr>
        <p:txBody>
          <a:bodyPr wrap="square" rtlCol="0">
            <a:spAutoFit/>
          </a:bodyPr>
          <a:lstStyle/>
          <a:p>
            <a:r>
              <a:rPr lang="en-US" dirty="0">
                <a:hlinkClick r:id="rId4"/>
              </a:rPr>
              <a:t>https://www.cde.ca.gov/fg/aa/co/cars.asp</a:t>
            </a:r>
            <a:endParaRPr lang="en-US" dirty="0"/>
          </a:p>
        </p:txBody>
      </p:sp>
    </p:spTree>
    <p:extLst>
      <p:ext uri="{BB962C8B-B14F-4D97-AF65-F5344CB8AC3E}">
        <p14:creationId xmlns:p14="http://schemas.microsoft.com/office/powerpoint/2010/main" val="3086862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42C2CD-1C09-4E31-9BA6-3DB2E6535E1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9" name="Picture Placeholder 28" descr="Pictur eof a hand writing on an agenda">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997" r="997"/>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3"/>
          </p:nvPr>
        </p:nvSpPr>
        <p:spPr>
          <a:xfrm>
            <a:off x="8206905" y="1897046"/>
            <a:ext cx="1800000" cy="492825"/>
          </a:xfrm>
        </p:spPr>
        <p:txBody>
          <a:bodyPr vert="horz" lIns="0" tIns="0" rIns="0" bIns="0" rtlCol="0" anchor="t">
            <a:noAutofit/>
          </a:bodyPr>
          <a:lstStyle/>
          <a:p>
            <a:r>
              <a:rPr lang="en-US" dirty="0">
                <a:ea typeface="Tahoma"/>
                <a:cs typeface="Tahoma"/>
              </a:rPr>
              <a:t>EOY 1</a:t>
            </a:r>
          </a:p>
          <a:p>
            <a:endParaRPr lang="en-US" dirty="0">
              <a:ea typeface="Tahoma"/>
              <a:cs typeface="Tahoma"/>
            </a:endParaRP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4"/>
          </p:nvPr>
        </p:nvSpPr>
        <p:spPr>
          <a:xfrm>
            <a:off x="10304188" y="1897046"/>
            <a:ext cx="1800000" cy="360000"/>
          </a:xfrm>
        </p:spPr>
        <p:txBody>
          <a:bodyPr/>
          <a:lstStyle/>
          <a:p>
            <a:r>
              <a:rPr lang="en-US" dirty="0">
                <a:solidFill>
                  <a:schemeClr val="tx1">
                    <a:lumMod val="75000"/>
                    <a:lumOff val="25000"/>
                  </a:schemeClr>
                </a:solidFill>
              </a:rPr>
              <a:t>EOY 2 </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8549694" y="7180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Tools with solid fill">
            <a:extLst>
              <a:ext uri="{FF2B5EF4-FFF2-40B4-BE49-F238E27FC236}">
                <a16:creationId xmlns:a16="http://schemas.microsoft.com/office/drawing/2014/main" id="{01B04A53-CFF0-41E3-A36F-790D2F6B63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95425" y="861752"/>
            <a:ext cx="822960" cy="822960"/>
          </a:xfrm>
          <a:prstGeom prst="rect">
            <a:avLst/>
          </a:prstGeom>
          <a:effectLst>
            <a:outerShdw blurRad="63500" algn="ctr" rotWithShape="0">
              <a:prstClr val="black">
                <a:alpha val="40000"/>
              </a:prstClr>
            </a:outerShdw>
          </a:effectLst>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8332905" y="2466910"/>
            <a:ext cx="1548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10646976" y="7180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10430187" y="246691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518385" y="3249007"/>
            <a:ext cx="991549" cy="1015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118707" y="4264525"/>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283010" y="4645062"/>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07227" y="3288539"/>
            <a:ext cx="822960" cy="815735"/>
          </a:xfrm>
          <a:prstGeom prst="rect">
            <a:avLst/>
          </a:prstGeom>
          <a:effectLst>
            <a:outerShdw blurRad="63500" algn="ctr" rotWithShape="0">
              <a:prstClr val="black">
                <a:alpha val="40000"/>
              </a:prstClr>
            </a:outerShdw>
          </a:effectLst>
        </p:spPr>
      </p:pic>
      <p:pic>
        <p:nvPicPr>
          <p:cNvPr id="2" name="Graphic 1" descr="Man with baby with solid fill">
            <a:extLst>
              <a:ext uri="{FF2B5EF4-FFF2-40B4-BE49-F238E27FC236}">
                <a16:creationId xmlns:a16="http://schemas.microsoft.com/office/drawing/2014/main" id="{D6FE831D-D5FE-F09A-656F-51E5973C5D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792706" y="851339"/>
            <a:ext cx="822960" cy="822960"/>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52F972CD-7A20-3FA6-E0C0-120D9A0F2467}"/>
              </a:ext>
              <a:ext uri="{C183D7F6-B498-43B3-948B-1728B52AA6E4}">
                <adec:decorative xmlns:adec="http://schemas.microsoft.com/office/drawing/2017/decorative" val="1"/>
              </a:ext>
            </a:extLst>
          </p:cNvPr>
          <p:cNvSpPr/>
          <p:nvPr/>
        </p:nvSpPr>
        <p:spPr>
          <a:xfrm>
            <a:off x="6438789" y="7180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7" name="Graphic 6" descr="Clipboard Partially Checked with solid fill">
            <a:extLst>
              <a:ext uri="{FF2B5EF4-FFF2-40B4-BE49-F238E27FC236}">
                <a16:creationId xmlns:a16="http://schemas.microsoft.com/office/drawing/2014/main" id="{FCA86E53-C3F2-1BC8-8E3A-485A09C25E0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584520" y="861752"/>
            <a:ext cx="822960" cy="822960"/>
          </a:xfrm>
          <a:prstGeom prst="rect">
            <a:avLst/>
          </a:prstGeom>
          <a:effectLst>
            <a:outerShdw blurRad="63500" algn="ctr" rotWithShape="0">
              <a:prstClr val="black">
                <a:alpha val="40000"/>
              </a:prstClr>
            </a:outerShdw>
          </a:effectLst>
        </p:spPr>
      </p:pic>
      <p:sp>
        <p:nvSpPr>
          <p:cNvPr id="9" name="Text Placeholder 9">
            <a:extLst>
              <a:ext uri="{FF2B5EF4-FFF2-40B4-BE49-F238E27FC236}">
                <a16:creationId xmlns:a16="http://schemas.microsoft.com/office/drawing/2014/main" id="{EB56A7FE-B8F2-ED7E-DF21-E47FA94F85FE}"/>
              </a:ext>
            </a:extLst>
          </p:cNvPr>
          <p:cNvSpPr txBox="1">
            <a:spLocks/>
          </p:cNvSpPr>
          <p:nvPr/>
        </p:nvSpPr>
        <p:spPr>
          <a:xfrm>
            <a:off x="6096000" y="1897046"/>
            <a:ext cx="1800000" cy="492825"/>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Tahoma"/>
                <a:cs typeface="Tahoma"/>
              </a:rPr>
              <a:t> Overview</a:t>
            </a:r>
          </a:p>
          <a:p>
            <a:endParaRPr lang="en-US" dirty="0">
              <a:ea typeface="Tahoma"/>
              <a:cs typeface="Tahoma"/>
            </a:endParaRPr>
          </a:p>
        </p:txBody>
      </p:sp>
      <p:cxnSp>
        <p:nvCxnSpPr>
          <p:cNvPr id="11" name="Straight Connector 10">
            <a:extLst>
              <a:ext uri="{FF2B5EF4-FFF2-40B4-BE49-F238E27FC236}">
                <a16:creationId xmlns:a16="http://schemas.microsoft.com/office/drawing/2014/main" id="{6011ED68-86A5-C75F-4D3A-FAC8786AEB77}"/>
              </a:ext>
              <a:ext uri="{C183D7F6-B498-43B3-948B-1728B52AA6E4}">
                <adec:decorative xmlns:adec="http://schemas.microsoft.com/office/drawing/2017/decorative" val="1"/>
              </a:ext>
            </a:extLst>
          </p:cNvPr>
          <p:cNvCxnSpPr>
            <a:cxnSpLocks/>
          </p:cNvCxnSpPr>
          <p:nvPr/>
        </p:nvCxnSpPr>
        <p:spPr>
          <a:xfrm>
            <a:off x="6222000" y="246691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EC9D5B6-C883-A463-54A2-683375AF7D2C}"/>
              </a:ext>
            </a:extLst>
          </p:cNvPr>
          <p:cNvGrpSpPr/>
          <p:nvPr/>
        </p:nvGrpSpPr>
        <p:grpSpPr>
          <a:xfrm>
            <a:off x="7553211" y="3274109"/>
            <a:ext cx="1438389" cy="1378853"/>
            <a:chOff x="8042655" y="3285442"/>
            <a:chExt cx="1438389" cy="1378853"/>
          </a:xfrm>
        </p:grpSpPr>
        <p:sp>
          <p:nvSpPr>
            <p:cNvPr id="28" name="Rectangle 27">
              <a:extLst>
                <a:ext uri="{FF2B5EF4-FFF2-40B4-BE49-F238E27FC236}">
                  <a16:creationId xmlns:a16="http://schemas.microsoft.com/office/drawing/2014/main" id="{E4598AAB-928F-563F-59BF-910120C4E9FA}"/>
                </a:ext>
                <a:ext uri="{C183D7F6-B498-43B3-948B-1728B52AA6E4}">
                  <adec:decorative xmlns:adec="http://schemas.microsoft.com/office/drawing/2017/decorative" val="1"/>
                </a:ext>
              </a:extLst>
            </p:cNvPr>
            <p:cNvSpPr/>
            <p:nvPr/>
          </p:nvSpPr>
          <p:spPr>
            <a:xfrm>
              <a:off x="8296022" y="3285442"/>
              <a:ext cx="991550" cy="979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30" name="Straight Connector 29">
              <a:extLst>
                <a:ext uri="{FF2B5EF4-FFF2-40B4-BE49-F238E27FC236}">
                  <a16:creationId xmlns:a16="http://schemas.microsoft.com/office/drawing/2014/main" id="{5A64713D-B560-8A75-9DBA-D85289E21D3B}"/>
                </a:ext>
                <a:ext uri="{C183D7F6-B498-43B3-948B-1728B52AA6E4}">
                  <adec:decorative xmlns:adec="http://schemas.microsoft.com/office/drawing/2017/decorative" val="1"/>
                </a:ext>
              </a:extLst>
            </p:cNvPr>
            <p:cNvCxnSpPr>
              <a:cxnSpLocks/>
            </p:cNvCxnSpPr>
            <p:nvPr/>
          </p:nvCxnSpPr>
          <p:spPr>
            <a:xfrm>
              <a:off x="8042655" y="4664295"/>
              <a:ext cx="1438389"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1" name="Text Placeholder 9">
              <a:extLst>
                <a:ext uri="{FF2B5EF4-FFF2-40B4-BE49-F238E27FC236}">
                  <a16:creationId xmlns:a16="http://schemas.microsoft.com/office/drawing/2014/main" id="{38E115A5-B078-C4B2-D85D-BF74C4A763D7}"/>
                </a:ext>
              </a:extLst>
            </p:cNvPr>
            <p:cNvSpPr txBox="1">
              <a:spLocks/>
            </p:cNvSpPr>
            <p:nvPr/>
          </p:nvSpPr>
          <p:spPr>
            <a:xfrm>
              <a:off x="8242371" y="4265174"/>
              <a:ext cx="1112147" cy="335536"/>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dirty="0">
                  <a:solidFill>
                    <a:prstClr val="black">
                      <a:lumMod val="75000"/>
                      <a:lumOff val="25000"/>
                    </a:prstClr>
                  </a:solidFill>
                  <a:latin typeface="Tahoma"/>
                </a:rPr>
                <a:t>Reminders</a:t>
              </a: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p>
          </p:txBody>
        </p:sp>
        <p:sp>
          <p:nvSpPr>
            <p:cNvPr id="32" name="Freeform: Shape 31">
              <a:extLst>
                <a:ext uri="{FF2B5EF4-FFF2-40B4-BE49-F238E27FC236}">
                  <a16:creationId xmlns:a16="http://schemas.microsoft.com/office/drawing/2014/main" id="{4EAA2B68-77A8-F03E-057E-B951CE9A6FEF}"/>
                </a:ext>
              </a:extLst>
            </p:cNvPr>
            <p:cNvSpPr/>
            <p:nvPr/>
          </p:nvSpPr>
          <p:spPr>
            <a:xfrm>
              <a:off x="8650574" y="3418961"/>
              <a:ext cx="405047" cy="404255"/>
            </a:xfrm>
            <a:custGeom>
              <a:avLst/>
              <a:gdLst>
                <a:gd name="connsiteX0" fmla="*/ 333709 w 405047"/>
                <a:gd name="connsiteY0" fmla="*/ 71339 h 404255"/>
                <a:gd name="connsiteX1" fmla="*/ 325782 w 405047"/>
                <a:gd name="connsiteY1" fmla="*/ 0 h 404255"/>
                <a:gd name="connsiteX2" fmla="*/ 238590 w 405047"/>
                <a:gd name="connsiteY2" fmla="*/ 87192 h 404255"/>
                <a:gd name="connsiteX3" fmla="*/ 243346 w 405047"/>
                <a:gd name="connsiteY3" fmla="*/ 128410 h 404255"/>
                <a:gd name="connsiteX4" fmla="*/ 116521 w 405047"/>
                <a:gd name="connsiteY4" fmla="*/ 255236 h 404255"/>
                <a:gd name="connsiteX5" fmla="*/ 79266 w 405047"/>
                <a:gd name="connsiteY5" fmla="*/ 245724 h 404255"/>
                <a:gd name="connsiteX6" fmla="*/ 0 w 405047"/>
                <a:gd name="connsiteY6" fmla="*/ 324990 h 404255"/>
                <a:gd name="connsiteX7" fmla="*/ 79266 w 405047"/>
                <a:gd name="connsiteY7" fmla="*/ 404255 h 404255"/>
                <a:gd name="connsiteX8" fmla="*/ 158531 w 405047"/>
                <a:gd name="connsiteY8" fmla="*/ 324990 h 404255"/>
                <a:gd name="connsiteX9" fmla="*/ 149812 w 405047"/>
                <a:gd name="connsiteY9" fmla="*/ 288527 h 404255"/>
                <a:gd name="connsiteX10" fmla="*/ 276637 w 405047"/>
                <a:gd name="connsiteY10" fmla="*/ 161702 h 404255"/>
                <a:gd name="connsiteX11" fmla="*/ 317856 w 405047"/>
                <a:gd name="connsiteY11" fmla="*/ 166458 h 404255"/>
                <a:gd name="connsiteX12" fmla="*/ 405048 w 405047"/>
                <a:gd name="connsiteY12" fmla="*/ 79266 h 404255"/>
                <a:gd name="connsiteX13" fmla="*/ 333709 w 405047"/>
                <a:gd name="connsiteY13" fmla="*/ 71339 h 40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047" h="404255">
                  <a:moveTo>
                    <a:pt x="333709" y="71339"/>
                  </a:moveTo>
                  <a:lnTo>
                    <a:pt x="325782" y="0"/>
                  </a:lnTo>
                  <a:lnTo>
                    <a:pt x="238590" y="87192"/>
                  </a:lnTo>
                  <a:lnTo>
                    <a:pt x="243346" y="128410"/>
                  </a:lnTo>
                  <a:lnTo>
                    <a:pt x="116521" y="255236"/>
                  </a:lnTo>
                  <a:cubicBezTo>
                    <a:pt x="105423" y="249687"/>
                    <a:pt x="92741" y="245724"/>
                    <a:pt x="79266" y="245724"/>
                  </a:cubicBezTo>
                  <a:cubicBezTo>
                    <a:pt x="35670" y="245724"/>
                    <a:pt x="0" y="281393"/>
                    <a:pt x="0" y="324990"/>
                  </a:cubicBezTo>
                  <a:cubicBezTo>
                    <a:pt x="0" y="368586"/>
                    <a:pt x="35670" y="404255"/>
                    <a:pt x="79266" y="404255"/>
                  </a:cubicBezTo>
                  <a:cubicBezTo>
                    <a:pt x="122862" y="404255"/>
                    <a:pt x="158531" y="368586"/>
                    <a:pt x="158531" y="324990"/>
                  </a:cubicBezTo>
                  <a:cubicBezTo>
                    <a:pt x="158531" y="311514"/>
                    <a:pt x="155361" y="299624"/>
                    <a:pt x="149812" y="288527"/>
                  </a:cubicBezTo>
                  <a:lnTo>
                    <a:pt x="276637" y="161702"/>
                  </a:lnTo>
                  <a:lnTo>
                    <a:pt x="317856" y="166458"/>
                  </a:lnTo>
                  <a:lnTo>
                    <a:pt x="405048" y="79266"/>
                  </a:lnTo>
                  <a:lnTo>
                    <a:pt x="333709" y="71339"/>
                  </a:lnTo>
                  <a:close/>
                </a:path>
              </a:pathLst>
            </a:custGeom>
            <a:solidFill>
              <a:srgbClr val="92D050"/>
            </a:solidFill>
            <a:ln w="7838"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0B1519E-5131-31B7-68A9-879EB18E89A8}"/>
                </a:ext>
              </a:extLst>
            </p:cNvPr>
            <p:cNvSpPr/>
            <p:nvPr/>
          </p:nvSpPr>
          <p:spPr>
            <a:xfrm>
              <a:off x="8429422" y="3442741"/>
              <a:ext cx="602419" cy="602419"/>
            </a:xfrm>
            <a:custGeom>
              <a:avLst/>
              <a:gdLst>
                <a:gd name="connsiteX0" fmla="*/ 561201 w 602419"/>
                <a:gd name="connsiteY0" fmla="*/ 164873 h 602419"/>
                <a:gd name="connsiteX1" fmla="*/ 550897 w 602419"/>
                <a:gd name="connsiteY1" fmla="*/ 175970 h 602419"/>
                <a:gd name="connsiteX2" fmla="*/ 535836 w 602419"/>
                <a:gd name="connsiteY2" fmla="*/ 174385 h 602419"/>
                <a:gd name="connsiteX3" fmla="*/ 519191 w 602419"/>
                <a:gd name="connsiteY3" fmla="*/ 172007 h 602419"/>
                <a:gd name="connsiteX4" fmla="*/ 554860 w 602419"/>
                <a:gd name="connsiteY4" fmla="*/ 301210 h 602419"/>
                <a:gd name="connsiteX5" fmla="*/ 301210 w 602419"/>
                <a:gd name="connsiteY5" fmla="*/ 554860 h 602419"/>
                <a:gd name="connsiteX6" fmla="*/ 47559 w 602419"/>
                <a:gd name="connsiteY6" fmla="*/ 301210 h 602419"/>
                <a:gd name="connsiteX7" fmla="*/ 301210 w 602419"/>
                <a:gd name="connsiteY7" fmla="*/ 47559 h 602419"/>
                <a:gd name="connsiteX8" fmla="*/ 430413 w 602419"/>
                <a:gd name="connsiteY8" fmla="*/ 83229 h 602419"/>
                <a:gd name="connsiteX9" fmla="*/ 428828 w 602419"/>
                <a:gd name="connsiteY9" fmla="*/ 67376 h 602419"/>
                <a:gd name="connsiteX10" fmla="*/ 426450 w 602419"/>
                <a:gd name="connsiteY10" fmla="*/ 51523 h 602419"/>
                <a:gd name="connsiteX11" fmla="*/ 437547 w 602419"/>
                <a:gd name="connsiteY11" fmla="*/ 40426 h 602419"/>
                <a:gd name="connsiteX12" fmla="*/ 443095 w 602419"/>
                <a:gd name="connsiteY12" fmla="*/ 34877 h 602419"/>
                <a:gd name="connsiteX13" fmla="*/ 301210 w 602419"/>
                <a:gd name="connsiteY13" fmla="*/ 0 h 602419"/>
                <a:gd name="connsiteX14" fmla="*/ 0 w 602419"/>
                <a:gd name="connsiteY14" fmla="*/ 301210 h 602419"/>
                <a:gd name="connsiteX15" fmla="*/ 301210 w 602419"/>
                <a:gd name="connsiteY15" fmla="*/ 602420 h 602419"/>
                <a:gd name="connsiteX16" fmla="*/ 602420 w 602419"/>
                <a:gd name="connsiteY16" fmla="*/ 301210 h 602419"/>
                <a:gd name="connsiteX17" fmla="*/ 566750 w 602419"/>
                <a:gd name="connsiteY17" fmla="*/ 160117 h 602419"/>
                <a:gd name="connsiteX18" fmla="*/ 561201 w 602419"/>
                <a:gd name="connsiteY18" fmla="*/ 164873 h 6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2419" h="602419">
                  <a:moveTo>
                    <a:pt x="561201" y="164873"/>
                  </a:moveTo>
                  <a:lnTo>
                    <a:pt x="550897" y="175970"/>
                  </a:lnTo>
                  <a:lnTo>
                    <a:pt x="535836" y="174385"/>
                  </a:lnTo>
                  <a:lnTo>
                    <a:pt x="519191" y="172007"/>
                  </a:lnTo>
                  <a:cubicBezTo>
                    <a:pt x="541385" y="210054"/>
                    <a:pt x="554860" y="253650"/>
                    <a:pt x="554860" y="301210"/>
                  </a:cubicBezTo>
                  <a:cubicBezTo>
                    <a:pt x="554860" y="440717"/>
                    <a:pt x="440717" y="554860"/>
                    <a:pt x="301210" y="554860"/>
                  </a:cubicBezTo>
                  <a:cubicBezTo>
                    <a:pt x="161702" y="554860"/>
                    <a:pt x="47559" y="440717"/>
                    <a:pt x="47559" y="301210"/>
                  </a:cubicBezTo>
                  <a:cubicBezTo>
                    <a:pt x="47559" y="161702"/>
                    <a:pt x="161702" y="47559"/>
                    <a:pt x="301210" y="47559"/>
                  </a:cubicBezTo>
                  <a:cubicBezTo>
                    <a:pt x="347977" y="47559"/>
                    <a:pt x="392365" y="60242"/>
                    <a:pt x="430413" y="83229"/>
                  </a:cubicBezTo>
                  <a:lnTo>
                    <a:pt x="428828" y="67376"/>
                  </a:lnTo>
                  <a:lnTo>
                    <a:pt x="426450" y="51523"/>
                  </a:lnTo>
                  <a:lnTo>
                    <a:pt x="437547" y="40426"/>
                  </a:lnTo>
                  <a:lnTo>
                    <a:pt x="443095" y="34877"/>
                  </a:lnTo>
                  <a:cubicBezTo>
                    <a:pt x="400292" y="12683"/>
                    <a:pt x="352733" y="0"/>
                    <a:pt x="301210" y="0"/>
                  </a:cubicBezTo>
                  <a:cubicBezTo>
                    <a:pt x="134752" y="0"/>
                    <a:pt x="0" y="134752"/>
                    <a:pt x="0" y="301210"/>
                  </a:cubicBezTo>
                  <a:cubicBezTo>
                    <a:pt x="0" y="467668"/>
                    <a:pt x="134752" y="602420"/>
                    <a:pt x="301210" y="602420"/>
                  </a:cubicBezTo>
                  <a:cubicBezTo>
                    <a:pt x="467668" y="602420"/>
                    <a:pt x="602420" y="467668"/>
                    <a:pt x="602420" y="301210"/>
                  </a:cubicBezTo>
                  <a:cubicBezTo>
                    <a:pt x="602420" y="249687"/>
                    <a:pt x="589737" y="202128"/>
                    <a:pt x="566750" y="160117"/>
                  </a:cubicBezTo>
                  <a:lnTo>
                    <a:pt x="561201" y="164873"/>
                  </a:lnTo>
                  <a:close/>
                </a:path>
              </a:pathLst>
            </a:custGeom>
            <a:solidFill>
              <a:srgbClr val="92D050"/>
            </a:solidFill>
            <a:ln w="783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F3F090-23BA-512D-7EB1-6E4E0CA11BB2}"/>
                </a:ext>
              </a:extLst>
            </p:cNvPr>
            <p:cNvSpPr/>
            <p:nvPr/>
          </p:nvSpPr>
          <p:spPr>
            <a:xfrm>
              <a:off x="8540394" y="3553713"/>
              <a:ext cx="380475" cy="380475"/>
            </a:xfrm>
            <a:custGeom>
              <a:avLst/>
              <a:gdLst>
                <a:gd name="connsiteX0" fmla="*/ 322612 w 380475"/>
                <a:gd name="connsiteY0" fmla="*/ 136337 h 380475"/>
                <a:gd name="connsiteX1" fmla="*/ 332916 w 380475"/>
                <a:gd name="connsiteY1" fmla="*/ 190238 h 380475"/>
                <a:gd name="connsiteX2" fmla="*/ 190238 w 380475"/>
                <a:gd name="connsiteY2" fmla="*/ 332916 h 380475"/>
                <a:gd name="connsiteX3" fmla="*/ 47559 w 380475"/>
                <a:gd name="connsiteY3" fmla="*/ 190238 h 380475"/>
                <a:gd name="connsiteX4" fmla="*/ 190238 w 380475"/>
                <a:gd name="connsiteY4" fmla="*/ 47559 h 380475"/>
                <a:gd name="connsiteX5" fmla="*/ 244138 w 380475"/>
                <a:gd name="connsiteY5" fmla="*/ 57864 h 380475"/>
                <a:gd name="connsiteX6" fmla="*/ 279808 w 380475"/>
                <a:gd name="connsiteY6" fmla="*/ 22194 h 380475"/>
                <a:gd name="connsiteX7" fmla="*/ 190238 w 380475"/>
                <a:gd name="connsiteY7" fmla="*/ 0 h 380475"/>
                <a:gd name="connsiteX8" fmla="*/ 0 w 380475"/>
                <a:gd name="connsiteY8" fmla="*/ 190238 h 380475"/>
                <a:gd name="connsiteX9" fmla="*/ 190238 w 380475"/>
                <a:gd name="connsiteY9" fmla="*/ 380476 h 380475"/>
                <a:gd name="connsiteX10" fmla="*/ 380476 w 380475"/>
                <a:gd name="connsiteY10" fmla="*/ 190238 h 380475"/>
                <a:gd name="connsiteX11" fmla="*/ 358281 w 380475"/>
                <a:gd name="connsiteY11" fmla="*/ 100667 h 380475"/>
                <a:gd name="connsiteX12" fmla="*/ 322612 w 380475"/>
                <a:gd name="connsiteY12" fmla="*/ 136337 h 38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75" h="380475">
                  <a:moveTo>
                    <a:pt x="322612" y="136337"/>
                  </a:moveTo>
                  <a:cubicBezTo>
                    <a:pt x="329745" y="152983"/>
                    <a:pt x="332916" y="171214"/>
                    <a:pt x="332916" y="190238"/>
                  </a:cubicBezTo>
                  <a:cubicBezTo>
                    <a:pt x="332916" y="268711"/>
                    <a:pt x="268711" y="332916"/>
                    <a:pt x="190238" y="332916"/>
                  </a:cubicBezTo>
                  <a:cubicBezTo>
                    <a:pt x="111765" y="332916"/>
                    <a:pt x="47559" y="268711"/>
                    <a:pt x="47559" y="190238"/>
                  </a:cubicBezTo>
                  <a:cubicBezTo>
                    <a:pt x="47559" y="111765"/>
                    <a:pt x="111765" y="47559"/>
                    <a:pt x="190238" y="47559"/>
                  </a:cubicBezTo>
                  <a:cubicBezTo>
                    <a:pt x="209262" y="47559"/>
                    <a:pt x="227493" y="51523"/>
                    <a:pt x="244138" y="57864"/>
                  </a:cubicBezTo>
                  <a:lnTo>
                    <a:pt x="279808" y="22194"/>
                  </a:lnTo>
                  <a:cubicBezTo>
                    <a:pt x="252858" y="7927"/>
                    <a:pt x="222737" y="0"/>
                    <a:pt x="190238" y="0"/>
                  </a:cubicBezTo>
                  <a:cubicBezTo>
                    <a:pt x="85607" y="0"/>
                    <a:pt x="0" y="85607"/>
                    <a:pt x="0" y="190238"/>
                  </a:cubicBezTo>
                  <a:cubicBezTo>
                    <a:pt x="0" y="294869"/>
                    <a:pt x="85607" y="380476"/>
                    <a:pt x="190238" y="380476"/>
                  </a:cubicBezTo>
                  <a:cubicBezTo>
                    <a:pt x="294869" y="380476"/>
                    <a:pt x="380476" y="294869"/>
                    <a:pt x="380476" y="190238"/>
                  </a:cubicBezTo>
                  <a:cubicBezTo>
                    <a:pt x="380476" y="157739"/>
                    <a:pt x="372549" y="127618"/>
                    <a:pt x="358281" y="100667"/>
                  </a:cubicBezTo>
                  <a:lnTo>
                    <a:pt x="322612" y="136337"/>
                  </a:lnTo>
                  <a:close/>
                </a:path>
              </a:pathLst>
            </a:custGeom>
            <a:solidFill>
              <a:srgbClr val="92D050"/>
            </a:solidFill>
            <a:ln w="7838" cap="flat">
              <a:noFill/>
              <a:prstDash val="solid"/>
              <a:miter/>
            </a:ln>
          </p:spPr>
          <p:txBody>
            <a:bodyPr rtlCol="0" anchor="ctr"/>
            <a:lstStyle/>
            <a:p>
              <a:endParaRPr lang="en-US"/>
            </a:p>
          </p:txBody>
        </p:sp>
      </p:grpSp>
    </p:spTree>
    <p:extLst>
      <p:ext uri="{BB962C8B-B14F-4D97-AF65-F5344CB8AC3E}">
        <p14:creationId xmlns:p14="http://schemas.microsoft.com/office/powerpoint/2010/main" val="210423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E3C46-055D-831A-D318-E37838931BE8}"/>
              </a:ext>
            </a:extLst>
          </p:cNvPr>
          <p:cNvSpPr>
            <a:spLocks noGrp="1"/>
          </p:cNvSpPr>
          <p:nvPr>
            <p:ph type="title"/>
          </p:nvPr>
        </p:nvSpPr>
        <p:spPr>
          <a:xfrm>
            <a:off x="642000" y="738843"/>
            <a:ext cx="11340000" cy="432000"/>
          </a:xfrm>
        </p:spPr>
        <p:txBody>
          <a:bodyPr>
            <a:normAutofit fontScale="90000"/>
          </a:bodyPr>
          <a:lstStyle/>
          <a:p>
            <a:r>
              <a:rPr lang="en-US" dirty="0"/>
              <a:t>Identify which Report Provides Pertinent Information</a:t>
            </a:r>
          </a:p>
        </p:txBody>
      </p:sp>
      <p:sp>
        <p:nvSpPr>
          <p:cNvPr id="5" name="Footer Placeholder 4">
            <a:extLst>
              <a:ext uri="{FF2B5EF4-FFF2-40B4-BE49-F238E27FC236}">
                <a16:creationId xmlns:a16="http://schemas.microsoft.com/office/drawing/2014/main" id="{6730F55D-24CE-10ED-CB9B-2A32F8AC4875}"/>
              </a:ext>
            </a:extLst>
          </p:cNvPr>
          <p:cNvSpPr>
            <a:spLocks noGrp="1"/>
          </p:cNvSpPr>
          <p:nvPr>
            <p:ph type="ftr" sz="quarter" idx="10"/>
          </p:nvPr>
        </p:nvSpPr>
        <p:spPr/>
        <p:txBody>
          <a:bodyPr/>
          <a:lstStyle/>
          <a:p>
            <a:r>
              <a:rPr lang="es-ES" noProof="0"/>
              <a:t>EOY Primer v1.0 AY 25-26</a:t>
            </a:r>
            <a:endParaRPr lang="en-US" noProof="0" dirty="0"/>
          </a:p>
        </p:txBody>
      </p:sp>
      <p:sp>
        <p:nvSpPr>
          <p:cNvPr id="4" name="Slide Number Placeholder 3">
            <a:extLst>
              <a:ext uri="{FF2B5EF4-FFF2-40B4-BE49-F238E27FC236}">
                <a16:creationId xmlns:a16="http://schemas.microsoft.com/office/drawing/2014/main" id="{3D92F2FC-7038-E78A-77A4-A80BB7A20C8B}"/>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pic>
        <p:nvPicPr>
          <p:cNvPr id="6" name="Picture 5" descr="Screen shot of the CALPADS User Manual report 7.12 Incident Results - Student List">
            <a:extLst>
              <a:ext uri="{FF2B5EF4-FFF2-40B4-BE49-F238E27FC236}">
                <a16:creationId xmlns:a16="http://schemas.microsoft.com/office/drawing/2014/main" id="{20DA15DF-BCC3-38DE-C7C1-D351AABB2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000" y="1916153"/>
            <a:ext cx="8511442" cy="3771004"/>
          </a:xfrm>
          <a:prstGeom prst="rect">
            <a:avLst/>
          </a:prstGeom>
        </p:spPr>
      </p:pic>
      <p:sp>
        <p:nvSpPr>
          <p:cNvPr id="7" name="TextBox 6">
            <a:extLst>
              <a:ext uri="{FF2B5EF4-FFF2-40B4-BE49-F238E27FC236}">
                <a16:creationId xmlns:a16="http://schemas.microsoft.com/office/drawing/2014/main" id="{7EFF1104-2E1A-0F74-3642-CC50C2C45F39}"/>
              </a:ext>
            </a:extLst>
          </p:cNvPr>
          <p:cNvSpPr txBox="1"/>
          <p:nvPr/>
        </p:nvSpPr>
        <p:spPr>
          <a:xfrm>
            <a:off x="420000" y="2551837"/>
            <a:ext cx="2406316" cy="1754326"/>
          </a:xfrm>
          <a:prstGeom prst="rect">
            <a:avLst/>
          </a:prstGeom>
          <a:noFill/>
        </p:spPr>
        <p:txBody>
          <a:bodyPr wrap="square" rtlCol="0">
            <a:spAutoFit/>
          </a:bodyPr>
          <a:lstStyle/>
          <a:p>
            <a:pPr algn="ctr"/>
            <a:r>
              <a:rPr lang="en-US" dirty="0"/>
              <a:t>Report 7.12 can be used to count individual suspensions and expulsions as well as other results</a:t>
            </a:r>
          </a:p>
        </p:txBody>
      </p:sp>
    </p:spTree>
    <p:extLst>
      <p:ext uri="{BB962C8B-B14F-4D97-AF65-F5344CB8AC3E}">
        <p14:creationId xmlns:p14="http://schemas.microsoft.com/office/powerpoint/2010/main" val="984129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nvGraphicFramePr>
        <p:xfrm>
          <a:off x="7301143"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248092" y="279379"/>
            <a:ext cx="1845373" cy="17936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1 Reports</a:t>
            </a:r>
          </a:p>
        </p:txBody>
      </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extLst>
              <p:ext uri="{D42A27DB-BD31-4B8C-83A1-F6EECF244321}">
                <p14:modId xmlns:p14="http://schemas.microsoft.com/office/powerpoint/2010/main" val="1768505430"/>
              </p:ext>
            </p:extLst>
          </p:nvPr>
        </p:nvGraphicFramePr>
        <p:xfrm>
          <a:off x="2185385" y="626800"/>
          <a:ext cx="486255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extLst>
              <p:ext uri="{D42A27DB-BD31-4B8C-83A1-F6EECF244321}">
                <p14:modId xmlns:p14="http://schemas.microsoft.com/office/powerpoint/2010/main" val="1836160565"/>
              </p:ext>
            </p:extLst>
          </p:nvPr>
        </p:nvGraphicFramePr>
        <p:xfrm>
          <a:off x="2134723" y="1816624"/>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extLst>
              <p:ext uri="{D42A27DB-BD31-4B8C-83A1-F6EECF244321}">
                <p14:modId xmlns:p14="http://schemas.microsoft.com/office/powerpoint/2010/main" val="3947210567"/>
              </p:ext>
            </p:extLst>
          </p:nvPr>
        </p:nvGraphicFramePr>
        <p:xfrm>
          <a:off x="2093465" y="3274605"/>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198518"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extLst>
              <p:ext uri="{D42A27DB-BD31-4B8C-83A1-F6EECF244321}">
                <p14:modId xmlns:p14="http://schemas.microsoft.com/office/powerpoint/2010/main" val="543547881"/>
              </p:ext>
            </p:extLst>
          </p:nvPr>
        </p:nvGraphicFramePr>
        <p:xfrm>
          <a:off x="2093465" y="4769233"/>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nvGraphicFramePr>
        <p:xfrm>
          <a:off x="7301143" y="453037"/>
          <a:ext cx="4708112"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nvGraphicFramePr>
        <p:xfrm>
          <a:off x="7301143" y="1415573"/>
          <a:ext cx="2079461" cy="88501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nvGraphicFramePr>
        <p:xfrm>
          <a:off x="7301145" y="2389585"/>
          <a:ext cx="4708110" cy="885020"/>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nvGraphicFramePr>
        <p:xfrm>
          <a:off x="7319766" y="4376295"/>
          <a:ext cx="4708110" cy="88502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nvGraphicFramePr>
        <p:xfrm>
          <a:off x="7349093" y="5363447"/>
          <a:ext cx="2079461" cy="885019"/>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pSp>
        <p:nvGrpSpPr>
          <p:cNvPr id="3" name="Group 2">
            <a:extLst>
              <a:ext uri="{FF2B5EF4-FFF2-40B4-BE49-F238E27FC236}">
                <a16:creationId xmlns:a16="http://schemas.microsoft.com/office/drawing/2014/main" id="{E0208E24-2991-3597-FAAA-9C50747419C1}"/>
              </a:ext>
              <a:ext uri="{C183D7F6-B498-43B3-948B-1728B52AA6E4}">
                <adec:decorative xmlns:adec="http://schemas.microsoft.com/office/drawing/2017/decorative" val="1"/>
              </a:ext>
            </a:extLst>
          </p:cNvPr>
          <p:cNvGrpSpPr/>
          <p:nvPr/>
        </p:nvGrpSpPr>
        <p:grpSpPr>
          <a:xfrm>
            <a:off x="556672" y="1793428"/>
            <a:ext cx="1074720" cy="2349720"/>
            <a:chOff x="191932" y="3710445"/>
            <a:chExt cx="1074720" cy="2349720"/>
          </a:xfrm>
        </p:grpSpPr>
        <p:sp>
          <p:nvSpPr>
            <p:cNvPr id="4" name="Rectangle: Rounded Corners 3">
              <a:extLst>
                <a:ext uri="{FF2B5EF4-FFF2-40B4-BE49-F238E27FC236}">
                  <a16:creationId xmlns:a16="http://schemas.microsoft.com/office/drawing/2014/main" id="{3DA8CE51-B349-0C04-3FCD-DC60E075A87E}"/>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5" name="AutoShape 2">
              <a:extLst>
                <a:ext uri="{FF2B5EF4-FFF2-40B4-BE49-F238E27FC236}">
                  <a16:creationId xmlns:a16="http://schemas.microsoft.com/office/drawing/2014/main" id="{993113EA-0108-B6D2-C0E5-115CCF289092}"/>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baseline="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6" name="Diagram 5">
              <a:extLst>
                <a:ext uri="{FF2B5EF4-FFF2-40B4-BE49-F238E27FC236}">
                  <a16:creationId xmlns:a16="http://schemas.microsoft.com/office/drawing/2014/main" id="{BA4A7E36-3BC5-0B8F-AC16-296C1CE73BF8}"/>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sp>
        <p:nvSpPr>
          <p:cNvPr id="7" name="Slide Number Placeholder 3">
            <a:extLst>
              <a:ext uri="{FF2B5EF4-FFF2-40B4-BE49-F238E27FC236}">
                <a16:creationId xmlns:a16="http://schemas.microsoft.com/office/drawing/2014/main" id="{603478DD-C12D-E8ED-90DE-EDE8CF68901C}"/>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31</a:t>
            </a:fld>
            <a:endParaRPr lang="en-US" noProof="0" dirty="0"/>
          </a:p>
        </p:txBody>
      </p:sp>
      <p:sp>
        <p:nvSpPr>
          <p:cNvPr id="8" name="Footer Placeholder 7">
            <a:extLst>
              <a:ext uri="{FF2B5EF4-FFF2-40B4-BE49-F238E27FC236}">
                <a16:creationId xmlns:a16="http://schemas.microsoft.com/office/drawing/2014/main" id="{22F11C47-B87E-63A7-CAE8-B8325E64B0BF}"/>
              </a:ext>
            </a:extLst>
          </p:cNvPr>
          <p:cNvSpPr>
            <a:spLocks noGrp="1"/>
          </p:cNvSpPr>
          <p:nvPr>
            <p:ph type="ftr" sz="quarter" idx="10"/>
          </p:nvPr>
        </p:nvSpPr>
        <p:spPr/>
        <p:txBody>
          <a:bodyPr/>
          <a:lstStyle/>
          <a:p>
            <a:pPr>
              <a:defRPr/>
            </a:pPr>
            <a:r>
              <a:rPr lang="es-ES"/>
              <a:t>EOY Primer v1.0 AY 25-26</a:t>
            </a:r>
            <a:endParaRPr lang="en-US"/>
          </a:p>
        </p:txBody>
      </p:sp>
    </p:spTree>
    <p:extLst>
      <p:ext uri="{BB962C8B-B14F-4D97-AF65-F5344CB8AC3E}">
        <p14:creationId xmlns:p14="http://schemas.microsoft.com/office/powerpoint/2010/main" val="2723806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5.1 drill to reports 5.2 and 5.3">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921288859"/>
              </p:ext>
            </p:extLst>
          </p:nvPr>
        </p:nvGraphicFramePr>
        <p:xfrm>
          <a:off x="2757884" y="2545674"/>
          <a:ext cx="2845675" cy="142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A1183759-35D5-422F-BE0E-B456ECF8DC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2964953"/>
              </p:ext>
            </p:extLst>
          </p:nvPr>
        </p:nvGraphicFramePr>
        <p:xfrm>
          <a:off x="7037128" y="1925671"/>
          <a:ext cx="3413158" cy="1441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Footer Placeholder 4">
            <a:extLst>
              <a:ext uri="{FF2B5EF4-FFF2-40B4-BE49-F238E27FC236}">
                <a16:creationId xmlns:a16="http://schemas.microsoft.com/office/drawing/2014/main" id="{741D8178-8767-1684-4F5E-CDB6D0D7D500}"/>
              </a:ext>
            </a:extLst>
          </p:cNvPr>
          <p:cNvSpPr>
            <a:spLocks noGrp="1"/>
          </p:cNvSpPr>
          <p:nvPr>
            <p:ph type="ftr" sz="quarter" idx="10"/>
          </p:nvPr>
        </p:nvSpPr>
        <p:spPr/>
        <p:txBody>
          <a:bodyPr/>
          <a:lstStyle/>
          <a:p>
            <a:r>
              <a:rPr lang="es-ES" noProof="0"/>
              <a:t>EOY Primer v1.0 AY 25-26</a:t>
            </a:r>
            <a:endParaRPr lang="en-US" noProof="0" dirty="0"/>
          </a:p>
        </p:txBody>
      </p:sp>
      <p:sp>
        <p:nvSpPr>
          <p:cNvPr id="18" name="Slide Number Placeholder 17">
            <a:extLst>
              <a:ext uri="{FF2B5EF4-FFF2-40B4-BE49-F238E27FC236}">
                <a16:creationId xmlns:a16="http://schemas.microsoft.com/office/drawing/2014/main" id="{910CA196-6414-D137-C0F8-7973BF0B3C01}"/>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432000" y="264034"/>
            <a:ext cx="8928100" cy="10451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1 Reports  Program Participation</a:t>
            </a:r>
          </a:p>
        </p:txBody>
      </p:sp>
      <p:graphicFrame>
        <p:nvGraphicFramePr>
          <p:cNvPr id="8" name="Diagram 7">
            <a:extLst>
              <a:ext uri="{FF2B5EF4-FFF2-40B4-BE49-F238E27FC236}">
                <a16:creationId xmlns:a16="http://schemas.microsoft.com/office/drawing/2014/main" id="{88BDA9A2-5E9A-6E4E-17F3-0C4F75C2394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4456837"/>
              </p:ext>
            </p:extLst>
          </p:nvPr>
        </p:nvGraphicFramePr>
        <p:xfrm>
          <a:off x="7037129" y="3726866"/>
          <a:ext cx="3227018" cy="1558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rot="1926181">
            <a:off x="5729114" y="3481686"/>
            <a:ext cx="1091541" cy="440904"/>
            <a:chOff x="2039882" y="-48682"/>
            <a:chExt cx="570252" cy="440904"/>
          </a:xfrm>
          <a:solidFill>
            <a:schemeClr val="accent1">
              <a:lumMod val="40000"/>
              <a:lumOff val="60000"/>
            </a:schemeClr>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dirty="0"/>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2" name="Group 1">
            <a:extLst>
              <a:ext uri="{FF2B5EF4-FFF2-40B4-BE49-F238E27FC236}">
                <a16:creationId xmlns:a16="http://schemas.microsoft.com/office/drawing/2014/main" id="{5EA869F4-209C-1F0E-562C-546733E17C43}"/>
              </a:ext>
              <a:ext uri="{C183D7F6-B498-43B3-948B-1728B52AA6E4}">
                <adec:decorative xmlns:adec="http://schemas.microsoft.com/office/drawing/2017/decorative" val="1"/>
              </a:ext>
            </a:extLst>
          </p:cNvPr>
          <p:cNvGrpSpPr/>
          <p:nvPr/>
        </p:nvGrpSpPr>
        <p:grpSpPr>
          <a:xfrm rot="19804054">
            <a:off x="5727211" y="2721698"/>
            <a:ext cx="1095346" cy="440904"/>
            <a:chOff x="2039882" y="-48682"/>
            <a:chExt cx="570252" cy="440904"/>
          </a:xfrm>
          <a:solidFill>
            <a:schemeClr val="accent1">
              <a:lumMod val="40000"/>
              <a:lumOff val="60000"/>
            </a:schemeClr>
          </a:solidFill>
        </p:grpSpPr>
        <p:sp>
          <p:nvSpPr>
            <p:cNvPr id="3" name="Arrow: Right 2">
              <a:extLst>
                <a:ext uri="{FF2B5EF4-FFF2-40B4-BE49-F238E27FC236}">
                  <a16:creationId xmlns:a16="http://schemas.microsoft.com/office/drawing/2014/main" id="{D2633D4A-E387-8847-3F78-B1CA42B8D93A}"/>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4" name="Arrow: Right 4">
              <a:extLst>
                <a:ext uri="{FF2B5EF4-FFF2-40B4-BE49-F238E27FC236}">
                  <a16:creationId xmlns:a16="http://schemas.microsoft.com/office/drawing/2014/main" id="{E2915665-CB2E-26A9-D92F-971E56727C56}"/>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6" name="Group 5">
            <a:extLst>
              <a:ext uri="{FF2B5EF4-FFF2-40B4-BE49-F238E27FC236}">
                <a16:creationId xmlns:a16="http://schemas.microsoft.com/office/drawing/2014/main" id="{5775D8AB-4C7A-EDEB-B47C-384E2876E729}"/>
              </a:ext>
              <a:ext uri="{C183D7F6-B498-43B3-948B-1728B52AA6E4}">
                <adec:decorative xmlns:adec="http://schemas.microsoft.com/office/drawing/2017/decorative" val="1"/>
              </a:ext>
            </a:extLst>
          </p:cNvPr>
          <p:cNvGrpSpPr/>
          <p:nvPr/>
        </p:nvGrpSpPr>
        <p:grpSpPr>
          <a:xfrm>
            <a:off x="880991" y="2108918"/>
            <a:ext cx="1074720" cy="2349720"/>
            <a:chOff x="191932" y="3710445"/>
            <a:chExt cx="1074720" cy="2349720"/>
          </a:xfrm>
        </p:grpSpPr>
        <p:sp>
          <p:nvSpPr>
            <p:cNvPr id="7" name="Rectangle: Rounded Corners 6">
              <a:extLst>
                <a:ext uri="{FF2B5EF4-FFF2-40B4-BE49-F238E27FC236}">
                  <a16:creationId xmlns:a16="http://schemas.microsoft.com/office/drawing/2014/main" id="{40C96AB9-7A03-5922-7F9E-4F1BF313AF1B}"/>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2" name="AutoShape 2">
              <a:extLst>
                <a:ext uri="{FF2B5EF4-FFF2-40B4-BE49-F238E27FC236}">
                  <a16:creationId xmlns:a16="http://schemas.microsoft.com/office/drawing/2014/main" id="{A8317F09-A4E7-A8EC-105B-44FC21CC412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2E225C8-AB21-81BF-A315-530E47D7E8A1}"/>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4" name="Isosceles Triangle 13">
            <a:extLst>
              <a:ext uri="{FF2B5EF4-FFF2-40B4-BE49-F238E27FC236}">
                <a16:creationId xmlns:a16="http://schemas.microsoft.com/office/drawing/2014/main" id="{77B74487-C933-9A35-2085-B588BB94B61F}"/>
              </a:ext>
              <a:ext uri="{C183D7F6-B498-43B3-948B-1728B52AA6E4}">
                <adec:decorative xmlns:adec="http://schemas.microsoft.com/office/drawing/2017/decorative" val="1"/>
              </a:ext>
            </a:extLst>
          </p:cNvPr>
          <p:cNvSpPr/>
          <p:nvPr/>
        </p:nvSpPr>
        <p:spPr>
          <a:xfrm rot="19817588">
            <a:off x="5628648" y="3069602"/>
            <a:ext cx="388501" cy="42126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7E4A68E-ED92-EE37-805A-3D3B5A670B38}"/>
              </a:ext>
              <a:ext uri="{C183D7F6-B498-43B3-948B-1728B52AA6E4}">
                <adec:decorative xmlns:adec="http://schemas.microsoft.com/office/drawing/2017/decorative" val="1"/>
              </a:ext>
            </a:extLst>
          </p:cNvPr>
          <p:cNvSpPr/>
          <p:nvPr/>
        </p:nvSpPr>
        <p:spPr>
          <a:xfrm rot="16200000">
            <a:off x="5863185" y="3150339"/>
            <a:ext cx="275951" cy="36399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320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158107-A381-5731-0AFA-102DA6E56593}"/>
              </a:ext>
            </a:extLst>
          </p:cNvPr>
          <p:cNvSpPr>
            <a:spLocks noGrp="1"/>
          </p:cNvSpPr>
          <p:nvPr>
            <p:ph type="ftr" sz="quarter" idx="10"/>
          </p:nvPr>
        </p:nvSpPr>
        <p:spPr>
          <a:xfrm>
            <a:off x="837248" y="6356350"/>
            <a:ext cx="2743200" cy="365125"/>
          </a:xfrm>
        </p:spPr>
        <p:txBody>
          <a:bodyPr/>
          <a:lstStyle/>
          <a:p>
            <a:r>
              <a:rPr lang="es-ES"/>
              <a:t>EOY Primer v1.0 AY 25-26</a:t>
            </a:r>
            <a:endParaRPr lang="en-US"/>
          </a:p>
        </p:txBody>
      </p:sp>
      <p:sp>
        <p:nvSpPr>
          <p:cNvPr id="7" name="Slide Number Placeholder 6">
            <a:extLst>
              <a:ext uri="{FF2B5EF4-FFF2-40B4-BE49-F238E27FC236}">
                <a16:creationId xmlns:a16="http://schemas.microsoft.com/office/drawing/2014/main" id="{07A0B435-D22D-05D2-9DEC-D646674D7E11}"/>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0" y="282575"/>
            <a:ext cx="9594850" cy="65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1 Reports</a:t>
            </a:r>
            <a:r>
              <a:rPr lang="en-US" sz="3200" spc="0" dirty="0">
                <a:solidFill>
                  <a:schemeClr val="tx1">
                    <a:lumMod val="75000"/>
                    <a:lumOff val="25000"/>
                  </a:schemeClr>
                </a:solidFill>
                <a:ea typeface="+mn-ea"/>
                <a:cs typeface="Arial" charset="0"/>
              </a:rPr>
              <a:t> </a:t>
            </a:r>
            <a:r>
              <a:rPr lang="en-US" sz="2000" dirty="0">
                <a:solidFill>
                  <a:schemeClr val="tx1">
                    <a:lumMod val="75000"/>
                    <a:lumOff val="25000"/>
                  </a:schemeClr>
                </a:solidFill>
                <a:ea typeface="+mn-ea"/>
                <a:cs typeface="Arial" charset="0"/>
              </a:rPr>
              <a:t>Students with disabilities</a:t>
            </a:r>
            <a:endParaRPr kumimoji="0" lang="en-US" sz="2000" i="0" u="none" strike="noStrike" kern="1200" cap="none" spc="0" normalizeH="0" baseline="0" noProof="0" dirty="0">
              <a:ln>
                <a:noFill/>
              </a:ln>
              <a:solidFill>
                <a:schemeClr val="tx1">
                  <a:lumMod val="75000"/>
                  <a:lumOff val="25000"/>
                </a:schemeClr>
              </a:solidFill>
              <a:effectLst/>
              <a:uLnTx/>
              <a:uFillTx/>
              <a:ea typeface="+mn-ea"/>
              <a:cs typeface="Arial" charset="0"/>
            </a:endParaRPr>
          </a:p>
        </p:txBody>
      </p:sp>
      <p:grpSp>
        <p:nvGrpSpPr>
          <p:cNvPr id="51" name="Group 50" descr="legend showing aggregate report drill to supporting report">
            <a:extLst>
              <a:ext uri="{FF2B5EF4-FFF2-40B4-BE49-F238E27FC236}">
                <a16:creationId xmlns:a16="http://schemas.microsoft.com/office/drawing/2014/main" id="{83486EEE-2F9B-4F16-9041-3B3049AD1EBA}"/>
              </a:ext>
            </a:extLst>
          </p:cNvPr>
          <p:cNvGrpSpPr/>
          <p:nvPr/>
        </p:nvGrpSpPr>
        <p:grpSpPr>
          <a:xfrm>
            <a:off x="1901903" y="2404179"/>
            <a:ext cx="1048995" cy="1640918"/>
            <a:chOff x="10121773" y="1125343"/>
            <a:chExt cx="1515107" cy="2303657"/>
          </a:xfrm>
          <a:solidFill>
            <a:schemeClr val="bg1"/>
          </a:solidFill>
          <a:effectLst>
            <a:outerShdw blurRad="63500" algn="ctr" rotWithShape="0">
              <a:prstClr val="black">
                <a:alpha val="40000"/>
              </a:prstClr>
            </a:outerShdw>
          </a:effectLst>
        </p:grpSpPr>
        <p:sp>
          <p:nvSpPr>
            <p:cNvPr id="52" name="Rectangle: Rounded Corners 51">
              <a:extLst>
                <a:ext uri="{FF2B5EF4-FFF2-40B4-BE49-F238E27FC236}">
                  <a16:creationId xmlns:a16="http://schemas.microsoft.com/office/drawing/2014/main" id="{9F252214-E796-4DAD-95C5-39E048635CDE}"/>
                </a:ext>
              </a:extLst>
            </p:cNvPr>
            <p:cNvSpPr/>
            <p:nvPr/>
          </p:nvSpPr>
          <p:spPr>
            <a:xfrm>
              <a:off x="10121773" y="1125343"/>
              <a:ext cx="1515107" cy="2303657"/>
            </a:xfrm>
            <a:prstGeom prst="roundRect">
              <a:avLst>
                <a:gd name="adj" fmla="val 6016"/>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53" name="Diagram 52">
              <a:extLst>
                <a:ext uri="{FF2B5EF4-FFF2-40B4-BE49-F238E27FC236}">
                  <a16:creationId xmlns:a16="http://schemas.microsoft.com/office/drawing/2014/main" id="{F4CA37B2-976A-4614-A1C4-FB3A02E4DEAB}"/>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 name="AutoShape 2">
              <a:extLst>
                <a:ext uri="{FF2B5EF4-FFF2-40B4-BE49-F238E27FC236}">
                  <a16:creationId xmlns:a16="http://schemas.microsoft.com/office/drawing/2014/main" id="{16FE1AC0-C9B3-4C43-BCE8-7CBB2636706D}"/>
                </a:ext>
              </a:extLst>
            </p:cNvPr>
            <p:cNvSpPr txBox="1">
              <a:spLocks noChangeArrowheads="1"/>
            </p:cNvSpPr>
            <p:nvPr/>
          </p:nvSpPr>
          <p:spPr>
            <a:xfrm>
              <a:off x="10489646" y="1125343"/>
              <a:ext cx="779363" cy="432000"/>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pSp>
        <p:nvGrpSpPr>
          <p:cNvPr id="4" name="Group 3">
            <a:extLst>
              <a:ext uri="{FF2B5EF4-FFF2-40B4-BE49-F238E27FC236}">
                <a16:creationId xmlns:a16="http://schemas.microsoft.com/office/drawing/2014/main" id="{482D4FA5-9CC3-C8D2-4AF7-16CCF447DCCA}"/>
              </a:ext>
              <a:ext uri="{C183D7F6-B498-43B3-948B-1728B52AA6E4}">
                <adec:decorative xmlns:adec="http://schemas.microsoft.com/office/drawing/2017/decorative" val="1"/>
              </a:ext>
            </a:extLst>
          </p:cNvPr>
          <p:cNvGrpSpPr/>
          <p:nvPr/>
        </p:nvGrpSpPr>
        <p:grpSpPr>
          <a:xfrm>
            <a:off x="3709600" y="1955720"/>
            <a:ext cx="7908404" cy="4622350"/>
            <a:chOff x="2892401" y="1076552"/>
            <a:chExt cx="7908404" cy="4622350"/>
          </a:xfrm>
        </p:grpSpPr>
        <p:graphicFrame>
          <p:nvGraphicFramePr>
            <p:cNvPr id="17" name="Diagram 16" descr="report 16.1">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304852997"/>
                </p:ext>
              </p:extLst>
            </p:nvPr>
          </p:nvGraphicFramePr>
          <p:xfrm>
            <a:off x="2892401" y="1076552"/>
            <a:ext cx="2175649" cy="8680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 name="Diagram 19" descr="report 16.2">
              <a:extLst>
                <a:ext uri="{FF2B5EF4-FFF2-40B4-BE49-F238E27FC236}">
                  <a16:creationId xmlns:a16="http://schemas.microsoft.com/office/drawing/2014/main" id="{A1183759-35D5-422F-BE0E-B456ECF8DCCF}"/>
                </a:ext>
              </a:extLst>
            </p:cNvPr>
            <p:cNvGraphicFramePr/>
            <p:nvPr>
              <p:extLst>
                <p:ext uri="{D42A27DB-BD31-4B8C-83A1-F6EECF244321}">
                  <p14:modId xmlns:p14="http://schemas.microsoft.com/office/powerpoint/2010/main" val="1344368881"/>
                </p:ext>
              </p:extLst>
            </p:nvPr>
          </p:nvGraphicFramePr>
          <p:xfrm>
            <a:off x="3117191" y="1448387"/>
            <a:ext cx="2119839" cy="11301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Diagram 7" descr="report 16.3">
              <a:extLst>
                <a:ext uri="{FF2B5EF4-FFF2-40B4-BE49-F238E27FC236}">
                  <a16:creationId xmlns:a16="http://schemas.microsoft.com/office/drawing/2014/main" id="{88BDA9A2-5E9A-6E4E-17F3-0C4F75C2394E}"/>
                </a:ext>
              </a:extLst>
            </p:cNvPr>
            <p:cNvGraphicFramePr/>
            <p:nvPr>
              <p:extLst>
                <p:ext uri="{D42A27DB-BD31-4B8C-83A1-F6EECF244321}">
                  <p14:modId xmlns:p14="http://schemas.microsoft.com/office/powerpoint/2010/main" val="2786519418"/>
                </p:ext>
              </p:extLst>
            </p:nvPr>
          </p:nvGraphicFramePr>
          <p:xfrm>
            <a:off x="5863632" y="1096332"/>
            <a:ext cx="2195383" cy="91561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a:off x="5116576" y="1501225"/>
              <a:ext cx="570252" cy="440904"/>
              <a:chOff x="2039882" y="-48682"/>
              <a:chExt cx="570252" cy="440904"/>
            </a:xfrm>
            <a:solidFill>
              <a:srgbClr val="AFDDDB"/>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aphicFrame>
          <p:nvGraphicFramePr>
            <p:cNvPr id="5" name="Diagram 4" descr="report 16.5 drill t 16.6">
              <a:extLst>
                <a:ext uri="{FF2B5EF4-FFF2-40B4-BE49-F238E27FC236}">
                  <a16:creationId xmlns:a16="http://schemas.microsoft.com/office/drawing/2014/main" id="{72BC458F-D536-6442-CF03-A60E5585B2D1}"/>
                </a:ext>
              </a:extLst>
            </p:cNvPr>
            <p:cNvGraphicFramePr/>
            <p:nvPr>
              <p:extLst>
                <p:ext uri="{D42A27DB-BD31-4B8C-83A1-F6EECF244321}">
                  <p14:modId xmlns:p14="http://schemas.microsoft.com/office/powerpoint/2010/main" val="1734980607"/>
                </p:ext>
              </p:extLst>
            </p:nvPr>
          </p:nvGraphicFramePr>
          <p:xfrm>
            <a:off x="3124426" y="2407969"/>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6" name="Diagram 5" descr="report 16.9 drill to 16.10">
              <a:extLst>
                <a:ext uri="{FF2B5EF4-FFF2-40B4-BE49-F238E27FC236}">
                  <a16:creationId xmlns:a16="http://schemas.microsoft.com/office/drawing/2014/main" id="{4D8DCCB4-C1CC-CA01-7660-B362AADDD07D}"/>
                </a:ext>
              </a:extLst>
            </p:cNvPr>
            <p:cNvGraphicFramePr/>
            <p:nvPr>
              <p:extLst>
                <p:ext uri="{D42A27DB-BD31-4B8C-83A1-F6EECF244321}">
                  <p14:modId xmlns:p14="http://schemas.microsoft.com/office/powerpoint/2010/main" val="2230801466"/>
                </p:ext>
              </p:extLst>
            </p:nvPr>
          </p:nvGraphicFramePr>
          <p:xfrm>
            <a:off x="3156854" y="3747555"/>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2" name="Diagram 11" descr="report 17.3 drill to 17.4">
              <a:extLst>
                <a:ext uri="{FF2B5EF4-FFF2-40B4-BE49-F238E27FC236}">
                  <a16:creationId xmlns:a16="http://schemas.microsoft.com/office/drawing/2014/main" id="{C5BB5CD1-6EC5-B966-1622-617D022E1538}"/>
                </a:ext>
              </a:extLst>
            </p:cNvPr>
            <p:cNvGraphicFramePr/>
            <p:nvPr>
              <p:extLst>
                <p:ext uri="{D42A27DB-BD31-4B8C-83A1-F6EECF244321}">
                  <p14:modId xmlns:p14="http://schemas.microsoft.com/office/powerpoint/2010/main" val="3705751023"/>
                </p:ext>
              </p:extLst>
            </p:nvPr>
          </p:nvGraphicFramePr>
          <p:xfrm>
            <a:off x="3156854" y="4813882"/>
            <a:ext cx="4862559"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3" name="Diagram 12" descr="report 16.11">
              <a:extLst>
                <a:ext uri="{FF2B5EF4-FFF2-40B4-BE49-F238E27FC236}">
                  <a16:creationId xmlns:a16="http://schemas.microsoft.com/office/drawing/2014/main" id="{5A934CB0-9C8F-E0A0-7350-6D99658B0FAA}"/>
                </a:ext>
              </a:extLst>
            </p:cNvPr>
            <p:cNvGraphicFramePr/>
            <p:nvPr>
              <p:extLst>
                <p:ext uri="{D42A27DB-BD31-4B8C-83A1-F6EECF244321}">
                  <p14:modId xmlns:p14="http://schemas.microsoft.com/office/powerpoint/2010/main" val="879580631"/>
                </p:ext>
              </p:extLst>
            </p:nvPr>
          </p:nvGraphicFramePr>
          <p:xfrm>
            <a:off x="8375206" y="1613447"/>
            <a:ext cx="2195383" cy="1062191"/>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3" name="Diagram 2" descr="report 16.11">
              <a:extLst>
                <a:ext uri="{FF2B5EF4-FFF2-40B4-BE49-F238E27FC236}">
                  <a16:creationId xmlns:a16="http://schemas.microsoft.com/office/drawing/2014/main" id="{03ED55FD-4E66-B548-F00D-8E5B14058941}"/>
                </a:ext>
              </a:extLst>
            </p:cNvPr>
            <p:cNvGraphicFramePr/>
            <p:nvPr>
              <p:extLst>
                <p:ext uri="{D42A27DB-BD31-4B8C-83A1-F6EECF244321}">
                  <p14:modId xmlns:p14="http://schemas.microsoft.com/office/powerpoint/2010/main" val="216341408"/>
                </p:ext>
              </p:extLst>
            </p:nvPr>
          </p:nvGraphicFramePr>
          <p:xfrm>
            <a:off x="8605422" y="3216459"/>
            <a:ext cx="2195383" cy="1062191"/>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pSp>
      <p:sp>
        <p:nvSpPr>
          <p:cNvPr id="14" name="Arrow: Down 13">
            <a:extLst>
              <a:ext uri="{FF2B5EF4-FFF2-40B4-BE49-F238E27FC236}">
                <a16:creationId xmlns:a16="http://schemas.microsoft.com/office/drawing/2014/main" id="{39FB8700-FDE3-35D2-F594-CA819A75C824}"/>
              </a:ext>
            </a:extLst>
          </p:cNvPr>
          <p:cNvSpPr/>
          <p:nvPr/>
        </p:nvSpPr>
        <p:spPr>
          <a:xfrm>
            <a:off x="10426045" y="3655231"/>
            <a:ext cx="254524" cy="440396"/>
          </a:xfrm>
          <a:prstGeom prst="downArrow">
            <a:avLst/>
          </a:prstGeom>
          <a:solidFill>
            <a:srgbClr val="C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8704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85BB8-DB85-591C-2CB1-D95998E900B9}"/>
            </a:ext>
          </a:extLst>
        </p:cNvPr>
        <p:cNvGrpSpPr/>
        <p:nvPr/>
      </p:nvGrpSpPr>
      <p:grpSpPr>
        <a:xfrm>
          <a:off x="0" y="0"/>
          <a:ext cx="0" cy="0"/>
          <a:chOff x="0" y="0"/>
          <a:chExt cx="0" cy="0"/>
        </a:xfrm>
      </p:grpSpPr>
      <p:graphicFrame>
        <p:nvGraphicFramePr>
          <p:cNvPr id="17" name="Diagram 16" descr="report 5.1 drill to reports 5.2 and 5.3">
            <a:extLst>
              <a:ext uri="{FF2B5EF4-FFF2-40B4-BE49-F238E27FC236}">
                <a16:creationId xmlns:a16="http://schemas.microsoft.com/office/drawing/2014/main" id="{CC56553B-1D24-4A22-DAAF-AA40DC0F3D3D}"/>
              </a:ext>
            </a:extLst>
          </p:cNvPr>
          <p:cNvGraphicFramePr/>
          <p:nvPr>
            <p:extLst>
              <p:ext uri="{D42A27DB-BD31-4B8C-83A1-F6EECF244321}">
                <p14:modId xmlns:p14="http://schemas.microsoft.com/office/powerpoint/2010/main" val="3079648329"/>
              </p:ext>
            </p:extLst>
          </p:nvPr>
        </p:nvGraphicFramePr>
        <p:xfrm>
          <a:off x="2757884" y="2545674"/>
          <a:ext cx="2845675" cy="142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F3AF6C2C-3267-F64A-4272-4ACCE914AA0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0112777"/>
              </p:ext>
            </p:extLst>
          </p:nvPr>
        </p:nvGraphicFramePr>
        <p:xfrm>
          <a:off x="7078216" y="2611711"/>
          <a:ext cx="3413158" cy="1441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Footer Placeholder 4">
            <a:extLst>
              <a:ext uri="{FF2B5EF4-FFF2-40B4-BE49-F238E27FC236}">
                <a16:creationId xmlns:a16="http://schemas.microsoft.com/office/drawing/2014/main" id="{0507C963-F760-A877-F83E-249003D184B0}"/>
              </a:ext>
            </a:extLst>
          </p:cNvPr>
          <p:cNvSpPr>
            <a:spLocks noGrp="1"/>
          </p:cNvSpPr>
          <p:nvPr>
            <p:ph type="ftr" sz="quarter" idx="10"/>
          </p:nvPr>
        </p:nvSpPr>
        <p:spPr/>
        <p:txBody>
          <a:bodyPr/>
          <a:lstStyle/>
          <a:p>
            <a:r>
              <a:rPr lang="es-ES" noProof="0"/>
              <a:t>EOY Primer v1.0 AY 25-26</a:t>
            </a:r>
            <a:endParaRPr lang="en-US" noProof="0" dirty="0"/>
          </a:p>
        </p:txBody>
      </p:sp>
      <p:sp>
        <p:nvSpPr>
          <p:cNvPr id="18" name="Slide Number Placeholder 17">
            <a:extLst>
              <a:ext uri="{FF2B5EF4-FFF2-40B4-BE49-F238E27FC236}">
                <a16:creationId xmlns:a16="http://schemas.microsoft.com/office/drawing/2014/main" id="{FF2B4DFC-BB40-1BF4-82C1-3EDD1CCAE2BE}"/>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sp>
        <p:nvSpPr>
          <p:cNvPr id="46" name="Title 1">
            <a:extLst>
              <a:ext uri="{FF2B5EF4-FFF2-40B4-BE49-F238E27FC236}">
                <a16:creationId xmlns:a16="http://schemas.microsoft.com/office/drawing/2014/main" id="{2E3E2DC1-6DA2-1A5C-4A07-88C0DD64A37C}"/>
              </a:ext>
            </a:extLst>
          </p:cNvPr>
          <p:cNvSpPr txBox="1">
            <a:spLocks noGrp="1"/>
          </p:cNvSpPr>
          <p:nvPr>
            <p:ph type="title" idx="4294967295"/>
          </p:nvPr>
        </p:nvSpPr>
        <p:spPr>
          <a:xfrm>
            <a:off x="431999" y="341808"/>
            <a:ext cx="10371467" cy="17573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EOY 1 Reports </a:t>
            </a:r>
            <a:r>
              <a:rPr lang="en-US" sz="3100" spc="0" dirty="0">
                <a:solidFill>
                  <a:schemeClr val="tx1">
                    <a:lumMod val="75000"/>
                    <a:lumOff val="25000"/>
                  </a:schemeClr>
                </a:solidFill>
                <a:ea typeface="+mn-ea"/>
                <a:cs typeface="Arial" charset="0"/>
              </a:rPr>
              <a:t>(NEW) </a:t>
            </a:r>
            <a:r>
              <a:rPr kumimoji="0" lang="en-US" sz="31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a:t>
            </a:r>
            <a:r>
              <a:rPr kumimoji="0" lang="en-US" sz="2100" i="0" u="none" strike="noStrike" kern="1200" cap="none" spc="0" normalizeH="0" baseline="0" noProof="0" dirty="0">
                <a:ln>
                  <a:noFill/>
                </a:ln>
                <a:solidFill>
                  <a:schemeClr val="tx1">
                    <a:lumMod val="75000"/>
                    <a:lumOff val="25000"/>
                  </a:schemeClr>
                </a:solidFill>
                <a:effectLst/>
                <a:uLnTx/>
                <a:uFillTx/>
                <a:latin typeface="+mj-lt"/>
                <a:ea typeface="+mn-ea"/>
                <a:cs typeface="Arial" charset="0"/>
              </a:rPr>
              <a:t>Expanded Learning Programs  </a:t>
            </a:r>
          </a:p>
        </p:txBody>
      </p:sp>
      <p:grpSp>
        <p:nvGrpSpPr>
          <p:cNvPr id="6" name="Group 5">
            <a:extLst>
              <a:ext uri="{FF2B5EF4-FFF2-40B4-BE49-F238E27FC236}">
                <a16:creationId xmlns:a16="http://schemas.microsoft.com/office/drawing/2014/main" id="{029ABECF-73A3-8297-6A82-B63EB456C6A0}"/>
              </a:ext>
              <a:ext uri="{C183D7F6-B498-43B3-948B-1728B52AA6E4}">
                <adec:decorative xmlns:adec="http://schemas.microsoft.com/office/drawing/2017/decorative" val="1"/>
              </a:ext>
            </a:extLst>
          </p:cNvPr>
          <p:cNvGrpSpPr/>
          <p:nvPr/>
        </p:nvGrpSpPr>
        <p:grpSpPr>
          <a:xfrm>
            <a:off x="880991" y="2108918"/>
            <a:ext cx="1074720" cy="2349720"/>
            <a:chOff x="191932" y="3710445"/>
            <a:chExt cx="1074720" cy="2349720"/>
          </a:xfrm>
        </p:grpSpPr>
        <p:sp>
          <p:nvSpPr>
            <p:cNvPr id="7" name="Rectangle: Rounded Corners 6">
              <a:extLst>
                <a:ext uri="{FF2B5EF4-FFF2-40B4-BE49-F238E27FC236}">
                  <a16:creationId xmlns:a16="http://schemas.microsoft.com/office/drawing/2014/main" id="{0DCF6D7B-48E6-4074-C9C1-8FA08573AEA4}"/>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2" name="AutoShape 2">
              <a:extLst>
                <a:ext uri="{FF2B5EF4-FFF2-40B4-BE49-F238E27FC236}">
                  <a16:creationId xmlns:a16="http://schemas.microsoft.com/office/drawing/2014/main" id="{340299C0-75A3-EB46-8548-088CD273C1AB}"/>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EC218CAF-759F-C0A7-9A7C-353AB29B1610}"/>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sp>
        <p:nvSpPr>
          <p:cNvPr id="15" name="Isosceles Triangle 14">
            <a:extLst>
              <a:ext uri="{FF2B5EF4-FFF2-40B4-BE49-F238E27FC236}">
                <a16:creationId xmlns:a16="http://schemas.microsoft.com/office/drawing/2014/main" id="{9BA58DC1-2B56-828B-350E-16229AD9E1CD}"/>
              </a:ext>
              <a:ext uri="{C183D7F6-B498-43B3-948B-1728B52AA6E4}">
                <adec:decorative xmlns:adec="http://schemas.microsoft.com/office/drawing/2017/decorative" val="1"/>
              </a:ext>
            </a:extLst>
          </p:cNvPr>
          <p:cNvSpPr/>
          <p:nvPr/>
        </p:nvSpPr>
        <p:spPr>
          <a:xfrm rot="16200000">
            <a:off x="5863185" y="3150339"/>
            <a:ext cx="275951" cy="36399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p>
        </p:txBody>
      </p:sp>
      <p:grpSp>
        <p:nvGrpSpPr>
          <p:cNvPr id="16" name="Group 15">
            <a:extLst>
              <a:ext uri="{FF2B5EF4-FFF2-40B4-BE49-F238E27FC236}">
                <a16:creationId xmlns:a16="http://schemas.microsoft.com/office/drawing/2014/main" id="{809C30B5-33B6-8CE1-33C6-308B9784DE1F}"/>
              </a:ext>
            </a:extLst>
          </p:cNvPr>
          <p:cNvGrpSpPr/>
          <p:nvPr/>
        </p:nvGrpSpPr>
        <p:grpSpPr>
          <a:xfrm>
            <a:off x="5818279" y="3213855"/>
            <a:ext cx="1045217" cy="430290"/>
            <a:chOff x="1994948" y="-79703"/>
            <a:chExt cx="555440" cy="430290"/>
          </a:xfrm>
        </p:grpSpPr>
        <p:sp>
          <p:nvSpPr>
            <p:cNvPr id="19" name="Arrow: Right 18">
              <a:extLst>
                <a:ext uri="{FF2B5EF4-FFF2-40B4-BE49-F238E27FC236}">
                  <a16:creationId xmlns:a16="http://schemas.microsoft.com/office/drawing/2014/main" id="{A15CEEA8-1F7B-C0EC-B182-DDAC0989293F}"/>
                </a:ext>
              </a:extLst>
            </p:cNvPr>
            <p:cNvSpPr/>
            <p:nvPr/>
          </p:nvSpPr>
          <p:spPr>
            <a:xfrm>
              <a:off x="1994948" y="-79703"/>
              <a:ext cx="555440" cy="430290"/>
            </a:xfrm>
            <a:prstGeom prst="rightArrow">
              <a:avLst>
                <a:gd name="adj1" fmla="val 60000"/>
                <a:gd name="adj2" fmla="val 50000"/>
              </a:avLst>
            </a:prstGeom>
            <a:solidFill>
              <a:srgbClr val="AFDDDB"/>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1" name="Arrow: Right 4">
              <a:extLst>
                <a:ext uri="{FF2B5EF4-FFF2-40B4-BE49-F238E27FC236}">
                  <a16:creationId xmlns:a16="http://schemas.microsoft.com/office/drawing/2014/main" id="{DB5DA979-6D62-63B5-F583-624EAB5F41B0}"/>
                </a:ext>
              </a:extLst>
            </p:cNvPr>
            <p:cNvSpPr txBox="1"/>
            <p:nvPr/>
          </p:nvSpPr>
          <p:spPr>
            <a:xfrm>
              <a:off x="1994948" y="6355"/>
              <a:ext cx="426353" cy="2581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p:txBody>
        </p:sp>
      </p:grpSp>
    </p:spTree>
    <p:extLst>
      <p:ext uri="{BB962C8B-B14F-4D97-AF65-F5344CB8AC3E}">
        <p14:creationId xmlns:p14="http://schemas.microsoft.com/office/powerpoint/2010/main" val="1055782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140">
            <a:extLs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 uri="{C183D7F6-B498-43B3-948B-1728B52AA6E4}">
                <adec:decorative xmlns:adec="http://schemas.microsoft.com/office/drawing/2017/decorative" val="1"/>
              </a:ext>
            </a:extLst>
          </p:cNvPr>
          <p:cNvGrpSpPr/>
          <p:nvPr/>
        </p:nvGrpSpPr>
        <p:grpSpPr>
          <a:xfrm>
            <a:off x="1414982" y="1853388"/>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6/12</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 uri="{C183D7F6-B498-43B3-948B-1728B52AA6E4}">
                <adec:decorative xmlns:adec="http://schemas.microsoft.com/office/drawing/2017/decorative" val="1"/>
              </a:ext>
            </a:extLst>
          </p:cNvPr>
          <p:cNvGrpSpPr/>
          <p:nvPr/>
        </p:nvGrpSpPr>
        <p:grpSpPr>
          <a:xfrm>
            <a:off x="1777460" y="2537709"/>
            <a:ext cx="9907695" cy="577851"/>
            <a:chOff x="1589088" y="2644775"/>
            <a:chExt cx="9907694" cy="577850"/>
          </a:xfrm>
        </p:grpSpPr>
        <p:sp>
          <p:nvSpPr>
            <p:cNvPr id="11" name="TextBox 10"/>
            <p:cNvSpPr txBox="1">
              <a:spLocks/>
            </p:cNvSpPr>
            <p:nvPr/>
          </p:nvSpPr>
          <p:spPr>
            <a:xfrm>
              <a:off x="3301603" y="2806265"/>
              <a:ext cx="144392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6/15 – 6/26</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 uri="{C183D7F6-B498-43B3-948B-1728B52AA6E4}">
                <adec:decorative xmlns:adec="http://schemas.microsoft.com/office/drawing/2017/decorative" val="1"/>
              </a:ext>
            </a:extLst>
          </p:cNvPr>
          <p:cNvGrpSpPr/>
          <p:nvPr/>
        </p:nvGrpSpPr>
        <p:grpSpPr>
          <a:xfrm>
            <a:off x="1878438" y="3926540"/>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6/29– 7/10</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 uri="{C183D7F6-B498-43B3-948B-1728B52AA6E4}">
                <adec:decorative xmlns:adec="http://schemas.microsoft.com/office/drawing/2017/decorative" val="1"/>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7/18 – 7/31</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607FAD2-9B2D-64D4-CB74-C405DC3E9DA5}"/>
              </a:ext>
            </a:extLst>
          </p:cNvPr>
          <p:cNvGrpSpPr/>
          <p:nvPr/>
        </p:nvGrpSpPr>
        <p:grpSpPr>
          <a:xfrm>
            <a:off x="583070" y="1176476"/>
            <a:ext cx="9972234" cy="574675"/>
            <a:chOff x="583070" y="1176476"/>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616874" y="1334195"/>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5/5</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132148" y="1267091"/>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3948433" y="1220283"/>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776745" y="1449526"/>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583070" y="1259026"/>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589420" y="1271726"/>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1843545" y="1176476"/>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008645" y="1290776"/>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 uri="{C183D7F6-B498-43B3-948B-1728B52AA6E4}">
                <adec:decorative xmlns:adec="http://schemas.microsoft.com/office/drawing/2017/decorative" val="1"/>
              </a:ext>
            </a:extLst>
          </p:cNvPr>
          <p:cNvGrpSpPr/>
          <p:nvPr/>
        </p:nvGrpSpPr>
        <p:grpSpPr>
          <a:xfrm>
            <a:off x="1586922" y="4819852"/>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Poppins" panose="02000000000000000000" pitchFamily="2" charset="0"/>
                  <a:ea typeface="+mn-ea"/>
                  <a:cs typeface="Poppins" panose="02000000000000000000" pitchFamily="2" charset="0"/>
                </a:rPr>
                <a:t>7/13 – 7/17</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(Should be SELPA Approved if possible</a:t>
              </a:r>
              <a:r>
                <a:rPr kumimoji="0" lang="en-US" sz="1600" b="1" i="0" u="none" strike="noStrike" kern="1200" cap="none" spc="-31" normalizeH="0" baseline="0" noProof="0" dirty="0">
                  <a:ln>
                    <a:noFill/>
                  </a:ln>
                  <a:solidFill>
                    <a:prstClr val="black"/>
                  </a:solidFill>
                  <a:effectLst/>
                  <a:uLnTx/>
                  <a:uFillTx/>
                  <a:latin typeface="Tahoma"/>
                  <a:ea typeface="+mn-ea"/>
                  <a:cs typeface="Poppins"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4738" y="1932729"/>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0427" y="2650426"/>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v1.0 AY 25-26</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(SELPA Approval Required)</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69" name="Group 68">
            <a:extLst>
              <a:ext uri="{FF2B5EF4-FFF2-40B4-BE49-F238E27FC236}">
                <a16:creationId xmlns:a16="http://schemas.microsoft.com/office/drawing/2014/main" id="{977AFF9E-868F-BC58-A730-8355DCAF29B6}"/>
              </a:ext>
              <a:ext uri="{C183D7F6-B498-43B3-948B-1728B52AA6E4}">
                <adec:decorative xmlns:adec="http://schemas.microsoft.com/office/drawing/2017/decorative" val="1"/>
              </a:ext>
            </a:extLst>
          </p:cNvPr>
          <p:cNvGrpSpPr/>
          <p:nvPr/>
        </p:nvGrpSpPr>
        <p:grpSpPr>
          <a:xfrm>
            <a:off x="1928737" y="3265925"/>
            <a:ext cx="9910654" cy="567239"/>
            <a:chOff x="1589088" y="2653271"/>
            <a:chExt cx="9910653" cy="567238"/>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3122719" y="2826843"/>
              <a:ext cx="171417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6/26</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88841" y="2801041"/>
              <a:ext cx="6110900"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781035" y="2653271"/>
              <a:ext cx="547379" cy="56723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dirty="0">
                  <a:ln>
                    <a:noFill/>
                  </a:ln>
                  <a:solidFill>
                    <a:srgbClr val="FCFCFC"/>
                  </a:solidFill>
                  <a:effectLst/>
                  <a:uLnTx/>
                  <a:uFillTx/>
                  <a:latin typeface="Poppins" panose="02000000000000000000" pitchFamily="2" charset="0"/>
                  <a:ea typeface="+mn-ea"/>
                  <a:cs typeface="Poppins" panose="02000000000000000000" pitchFamily="2" charset="0"/>
                </a:rPr>
                <a:t>0</a:t>
              </a:r>
            </a:p>
          </p:txBody>
        </p:sp>
      </p:grpSp>
      <p:sp>
        <p:nvSpPr>
          <p:cNvPr id="26" name="Title 25">
            <a:extLst>
              <a:ext uri="{FF2B5EF4-FFF2-40B4-BE49-F238E27FC236}">
                <a16:creationId xmlns:a16="http://schemas.microsoft.com/office/drawing/2014/main" id="{2176CF63-3842-FD85-121D-7F0850FA1F38}"/>
              </a:ext>
            </a:extLst>
          </p:cNvPr>
          <p:cNvSpPr>
            <a:spLocks noGrp="1"/>
          </p:cNvSpPr>
          <p:nvPr>
            <p:ph type="title" idx="4294967295"/>
          </p:nvPr>
        </p:nvSpPr>
        <p:spPr>
          <a:xfrm>
            <a:off x="1055578" y="330792"/>
            <a:ext cx="8982501" cy="432000"/>
          </a:xfrm>
        </p:spPr>
        <p:txBody>
          <a:bodyPr/>
          <a:lstStyle/>
          <a:p>
            <a:r>
              <a:rPr lang="en-US" dirty="0">
                <a:solidFill>
                  <a:schemeClr val="tx1"/>
                </a:solidFill>
              </a:rPr>
              <a:t>Suggested Milestones - </a:t>
            </a:r>
            <a:r>
              <a:rPr lang="en-US" b="1" spc="-31" dirty="0">
                <a:solidFill>
                  <a:schemeClr val="tx1"/>
                </a:solidFill>
                <a:cs typeface="Poppins" panose="02000000000000000000" pitchFamily="2" charset="0"/>
              </a:rPr>
              <a:t>EOY 1 - 2025-2026 </a:t>
            </a:r>
            <a:endParaRPr lang="en-US" dirty="0"/>
          </a:p>
        </p:txBody>
      </p:sp>
      <p:grpSp>
        <p:nvGrpSpPr>
          <p:cNvPr id="4" name="Group 3" descr="Clock icon with Nov 21, 2025 zero error reminder">
            <a:extLst>
              <a:ext uri="{FF2B5EF4-FFF2-40B4-BE49-F238E27FC236}">
                <a16:creationId xmlns:a16="http://schemas.microsoft.com/office/drawing/2014/main" id="{78F1E695-89A1-3F7F-90CE-F7711DA2915B}"/>
              </a:ext>
            </a:extLst>
          </p:cNvPr>
          <p:cNvGrpSpPr/>
          <p:nvPr/>
        </p:nvGrpSpPr>
        <p:grpSpPr>
          <a:xfrm>
            <a:off x="-59819" y="2089071"/>
            <a:ext cx="1965627" cy="2903935"/>
            <a:chOff x="212065" y="1810087"/>
            <a:chExt cx="1965627" cy="2903935"/>
          </a:xfrm>
        </p:grpSpPr>
        <p:grpSp>
          <p:nvGrpSpPr>
            <p:cNvPr id="44" name="Group 43" descr="Hand icon for CDD errors milestone reminder">
              <a:extLst>
                <a:ext uri="{FF2B5EF4-FFF2-40B4-BE49-F238E27FC236}">
                  <a16:creationId xmlns:a16="http://schemas.microsoft.com/office/drawing/2014/main" id="{7907D900-DAF9-630B-6749-4A8C7760C401}"/>
                </a:ext>
              </a:extLst>
            </p:cNvPr>
            <p:cNvGrpSpPr/>
            <p:nvPr/>
          </p:nvGrpSpPr>
          <p:grpSpPr>
            <a:xfrm>
              <a:off x="336476" y="3553334"/>
              <a:ext cx="1663960" cy="1160688"/>
              <a:chOff x="398110" y="3871648"/>
              <a:chExt cx="1973143" cy="1321422"/>
            </a:xfrm>
          </p:grpSpPr>
          <p:sp>
            <p:nvSpPr>
              <p:cNvPr id="53" name="TextBox 52">
                <a:extLst>
                  <a:ext uri="{FF2B5EF4-FFF2-40B4-BE49-F238E27FC236}">
                    <a16:creationId xmlns:a16="http://schemas.microsoft.com/office/drawing/2014/main" id="{4CA4D722-9767-DB73-32A8-5301478777D2}"/>
                  </a:ext>
                </a:extLst>
              </p:cNvPr>
              <p:cNvSpPr txBox="1"/>
              <p:nvPr/>
            </p:nvSpPr>
            <p:spPr>
              <a:xfrm>
                <a:off x="398110" y="4246995"/>
                <a:ext cx="1953675" cy="9460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Tahoma"/>
                    <a:ea typeface="+mn-ea"/>
                    <a:cs typeface="+mn-cs"/>
                  </a:rPr>
                  <a:t>Recommended date for zero errors</a:t>
                </a:r>
              </a:p>
            </p:txBody>
          </p:sp>
          <p:sp>
            <p:nvSpPr>
              <p:cNvPr id="54" name="TextBox 53">
                <a:extLst>
                  <a:ext uri="{FF2B5EF4-FFF2-40B4-BE49-F238E27FC236}">
                    <a16:creationId xmlns:a16="http://schemas.microsoft.com/office/drawing/2014/main" id="{04CFE470-6576-DD4A-053B-2C6C0134C4AB}"/>
                  </a:ext>
                </a:extLst>
              </p:cNvPr>
              <p:cNvSpPr txBox="1"/>
              <p:nvPr/>
            </p:nvSpPr>
            <p:spPr>
              <a:xfrm>
                <a:off x="417577" y="3871648"/>
                <a:ext cx="1953676" cy="385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35D"/>
                    </a:solidFill>
                    <a:effectLst/>
                    <a:uLnTx/>
                    <a:uFillTx/>
                    <a:latin typeface="Tahoma"/>
                    <a:ea typeface="+mn-ea"/>
                    <a:cs typeface="+mn-cs"/>
                  </a:rPr>
                  <a:t>Jun 26, 2026</a:t>
                </a:r>
              </a:p>
            </p:txBody>
          </p:sp>
        </p:grpSp>
        <p:pic>
          <p:nvPicPr>
            <p:cNvPr id="50" name="Graphic 49" descr="Alarm clock with solid fill">
              <a:extLst>
                <a:ext uri="{FF2B5EF4-FFF2-40B4-BE49-F238E27FC236}">
                  <a16:creationId xmlns:a16="http://schemas.microsoft.com/office/drawing/2014/main" id="{0E5966AF-37B1-9F13-F61A-BCEE1379358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2065" y="1810087"/>
              <a:ext cx="1965627" cy="1965627"/>
            </a:xfrm>
            <a:prstGeom prst="rect">
              <a:avLst/>
            </a:prstGeom>
          </p:spPr>
        </p:pic>
      </p:grpSp>
    </p:spTree>
    <p:extLst>
      <p:ext uri="{BB962C8B-B14F-4D97-AF65-F5344CB8AC3E}">
        <p14:creationId xmlns:p14="http://schemas.microsoft.com/office/powerpoint/2010/main" val="55041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7B65F-DDF2-D4F5-3E6B-3494A2D7EC8A}"/>
              </a:ext>
            </a:extLst>
          </p:cNvPr>
          <p:cNvSpPr>
            <a:spLocks noGrp="1"/>
          </p:cNvSpPr>
          <p:nvPr>
            <p:ph type="title"/>
          </p:nvPr>
        </p:nvSpPr>
        <p:spPr/>
        <p:txBody>
          <a:bodyPr/>
          <a:lstStyle/>
          <a:p>
            <a:r>
              <a:rPr lang="en-US" dirty="0"/>
              <a:t>Fall 2 Is Over, Now What?</a:t>
            </a:r>
            <a:br>
              <a:rPr lang="en-US" dirty="0"/>
            </a:br>
            <a:endParaRPr lang="en-US" dirty="0"/>
          </a:p>
        </p:txBody>
      </p:sp>
      <p:sp>
        <p:nvSpPr>
          <p:cNvPr id="7" name="Content Placeholder 6">
            <a:extLst>
              <a:ext uri="{FF2B5EF4-FFF2-40B4-BE49-F238E27FC236}">
                <a16:creationId xmlns:a16="http://schemas.microsoft.com/office/drawing/2014/main" id="{51005B1B-8D9E-D6BC-247F-9A72E767AD44}"/>
              </a:ext>
            </a:extLst>
          </p:cNvPr>
          <p:cNvSpPr>
            <a:spLocks noGrp="1"/>
          </p:cNvSpPr>
          <p:nvPr>
            <p:ph idx="1"/>
          </p:nvPr>
        </p:nvSpPr>
        <p:spPr>
          <a:xfrm>
            <a:off x="4987636" y="1183722"/>
            <a:ext cx="6595929" cy="4929411"/>
          </a:xfrm>
        </p:spPr>
        <p:txBody>
          <a:bodyPr/>
          <a:lstStyle/>
          <a:p>
            <a:pPr marL="266700" lvl="1" indent="-266700">
              <a:spcBef>
                <a:spcPts val="1000"/>
              </a:spcBef>
              <a:buClr>
                <a:schemeClr val="accent1"/>
              </a:buClr>
              <a:buFont typeface="Arial" panose="020B0604020202020204" pitchFamily="34" charset="0"/>
              <a:buChar char="○"/>
            </a:pPr>
            <a:r>
              <a:rPr lang="en-US" sz="2000" dirty="0"/>
              <a:t>Resolve common/ frequently occurring errors</a:t>
            </a:r>
          </a:p>
          <a:p>
            <a:pPr lvl="2"/>
            <a:r>
              <a:rPr lang="en-US" sz="2000" dirty="0"/>
              <a:t>SENR0606E1–Missing Plan Record for Enrolled Eligible and Participating Student with Disabilities </a:t>
            </a:r>
          </a:p>
          <a:p>
            <a:pPr lvl="2"/>
            <a:r>
              <a:rPr lang="en-US" sz="2000" dirty="0"/>
              <a:t>PLAN0620E1-Missing Eligible and Participating Status Record for a Plan record</a:t>
            </a:r>
          </a:p>
          <a:p>
            <a:pPr lvl="2"/>
            <a:r>
              <a:rPr lang="en-US" sz="2000" dirty="0"/>
              <a:t>PLAN0673E1-Missing SWDS Record for a student with a PLAN record</a:t>
            </a:r>
          </a:p>
          <a:p>
            <a:r>
              <a:rPr lang="en-US" sz="2000" dirty="0"/>
              <a:t>Use Monitoring Report 16.21 to monitor timelines</a:t>
            </a:r>
          </a:p>
          <a:p>
            <a:r>
              <a:rPr lang="en-US" sz="2000" dirty="0"/>
              <a:t>Account for SWD completers</a:t>
            </a:r>
          </a:p>
          <a:p>
            <a:pPr lvl="1"/>
            <a:r>
              <a:rPr lang="en-US" sz="1800" dirty="0"/>
              <a:t>Graduates (Alternate Pathways)</a:t>
            </a:r>
          </a:p>
          <a:p>
            <a:pPr lvl="1"/>
            <a:r>
              <a:rPr lang="en-US" sz="1800" dirty="0"/>
              <a:t>Certificate of completion</a:t>
            </a:r>
          </a:p>
          <a:p>
            <a:endParaRPr lang="en-US" dirty="0"/>
          </a:p>
        </p:txBody>
      </p:sp>
      <p:sp>
        <p:nvSpPr>
          <p:cNvPr id="2" name="Footer Placeholder 1">
            <a:extLst>
              <a:ext uri="{FF2B5EF4-FFF2-40B4-BE49-F238E27FC236}">
                <a16:creationId xmlns:a16="http://schemas.microsoft.com/office/drawing/2014/main" id="{48EC888E-A6BF-F3A9-1304-CC8C753B23EA}"/>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9C338B57-5FD6-8CC0-DFCE-BA4521A6B371}"/>
              </a:ext>
            </a:extLst>
          </p:cNvPr>
          <p:cNvSpPr>
            <a:spLocks noGrp="1"/>
          </p:cNvSpPr>
          <p:nvPr>
            <p:ph type="sldNum" sz="quarter" idx="11"/>
          </p:nvPr>
        </p:nvSpPr>
        <p:spPr/>
        <p:txBody>
          <a:bodyPr/>
          <a:lstStyle/>
          <a:p>
            <a:fld id="{4B73C415-D670-4716-A5EC-CC4D52CA2BAC}" type="slidenum">
              <a:rPr lang="en-US" noProof="0" smtClean="0"/>
              <a:pPr/>
              <a:t>36</a:t>
            </a:fld>
            <a:endParaRPr lang="en-US" noProof="0" dirty="0"/>
          </a:p>
        </p:txBody>
      </p:sp>
      <p:pic>
        <p:nvPicPr>
          <p:cNvPr id="11" name="Picture 10" descr="Picture of a woman holding a laptop">
            <a:extLst>
              <a:ext uri="{FF2B5EF4-FFF2-40B4-BE49-F238E27FC236}">
                <a16:creationId xmlns:a16="http://schemas.microsoft.com/office/drawing/2014/main" id="{B1993D47-A4B3-8E01-AB71-164885BEABA3}"/>
              </a:ext>
            </a:extLst>
          </p:cNvPr>
          <p:cNvPicPr>
            <a:picLocks noChangeAspect="1"/>
          </p:cNvPicPr>
          <p:nvPr/>
        </p:nvPicPr>
        <p:blipFill>
          <a:blip r:embed="rId3"/>
          <a:stretch>
            <a:fillRect/>
          </a:stretch>
        </p:blipFill>
        <p:spPr>
          <a:xfrm>
            <a:off x="138546" y="1183722"/>
            <a:ext cx="4631092" cy="5181641"/>
          </a:xfrm>
          <a:prstGeom prst="rect">
            <a:avLst/>
          </a:prstGeom>
        </p:spPr>
      </p:pic>
    </p:spTree>
    <p:extLst>
      <p:ext uri="{BB962C8B-B14F-4D97-AF65-F5344CB8AC3E}">
        <p14:creationId xmlns:p14="http://schemas.microsoft.com/office/powerpoint/2010/main" val="358992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743DA1D-1C78-BC98-544B-917BEB74DC2A}"/>
              </a:ext>
            </a:extLst>
          </p:cNvPr>
          <p:cNvSpPr>
            <a:spLocks noGrp="1"/>
          </p:cNvSpPr>
          <p:nvPr>
            <p:ph type="ftr" sz="quarter" idx="10"/>
          </p:nvPr>
        </p:nvSpPr>
        <p:spPr/>
        <p:txBody>
          <a:bodyPr/>
          <a:lstStyle/>
          <a:p>
            <a:r>
              <a:rPr lang="es-ES" noProof="0"/>
              <a:t>EOY Primer v1.0 AY 25-26</a:t>
            </a:r>
            <a:endParaRPr lang="en-US" noProof="0" dirty="0"/>
          </a:p>
        </p:txBody>
      </p:sp>
      <p:sp>
        <p:nvSpPr>
          <p:cNvPr id="5" name="Slide Number Placeholder 4"/>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1E2461E-5BC0-4021-AD9F-409F3FCA7964}"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0" y="423863"/>
            <a:ext cx="6172200" cy="685800"/>
          </a:xfrm>
        </p:spPr>
        <p:txBody>
          <a:bodyPr anchor="ctr">
            <a:normAutofit/>
          </a:bodyPr>
          <a:lstStyle/>
          <a:p>
            <a:r>
              <a:rPr lang="en-US" dirty="0"/>
              <a:t>EOY 1 Training</a:t>
            </a:r>
          </a:p>
        </p:txBody>
      </p:sp>
      <p:sp>
        <p:nvSpPr>
          <p:cNvPr id="4" name="TextBox 3">
            <a:extLst>
              <a:ext uri="{FF2B5EF4-FFF2-40B4-BE49-F238E27FC236}">
                <a16:creationId xmlns:a16="http://schemas.microsoft.com/office/drawing/2014/main" id="{B6EF9555-ED3D-3DC6-16B1-B0089AE628A3}"/>
              </a:ext>
            </a:extLst>
          </p:cNvPr>
          <p:cNvSpPr txBox="1"/>
          <p:nvPr/>
        </p:nvSpPr>
        <p:spPr>
          <a:xfrm>
            <a:off x="579917" y="1629239"/>
            <a:ext cx="5218200" cy="954107"/>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3"/>
              </a:rPr>
              <a:t>EOY Road Map</a:t>
            </a:r>
            <a:endParaRPr lang="en-US" dirty="0"/>
          </a:p>
          <a:p>
            <a:pPr marL="285750" indent="-285750">
              <a:buFont typeface="Arial" panose="020B0604020202020204" pitchFamily="34" charset="0"/>
              <a:buChar char="•"/>
            </a:pPr>
            <a:r>
              <a:rPr lang="en-US" dirty="0">
                <a:hlinkClick r:id="rId4"/>
              </a:rPr>
              <a:t>Student Programs</a:t>
            </a:r>
            <a:endParaRPr lang="en-US" dirty="0"/>
          </a:p>
        </p:txBody>
      </p:sp>
      <p:sp>
        <p:nvSpPr>
          <p:cNvPr id="17" name="TextBox 16">
            <a:extLst>
              <a:ext uri="{FF2B5EF4-FFF2-40B4-BE49-F238E27FC236}">
                <a16:creationId xmlns:a16="http://schemas.microsoft.com/office/drawing/2014/main" id="{DB5D9F44-B24E-A6FE-E970-916120BEA74B}"/>
              </a:ext>
            </a:extLst>
          </p:cNvPr>
          <p:cNvSpPr txBox="1"/>
          <p:nvPr/>
        </p:nvSpPr>
        <p:spPr>
          <a:xfrm>
            <a:off x="579917" y="2747460"/>
            <a:ext cx="4704777" cy="1938992"/>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dirty="0">
                <a:hlinkClick r:id="rId5"/>
              </a:rPr>
              <a:t>Student Program (SPRG) Data Population</a:t>
            </a:r>
            <a:endParaRPr lang="en-US" sz="2000" dirty="0"/>
          </a:p>
          <a:p>
            <a:pPr marL="342900" indent="-342900">
              <a:buFont typeface="Arial" panose="020B0604020202020204" pitchFamily="34" charset="0"/>
              <a:buChar char="•"/>
            </a:pPr>
            <a:r>
              <a:rPr lang="en-US" sz="2000" b="0" i="0" dirty="0">
                <a:effectLst/>
                <a:latin typeface="Roboto" panose="02000000000000000000" pitchFamily="2" charset="0"/>
                <a:hlinkClick r:id="rId6"/>
              </a:rPr>
              <a:t>End of Year (EOY) Trainings</a:t>
            </a:r>
            <a:endParaRPr lang="en-US" sz="2000" dirty="0"/>
          </a:p>
          <a:p>
            <a:pPr marL="342900" indent="-342900">
              <a:buFont typeface="Arial" panose="020B0604020202020204" pitchFamily="34" charset="0"/>
              <a:buChar char="•"/>
            </a:pPr>
            <a:endParaRPr lang="en-US" sz="2000" dirty="0"/>
          </a:p>
          <a:p>
            <a:endParaRPr lang="en-US" sz="2000" dirty="0"/>
          </a:p>
        </p:txBody>
      </p:sp>
      <p:sp>
        <p:nvSpPr>
          <p:cNvPr id="3" name="TextBox 2">
            <a:extLst>
              <a:ext uri="{FF2B5EF4-FFF2-40B4-BE49-F238E27FC236}">
                <a16:creationId xmlns:a16="http://schemas.microsoft.com/office/drawing/2014/main" id="{A9FF5266-CD3F-353C-6CE9-0C092266B404}"/>
              </a:ext>
            </a:extLst>
          </p:cNvPr>
          <p:cNvSpPr txBox="1"/>
          <p:nvPr/>
        </p:nvSpPr>
        <p:spPr>
          <a:xfrm>
            <a:off x="579917" y="4221833"/>
            <a:ext cx="5218200" cy="1231106"/>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7"/>
              </a:rPr>
              <a:t>CALPADS Data Guide v11.0</a:t>
            </a:r>
            <a:endParaRPr lang="en-US" u="sng" dirty="0">
              <a:solidFill>
                <a:srgbClr val="CC9933"/>
              </a:solidFill>
              <a:latin typeface="Helvetica Neue"/>
            </a:endParaRPr>
          </a:p>
          <a:p>
            <a:pPr marL="742950" lvl="1" indent="-285750">
              <a:buClr>
                <a:schemeClr val="tx1"/>
              </a:buClr>
              <a:buFont typeface="Arial" panose="020B0604020202020204" pitchFamily="34" charset="0"/>
              <a:buChar char="•"/>
            </a:pPr>
            <a:r>
              <a:rPr lang="en-US" b="0" i="0" dirty="0">
                <a:effectLst/>
                <a:latin typeface="Helvetica Neue"/>
              </a:rPr>
              <a:t>Section 2.1.3 Student program</a:t>
            </a:r>
          </a:p>
          <a:p>
            <a:pPr marL="285750" indent="-285750">
              <a:buClr>
                <a:schemeClr val="tx1"/>
              </a:buClr>
              <a:buFont typeface="Arial" panose="020B0604020202020204" pitchFamily="34" charset="0"/>
              <a:buChar char="•"/>
            </a:pPr>
            <a:endParaRPr lang="en-US" dirty="0"/>
          </a:p>
        </p:txBody>
      </p:sp>
      <p:pic>
        <p:nvPicPr>
          <p:cNvPr id="2050" name="Picture 2" descr="Training GIFs | Tenor">
            <a:extLst>
              <a:ext uri="{FF2B5EF4-FFF2-40B4-BE49-F238E27FC236}">
                <a16:creationId xmlns:a16="http://schemas.microsoft.com/office/drawing/2014/main" id="{F6ECE129-55BA-DC7E-ED55-4A59D05CC6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8117" y="-1"/>
            <a:ext cx="6393883" cy="639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736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C9A7-7AA8-FCAE-3CE7-950445585237}"/>
              </a:ext>
            </a:extLst>
          </p:cNvPr>
          <p:cNvSpPr>
            <a:spLocks noGrp="1"/>
          </p:cNvSpPr>
          <p:nvPr>
            <p:ph type="title"/>
          </p:nvPr>
        </p:nvSpPr>
        <p:spPr>
          <a:xfrm>
            <a:off x="484275" y="537500"/>
            <a:ext cx="11340000" cy="432000"/>
          </a:xfrm>
        </p:spPr>
        <p:txBody>
          <a:bodyPr>
            <a:normAutofit fontScale="90000"/>
          </a:bodyPr>
          <a:lstStyle/>
          <a:p>
            <a:r>
              <a:rPr lang="en-US" dirty="0"/>
              <a:t>Available EOY 1 Training</a:t>
            </a:r>
          </a:p>
        </p:txBody>
      </p:sp>
      <p:sp>
        <p:nvSpPr>
          <p:cNvPr id="11" name="Footer Placeholder 10">
            <a:extLst>
              <a:ext uri="{FF2B5EF4-FFF2-40B4-BE49-F238E27FC236}">
                <a16:creationId xmlns:a16="http://schemas.microsoft.com/office/drawing/2014/main" id="{84538FC0-7100-286D-22CF-128B34153140}"/>
              </a:ext>
            </a:extLst>
          </p:cNvPr>
          <p:cNvSpPr>
            <a:spLocks noGrp="1"/>
          </p:cNvSpPr>
          <p:nvPr>
            <p:ph type="ftr" sz="quarter" idx="10"/>
          </p:nvPr>
        </p:nvSpPr>
        <p:spPr/>
        <p:txBody>
          <a:bodyPr/>
          <a:lstStyle/>
          <a:p>
            <a:r>
              <a:rPr lang="es-ES" noProof="0"/>
              <a:t>EOY Primer v1.0 AY 25-26</a:t>
            </a:r>
            <a:endParaRPr lang="en-US" noProof="0" dirty="0"/>
          </a:p>
        </p:txBody>
      </p:sp>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grpSp>
        <p:nvGrpSpPr>
          <p:cNvPr id="10" name="Group 9">
            <a:extLst>
              <a:ext uri="{FF2B5EF4-FFF2-40B4-BE49-F238E27FC236}">
                <a16:creationId xmlns:a16="http://schemas.microsoft.com/office/drawing/2014/main" id="{C2924B8E-22B7-ED7B-854B-647D1DCE7355}"/>
              </a:ext>
              <a:ext uri="{C183D7F6-B498-43B3-948B-1728B52AA6E4}">
                <adec:decorative xmlns:adec="http://schemas.microsoft.com/office/drawing/2017/decorative" val="1"/>
              </a:ext>
            </a:extLst>
          </p:cNvPr>
          <p:cNvGrpSpPr/>
          <p:nvPr/>
        </p:nvGrpSpPr>
        <p:grpSpPr>
          <a:xfrm>
            <a:off x="188104" y="1363155"/>
            <a:ext cx="11774280" cy="4741345"/>
            <a:chOff x="135829" y="1116856"/>
            <a:chExt cx="11774280" cy="4741345"/>
          </a:xfrm>
        </p:grpSpPr>
        <p:sp>
          <p:nvSpPr>
            <p:cNvPr id="6" name="TextBox 5">
              <a:extLst>
                <a:ext uri="{FF2B5EF4-FFF2-40B4-BE49-F238E27FC236}">
                  <a16:creationId xmlns:a16="http://schemas.microsoft.com/office/drawing/2014/main" id="{38606790-3E25-135B-6C71-D344CF5F1265}"/>
                </a:ext>
              </a:extLst>
            </p:cNvPr>
            <p:cNvSpPr txBox="1"/>
            <p:nvPr/>
          </p:nvSpPr>
          <p:spPr>
            <a:xfrm>
              <a:off x="432000" y="1116856"/>
              <a:ext cx="5349854" cy="2862322"/>
            </a:xfrm>
            <a:prstGeom prst="rect">
              <a:avLst/>
            </a:prstGeom>
            <a:noFill/>
          </p:spPr>
          <p:txBody>
            <a:bodyPr wrap="square" rtlCol="0">
              <a:spAutoFit/>
            </a:bodyPr>
            <a:lstStyle/>
            <a:p>
              <a:r>
                <a:rPr lang="en-US" dirty="0"/>
                <a:t>CALPADS User Manual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3"/>
                </a:rPr>
                <a:t>EOY Road Map</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4"/>
                </a:rPr>
                <a:t>Student Programs</a:t>
              </a:r>
              <a:endParaRPr lang="en-US" dirty="0"/>
            </a:p>
            <a:p>
              <a:pPr marL="285750" indent="-285750">
                <a:buFont typeface="Arial" panose="020B0604020202020204" pitchFamily="34" charset="0"/>
                <a:buChar char="•"/>
              </a:pPr>
              <a:r>
                <a:rPr lang="en-US" dirty="0">
                  <a:hlinkClick r:id="rId5"/>
                </a:rPr>
                <a:t>Student Absence Summary</a:t>
              </a:r>
              <a:endParaRPr lang="en-US" dirty="0"/>
            </a:p>
            <a:p>
              <a:pPr marL="285750" indent="-285750">
                <a:buFont typeface="Arial" panose="020B0604020202020204" pitchFamily="34" charset="0"/>
                <a:buChar char="•"/>
              </a:pPr>
              <a:r>
                <a:rPr lang="en-US" dirty="0">
                  <a:hlinkClick r:id="rId6"/>
                </a:rPr>
                <a:t>Incident</a:t>
              </a:r>
              <a:endParaRPr lang="en-US" dirty="0"/>
            </a:p>
            <a:p>
              <a:pPr marL="285750" indent="-285750">
                <a:buFont typeface="Arial" panose="020B0604020202020204" pitchFamily="34" charset="0"/>
                <a:buChar char="•"/>
              </a:pPr>
              <a:r>
                <a:rPr lang="en-US" dirty="0">
                  <a:hlinkClick r:id="rId7"/>
                </a:rPr>
                <a:t>Reclassified EL</a:t>
              </a:r>
              <a:endParaRPr lang="en-US" dirty="0"/>
            </a:p>
            <a:p>
              <a:pPr marL="285750" indent="-285750">
                <a:buFont typeface="Arial" panose="020B0604020202020204" pitchFamily="34" charset="0"/>
                <a:buChar char="•"/>
              </a:pPr>
              <a:r>
                <a:rPr lang="en-US" dirty="0">
                  <a:hlinkClick r:id="rId4"/>
                </a:rPr>
                <a:t>Student Program</a:t>
              </a:r>
              <a:endParaRPr lang="en-US" dirty="0"/>
            </a:p>
            <a:p>
              <a:pPr marL="285750" indent="-285750">
                <a:buFont typeface="Arial" panose="020B0604020202020204" pitchFamily="34" charset="0"/>
                <a:buChar char="•"/>
              </a:pPr>
              <a:r>
                <a:rPr lang="en-US" dirty="0">
                  <a:hlinkClick r:id="rId8"/>
                </a:rPr>
                <a:t>Student Enrollment</a:t>
              </a:r>
              <a:endParaRPr lang="en-US" dirty="0"/>
            </a:p>
            <a:p>
              <a:pPr marL="285750" indent="-285750">
                <a:buFont typeface="Arial" panose="020B0604020202020204" pitchFamily="34" charset="0"/>
                <a:buChar char="•"/>
              </a:pPr>
              <a:endParaRPr lang="en-US" dirty="0"/>
            </a:p>
            <a:p>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5927107" y="4422564"/>
              <a:ext cx="5983002" cy="1200329"/>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b="0" i="0" dirty="0">
                  <a:effectLst/>
                  <a:latin typeface="Roboto" panose="02000000000000000000" pitchFamily="2" charset="0"/>
                  <a:hlinkClick r:id="rId9"/>
                </a:rPr>
                <a:t>End of Year (EOY) Data Population Trainings</a:t>
              </a:r>
              <a:endParaRPr lang="en-US" b="0" i="0" dirty="0">
                <a:effectLst/>
                <a:latin typeface="Roboto" panose="02000000000000000000" pitchFamily="2" charset="0"/>
              </a:endParaRPr>
            </a:p>
            <a:p>
              <a:pPr marL="285750" indent="-285750">
                <a:buFont typeface="Arial" panose="020B0604020202020204" pitchFamily="34" charset="0"/>
                <a:buChar char="•"/>
              </a:pPr>
              <a:r>
                <a:rPr lang="en-US" b="0" i="0" dirty="0">
                  <a:effectLst/>
                  <a:latin typeface="Roboto" panose="02000000000000000000" pitchFamily="2" charset="0"/>
                  <a:hlinkClick r:id="rId10"/>
                </a:rPr>
                <a:t>End of Year (EOY) Reporting &amp; Certification Trainings</a:t>
              </a:r>
              <a:endParaRPr lang="en-US" dirty="0"/>
            </a:p>
            <a:p>
              <a:endParaRPr lang="en-US" dirty="0"/>
            </a:p>
          </p:txBody>
        </p:sp>
        <p:sp>
          <p:nvSpPr>
            <p:cNvPr id="5" name="TextBox 4">
              <a:extLst>
                <a:ext uri="{FF2B5EF4-FFF2-40B4-BE49-F238E27FC236}">
                  <a16:creationId xmlns:a16="http://schemas.microsoft.com/office/drawing/2014/main" id="{87D11E04-D440-AA11-1B2C-EC452DA2E7DB}"/>
                </a:ext>
              </a:extLst>
            </p:cNvPr>
            <p:cNvSpPr txBox="1"/>
            <p:nvPr/>
          </p:nvSpPr>
          <p:spPr>
            <a:xfrm>
              <a:off x="135829" y="3549877"/>
              <a:ext cx="5402130" cy="2308324"/>
            </a:xfrm>
            <a:prstGeom prst="rect">
              <a:avLst/>
            </a:prstGeom>
            <a:noFill/>
          </p:spPr>
          <p:txBody>
            <a:bodyPr wrap="square" rtlCol="0">
              <a:spAutoFit/>
            </a:bodyPr>
            <a:lstStyle/>
            <a:p>
              <a:r>
                <a:rPr lang="en-US" dirty="0"/>
                <a:t>Other Information</a:t>
              </a:r>
            </a:p>
            <a:p>
              <a:pPr marL="285750" indent="-285750">
                <a:buClr>
                  <a:schemeClr val="tx1"/>
                </a:buClr>
                <a:buFont typeface="Arial" panose="020B0604020202020204" pitchFamily="34" charset="0"/>
                <a:buChar char="•"/>
              </a:pPr>
              <a:r>
                <a:rPr lang="en-US" dirty="0">
                  <a:hlinkClick r:id="rId11"/>
                </a:rPr>
                <a:t>Relevant FAQ</a:t>
              </a:r>
              <a:endParaRPr lang="en-US" dirty="0"/>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2"/>
                </a:rPr>
                <a:t>CALPADS Update Flash #295</a:t>
              </a:r>
              <a:r>
                <a:rPr lang="en-US" b="0" i="0" dirty="0">
                  <a:solidFill>
                    <a:srgbClr val="CC9933"/>
                  </a:solidFill>
                  <a:effectLst/>
                  <a:latin typeface="Helvetica Neue"/>
                </a:rPr>
                <a:t> </a:t>
              </a:r>
              <a:r>
                <a:rPr lang="en-US" b="0" i="0" dirty="0">
                  <a:effectLst/>
                  <a:latin typeface="Helvetica Neue"/>
                </a:rPr>
                <a:t>(Homeless)</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3"/>
                </a:rPr>
                <a:t>CALPADS Update Flash #277</a:t>
              </a:r>
              <a:r>
                <a:rPr lang="en-US" b="0" i="0" dirty="0">
                  <a:solidFill>
                    <a:srgbClr val="CC9933"/>
                  </a:solidFill>
                  <a:effectLst/>
                  <a:latin typeface="Helvetica Neue"/>
                </a:rPr>
                <a:t> </a:t>
              </a:r>
              <a:r>
                <a:rPr lang="en-US" b="0" i="0" dirty="0">
                  <a:effectLst/>
                  <a:latin typeface="Helvetica Neue"/>
                </a:rPr>
                <a:t>(RFEP)</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14"/>
                </a:rPr>
                <a:t>Incident Data Collection from Nonpublic Nonsectarian Certified Schools in the California Longitudinal Pupil Achievement Data System</a:t>
              </a:r>
              <a:endParaRPr lang="en-US" i="0" u="none" strike="noStrike" dirty="0">
                <a:solidFill>
                  <a:srgbClr val="000000"/>
                </a:solidFill>
                <a:effectLst/>
                <a:latin typeface="Helvetica Neue"/>
              </a:endParaRPr>
            </a:p>
            <a:p>
              <a:endParaRPr lang="en-US" dirty="0"/>
            </a:p>
          </p:txBody>
        </p:sp>
      </p:grpSp>
      <p:pic>
        <p:nvPicPr>
          <p:cNvPr id="9" name="Picture 8" descr="Picture of a Chalkboard with the message Stay ready so you don't have to get ready">
            <a:extLst>
              <a:ext uri="{FF2B5EF4-FFF2-40B4-BE49-F238E27FC236}">
                <a16:creationId xmlns:a16="http://schemas.microsoft.com/office/drawing/2014/main" id="{B50A4F67-3A3C-E271-9086-004C5ACDB022}"/>
              </a:ext>
            </a:extLst>
          </p:cNvPr>
          <p:cNvPicPr>
            <a:picLocks noChangeAspect="1"/>
          </p:cNvPicPr>
          <p:nvPr/>
        </p:nvPicPr>
        <p:blipFill>
          <a:blip r:embed="rId15"/>
          <a:stretch>
            <a:fillRect/>
          </a:stretch>
        </p:blipFill>
        <p:spPr>
          <a:xfrm>
            <a:off x="6391767" y="317828"/>
            <a:ext cx="5158233" cy="3478348"/>
          </a:xfrm>
          <a:prstGeom prst="rect">
            <a:avLst/>
          </a:prstGeom>
        </p:spPr>
      </p:pic>
    </p:spTree>
    <p:extLst>
      <p:ext uri="{BB962C8B-B14F-4D97-AF65-F5344CB8AC3E}">
        <p14:creationId xmlns:p14="http://schemas.microsoft.com/office/powerpoint/2010/main" val="3321683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595613B6-6DF2-F0E8-A3FF-B5AFEC026A8A}"/>
              </a:ext>
            </a:extLst>
          </p:cNvPr>
          <p:cNvSpPr>
            <a:spLocks noGrp="1"/>
          </p:cNvSpPr>
          <p:nvPr>
            <p:ph type="ftr" sz="quarter" idx="10"/>
          </p:nvPr>
        </p:nvSpPr>
        <p:spPr/>
        <p:txBody>
          <a:bodyPr/>
          <a:lstStyle/>
          <a:p>
            <a:r>
              <a:rPr lang="es-ES" noProof="0"/>
              <a:t>EOY Primer v1.0 AY 25-26</a:t>
            </a:r>
            <a:endParaRPr lang="en-US" noProof="0" dirty="0"/>
          </a:p>
        </p:txBody>
      </p:sp>
      <p:sp>
        <p:nvSpPr>
          <p:cNvPr id="4" name="Slide Number Placeholder 3">
            <a:extLst>
              <a:ext uri="{FF2B5EF4-FFF2-40B4-BE49-F238E27FC236}">
                <a16:creationId xmlns:a16="http://schemas.microsoft.com/office/drawing/2014/main" id="{D3431CBD-908B-3571-E9AA-1526436F8260}"/>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sp>
        <p:nvSpPr>
          <p:cNvPr id="2" name="Title 1">
            <a:extLst>
              <a:ext uri="{FF2B5EF4-FFF2-40B4-BE49-F238E27FC236}">
                <a16:creationId xmlns:a16="http://schemas.microsoft.com/office/drawing/2014/main" id="{126FC9A7-7AA8-FCAE-3CE7-950445585237}"/>
              </a:ext>
            </a:extLst>
          </p:cNvPr>
          <p:cNvSpPr>
            <a:spLocks noGrp="1"/>
          </p:cNvSpPr>
          <p:nvPr>
            <p:ph type="title" idx="4294967295"/>
          </p:nvPr>
        </p:nvSpPr>
        <p:spPr>
          <a:xfrm>
            <a:off x="535928" y="322821"/>
            <a:ext cx="10515600" cy="1325563"/>
          </a:xfrm>
        </p:spPr>
        <p:txBody>
          <a:bodyPr/>
          <a:lstStyle/>
          <a:p>
            <a:r>
              <a:rPr lang="en-US" dirty="0"/>
              <a:t>Available EOY 1 Training</a:t>
            </a:r>
          </a:p>
        </p:txBody>
      </p:sp>
      <p:sp>
        <p:nvSpPr>
          <p:cNvPr id="6" name="TextBox 5">
            <a:extLst>
              <a:ext uri="{FF2B5EF4-FFF2-40B4-BE49-F238E27FC236}">
                <a16:creationId xmlns:a16="http://schemas.microsoft.com/office/drawing/2014/main" id="{38606790-3E25-135B-6C71-D344CF5F1265}"/>
              </a:ext>
            </a:extLst>
          </p:cNvPr>
          <p:cNvSpPr txBox="1"/>
          <p:nvPr/>
        </p:nvSpPr>
        <p:spPr>
          <a:xfrm>
            <a:off x="535928" y="1181964"/>
            <a:ext cx="7147776" cy="1754326"/>
          </a:xfrm>
          <a:prstGeom prst="rect">
            <a:avLst/>
          </a:prstGeom>
          <a:noFill/>
        </p:spPr>
        <p:txBody>
          <a:bodyPr wrap="square" rtlCol="0">
            <a:spAutoFit/>
          </a:bodyPr>
          <a:lstStyle/>
          <a:p>
            <a:r>
              <a:rPr lang="en-US" dirty="0"/>
              <a:t>CALPADS User Manual</a:t>
            </a:r>
          </a:p>
          <a:p>
            <a:pPr marL="285750" indent="-285750">
              <a:buFont typeface="Arial" panose="020B0604020202020204" pitchFamily="34" charset="0"/>
              <a:buChar char="•"/>
            </a:pPr>
            <a:r>
              <a:rPr lang="en-US" dirty="0">
                <a:hlinkClick r:id="rId3"/>
              </a:rPr>
              <a:t>Students with Disabilities Status (SWDS)</a:t>
            </a:r>
            <a:endParaRPr lang="en-US" dirty="0"/>
          </a:p>
          <a:p>
            <a:pPr marL="285750" indent="-285750">
              <a:buFont typeface="Arial" panose="020B0604020202020204" pitchFamily="34" charset="0"/>
              <a:buChar char="•"/>
            </a:pPr>
            <a:r>
              <a:rPr lang="en-US" dirty="0">
                <a:hlinkClick r:id="rId4"/>
              </a:rPr>
              <a:t>Special Education Plan (PLAN)</a:t>
            </a:r>
            <a:endParaRPr lang="en-US" dirty="0"/>
          </a:p>
          <a:p>
            <a:pPr marL="285750" indent="-285750">
              <a:buFont typeface="Arial" panose="020B0604020202020204" pitchFamily="34" charset="0"/>
              <a:buChar char="•"/>
            </a:pPr>
            <a:r>
              <a:rPr lang="en-US" dirty="0">
                <a:hlinkClick r:id="rId5"/>
              </a:rPr>
              <a:t>Special Education Meetings (MEET)</a:t>
            </a:r>
            <a:endParaRPr lang="en-US" dirty="0"/>
          </a:p>
          <a:p>
            <a:pPr marL="285750" indent="-285750">
              <a:buFont typeface="Arial" panose="020B0604020202020204" pitchFamily="34" charset="0"/>
              <a:buChar char="•"/>
            </a:pPr>
            <a:r>
              <a:rPr lang="en-US" dirty="0">
                <a:hlinkClick r:id="rId6"/>
              </a:rPr>
              <a:t>Special Education Services (SERV)</a:t>
            </a:r>
            <a:r>
              <a:rPr lang="en-US" dirty="0"/>
              <a:t> </a:t>
            </a:r>
          </a:p>
          <a:p>
            <a:pPr marL="285750" indent="-285750">
              <a:buFont typeface="Arial" panose="020B0604020202020204" pitchFamily="34" charset="0"/>
              <a:buChar char="•"/>
            </a:pPr>
            <a:r>
              <a:rPr lang="en-US" dirty="0">
                <a:hlinkClick r:id="rId7"/>
              </a:rPr>
              <a:t>Postsecondary Status</a:t>
            </a:r>
            <a:endParaRPr lang="en-US" dirty="0"/>
          </a:p>
        </p:txBody>
      </p:sp>
      <p:sp>
        <p:nvSpPr>
          <p:cNvPr id="7" name="TextBox 6">
            <a:extLst>
              <a:ext uri="{FF2B5EF4-FFF2-40B4-BE49-F238E27FC236}">
                <a16:creationId xmlns:a16="http://schemas.microsoft.com/office/drawing/2014/main" id="{B5E4AC73-BBAE-6597-67D4-C7DD47E5ACDE}"/>
              </a:ext>
            </a:extLst>
          </p:cNvPr>
          <p:cNvSpPr txBox="1"/>
          <p:nvPr/>
        </p:nvSpPr>
        <p:spPr>
          <a:xfrm>
            <a:off x="535928" y="4856607"/>
            <a:ext cx="6209621" cy="1477328"/>
          </a:xfrm>
          <a:prstGeom prst="rect">
            <a:avLst/>
          </a:prstGeom>
          <a:noFill/>
        </p:spPr>
        <p:txBody>
          <a:bodyPr wrap="square" rtlCol="0">
            <a:spAutoFit/>
          </a:bodyPr>
          <a:lstStyle/>
          <a:p>
            <a:r>
              <a:rPr lang="en-US" dirty="0"/>
              <a:t>CSIS YouTube Training Channel</a:t>
            </a:r>
          </a:p>
          <a:p>
            <a:pPr marL="285750" indent="-285750">
              <a:buFont typeface="Arial" panose="020B0604020202020204" pitchFamily="34" charset="0"/>
              <a:buChar char="•"/>
            </a:pPr>
            <a:r>
              <a:rPr lang="en-US" dirty="0">
                <a:hlinkClick r:id="rId8"/>
              </a:rPr>
              <a:t>CALPADS Special Education Roadshow 2025</a:t>
            </a:r>
            <a:endParaRPr lang="en-US" dirty="0"/>
          </a:p>
          <a:p>
            <a:pPr marL="285750" indent="-285750">
              <a:buFont typeface="Arial" panose="020B0604020202020204" pitchFamily="34" charset="0"/>
              <a:buChar char="•"/>
            </a:pPr>
            <a:r>
              <a:rPr lang="en-US" dirty="0">
                <a:hlinkClick r:id="rId9"/>
              </a:rPr>
              <a:t>Creating and Maintaining Statewide Student Identifiers for Students with Disabilities in CALPADS</a:t>
            </a:r>
            <a:endParaRPr lang="en-US" dirty="0"/>
          </a:p>
          <a:p>
            <a:endParaRPr lang="en-US" dirty="0"/>
          </a:p>
        </p:txBody>
      </p:sp>
      <p:pic>
        <p:nvPicPr>
          <p:cNvPr id="3076" name="Picture 4" descr="Go | Monopoly Wiki | Fandom">
            <a:extLst>
              <a:ext uri="{FF2B5EF4-FFF2-40B4-BE49-F238E27FC236}">
                <a16:creationId xmlns:a16="http://schemas.microsoft.com/office/drawing/2014/main" id="{D047DB73-BE01-3B90-6D2B-7764168A32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670049">
            <a:off x="7324044" y="1431693"/>
            <a:ext cx="3528240" cy="3422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BBC47F-58AD-5B55-BBD5-932AEB32F5C4}"/>
              </a:ext>
            </a:extLst>
          </p:cNvPr>
          <p:cNvSpPr txBox="1"/>
          <p:nvPr/>
        </p:nvSpPr>
        <p:spPr>
          <a:xfrm>
            <a:off x="535928" y="2975497"/>
            <a:ext cx="6489341" cy="2031325"/>
          </a:xfrm>
          <a:prstGeom prst="rect">
            <a:avLst/>
          </a:prstGeom>
          <a:noFill/>
        </p:spPr>
        <p:txBody>
          <a:bodyPr wrap="square" rtlCol="0">
            <a:spAutoFit/>
          </a:bodyPr>
          <a:lstStyle/>
          <a:p>
            <a:r>
              <a:rPr lang="en-US" dirty="0"/>
              <a:t>CDE Guidance</a:t>
            </a:r>
          </a:p>
          <a:p>
            <a:pPr marL="285750" indent="-285750">
              <a:buFont typeface="Arial" panose="020B0604020202020204" pitchFamily="34" charset="0"/>
              <a:buChar char="•"/>
            </a:pPr>
            <a:r>
              <a:rPr lang="en-US" dirty="0">
                <a:hlinkClick r:id="rId11"/>
              </a:rPr>
              <a:t>Reporting Data for Students with Disabilities </a:t>
            </a:r>
            <a:endParaRPr lang="en-US" dirty="0"/>
          </a:p>
          <a:p>
            <a:pPr marL="285750" indent="-285750">
              <a:buFont typeface="Arial" panose="020B0604020202020204" pitchFamily="34" charset="0"/>
              <a:buChar char="•"/>
            </a:pPr>
            <a:r>
              <a:rPr lang="en-US" dirty="0">
                <a:hlinkClick r:id="rId12"/>
              </a:rPr>
              <a:t>Special Education File Submission Scenarios</a:t>
            </a:r>
            <a:endParaRPr lang="en-US" dirty="0"/>
          </a:p>
          <a:p>
            <a:pPr marL="285750" indent="-285750">
              <a:buFont typeface="Arial" panose="020B0604020202020204" pitchFamily="34" charset="0"/>
              <a:buChar char="•"/>
            </a:pPr>
            <a:r>
              <a:rPr lang="en-US" dirty="0">
                <a:latin typeface="Arial"/>
                <a:cs typeface="Arial"/>
                <a:hlinkClick r:id="rId13"/>
              </a:rPr>
              <a:t>Special Education Data FAQs</a:t>
            </a:r>
            <a:endParaRPr lang="en-US" dirty="0">
              <a:latin typeface="Arial"/>
              <a:cs typeface="Arial"/>
            </a:endParaRPr>
          </a:p>
          <a:p>
            <a:pPr marL="285750" indent="-285750">
              <a:buFont typeface="Arial" panose="020B0604020202020204" pitchFamily="34" charset="0"/>
              <a:buChar char="•"/>
            </a:pPr>
            <a:r>
              <a:rPr lang="en-US" dirty="0">
                <a:hlinkClick r:id="rId14"/>
              </a:rPr>
              <a:t>Appropriate SWDS Status and </a:t>
            </a:r>
            <a:r>
              <a:rPr lang="en-US" dirty="0" err="1">
                <a:hlinkClick r:id="rId14"/>
              </a:rPr>
              <a:t>NonPart</a:t>
            </a:r>
            <a:r>
              <a:rPr lang="en-US" dirty="0">
                <a:hlinkClick r:id="rId14"/>
              </a:rPr>
              <a:t> Reason for Student Exit Categories and Completion Statuses.xlsx</a:t>
            </a:r>
            <a:endParaRPr lang="en-US" dirty="0"/>
          </a:p>
          <a:p>
            <a:pPr marL="285750" indent="-285750">
              <a:buFont typeface="Arial" panose="020B0604020202020204" pitchFamily="34" charset="0"/>
              <a:buChar char="•"/>
            </a:pPr>
            <a:endParaRPr lang="en-US" dirty="0">
              <a:latin typeface="Arial"/>
              <a:cs typeface="Arial"/>
            </a:endParaRPr>
          </a:p>
        </p:txBody>
      </p:sp>
    </p:spTree>
    <p:extLst>
      <p:ext uri="{BB962C8B-B14F-4D97-AF65-F5344CB8AC3E}">
        <p14:creationId xmlns:p14="http://schemas.microsoft.com/office/powerpoint/2010/main" val="1479143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rgbClr val="3FC1BD"/>
                </a:solidFill>
              </a:rPr>
              <a:t>EOY Overview</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84614"/>
            <a:ext cx="5434406" cy="385483"/>
          </a:xfrm>
          <a:noFill/>
          <a:effectLst/>
        </p:spPr>
        <p:txBody>
          <a:bodyPr>
            <a:normAutofit/>
          </a:bodyPr>
          <a:lstStyle/>
          <a:p>
            <a:r>
              <a:rPr lang="en-US" dirty="0">
                <a:solidFill>
                  <a:schemeClr val="accent2"/>
                </a:solidFill>
              </a:rPr>
              <a:t>Discuss background of EOY submissions</a:t>
            </a:r>
          </a:p>
        </p:txBody>
      </p:sp>
      <p:sp>
        <p:nvSpPr>
          <p:cNvPr id="6" name="Slide Number Placeholder 5">
            <a:extLst>
              <a:ext uri="{FF2B5EF4-FFF2-40B4-BE49-F238E27FC236}">
                <a16:creationId xmlns:a16="http://schemas.microsoft.com/office/drawing/2014/main" id="{B5481977-EDE4-4E6A-8F0F-42CD539D7F91}"/>
              </a:ext>
            </a:extLst>
          </p:cNvPr>
          <p:cNvSpPr>
            <a:spLocks noGrp="1"/>
          </p:cNvSpPr>
          <p:nvPr>
            <p:ph type="sldNum" sz="quarter" idx="12"/>
          </p:nvPr>
        </p:nvSpPr>
        <p:spPr/>
        <p:txBody>
          <a:bodyPr/>
          <a:lstStyle/>
          <a:p>
            <a:fld id="{4B73C415-D670-4716-A5EC-CC4D52CA2BAC}" type="slidenum">
              <a:rPr lang="en-US" noProof="0" smtClean="0"/>
              <a:pPr/>
              <a:t>4</a:t>
            </a:fld>
            <a:endParaRPr lang="en-US" noProof="0"/>
          </a:p>
        </p:txBody>
      </p:sp>
      <p:sp>
        <p:nvSpPr>
          <p:cNvPr id="7" name="Footer Placeholder 6">
            <a:extLst>
              <a:ext uri="{FF2B5EF4-FFF2-40B4-BE49-F238E27FC236}">
                <a16:creationId xmlns:a16="http://schemas.microsoft.com/office/drawing/2014/main" id="{696CEAE5-82C1-6A43-0F14-47D6A1F41E3A}"/>
              </a:ext>
            </a:extLst>
          </p:cNvPr>
          <p:cNvSpPr>
            <a:spLocks noGrp="1"/>
          </p:cNvSpPr>
          <p:nvPr>
            <p:ph type="ftr" sz="quarter" idx="13"/>
          </p:nvPr>
        </p:nvSpPr>
        <p:spPr>
          <a:xfrm>
            <a:off x="538603" y="6365362"/>
            <a:ext cx="5472000" cy="412431"/>
          </a:xfrm>
        </p:spPr>
        <p:txBody>
          <a:bodyPr/>
          <a:lstStyle/>
          <a:p>
            <a:r>
              <a:rPr lang="es-ES" noProof="0"/>
              <a:t>EOY Primer v1.0 AY 25-26</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7416"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Rectangle 3">
            <a:extLst>
              <a:ext uri="{FF2B5EF4-FFF2-40B4-BE49-F238E27FC236}">
                <a16:creationId xmlns:a16="http://schemas.microsoft.com/office/drawing/2014/main" id="{6678FAB0-8797-836F-AC93-E3CA50469358}"/>
              </a:ext>
              <a:ext uri="{C183D7F6-B498-43B3-948B-1728B52AA6E4}">
                <adec:decorative xmlns:adec="http://schemas.microsoft.com/office/drawing/2017/decorative" val="1"/>
              </a:ext>
            </a:extLst>
          </p:cNvPr>
          <p:cNvSpPr/>
          <p:nvPr/>
        </p:nvSpPr>
        <p:spPr bwMode="gray">
          <a:xfrm>
            <a:off x="430032" y="0"/>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0-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28098"/>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1725"/>
            <a:ext cx="6299682" cy="2392875"/>
          </a:xfrm>
        </p:spPr>
        <p:txBody>
          <a:bodyPr/>
          <a:lstStyle/>
          <a:p>
            <a:r>
              <a:rPr lang="en-US" dirty="0"/>
              <a:t>EOY 2</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415272" cy="1219200"/>
          </a:xfrm>
        </p:spPr>
        <p:txBody>
          <a:body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srgbClr val="FCFCFC"/>
                </a:solidFill>
                <a:effectLst/>
                <a:uLnTx/>
                <a:uFillTx/>
                <a:latin typeface="Tahoma"/>
                <a:ea typeface="Calibri" panose="020F0502020204030204" pitchFamily="34" charset="0"/>
                <a:cs typeface="Times New Roman" panose="02020603050405020304" pitchFamily="18" charset="0"/>
              </a:rPr>
              <a:t>Course Completion, Career Technical Education, Work-based Learning p</a:t>
            </a:r>
            <a:r>
              <a:rPr kumimoji="0" lang="en-US" sz="2400" b="0" i="0" u="none" strike="noStrike" kern="1200" cap="none" spc="0" normalizeH="0" baseline="0" noProof="0" dirty="0">
                <a:ln>
                  <a:noFill/>
                </a:ln>
                <a:solidFill>
                  <a:srgbClr val="FCFCFC"/>
                </a:solidFill>
                <a:effectLst/>
                <a:uLnTx/>
                <a:uFillTx/>
                <a:latin typeface="Tahoma"/>
                <a:ea typeface="+mn-ea"/>
                <a:cs typeface="+mn-cs"/>
              </a:rPr>
              <a:t>reparation, Graduates and Completers</a:t>
            </a:r>
          </a:p>
          <a:p>
            <a:endParaRPr lang="en-US" dirty="0"/>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4B07411-1C96-E741-7254-A56E840FC385}"/>
              </a:ext>
            </a:extLst>
          </p:cNvPr>
          <p:cNvSpPr>
            <a:spLocks noGrp="1"/>
          </p:cNvSpPr>
          <p:nvPr>
            <p:ph type="ftr" sz="quarter" idx="13"/>
          </p:nvPr>
        </p:nvSpPr>
        <p:spPr/>
        <p:txBody>
          <a:bodyPr/>
          <a:lstStyle/>
          <a:p>
            <a:r>
              <a:rPr lang="es-ES" noProof="0"/>
              <a:t>EOY Primer v1.0 AY 25-26</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96694E8-4EBA-A523-DA7E-D39556651B0C}"/>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1676400" y="430213"/>
            <a:ext cx="10515600" cy="660400"/>
          </a:xfrm>
        </p:spPr>
        <p:txBody>
          <a:bodyPr>
            <a:normAutofit/>
          </a:bodyPr>
          <a:lstStyle/>
          <a:p>
            <a:r>
              <a:rPr lang="en-US" sz="3600" dirty="0"/>
              <a:t>EOY 2 Data Collection</a:t>
            </a:r>
            <a:endParaRPr lang="en-US" sz="3600" b="0" dirty="0"/>
          </a:p>
        </p:txBody>
      </p:sp>
      <p:graphicFrame>
        <p:nvGraphicFramePr>
          <p:cNvPr id="3" name="Diagram 2">
            <a:extLst>
              <a:ext uri="{FF2B5EF4-FFF2-40B4-BE49-F238E27FC236}">
                <a16:creationId xmlns:a16="http://schemas.microsoft.com/office/drawing/2014/main" id="{B1EFA5C0-D214-A432-7621-6C2384BFF8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6391807"/>
              </p:ext>
            </p:extLst>
          </p:nvPr>
        </p:nvGraphicFramePr>
        <p:xfrm>
          <a:off x="685513" y="1730562"/>
          <a:ext cx="6382535" cy="41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descr="List of staff involved of the EOY 1 submission">
            <a:extLst>
              <a:ext uri="{FF2B5EF4-FFF2-40B4-BE49-F238E27FC236}">
                <a16:creationId xmlns:a16="http://schemas.microsoft.com/office/drawing/2014/main" id="{880DAE8A-FB3A-2228-A647-F64DFC1BDF39}"/>
              </a:ext>
            </a:extLst>
          </p:cNvPr>
          <p:cNvGraphicFramePr/>
          <p:nvPr>
            <p:extLst>
              <p:ext uri="{D42A27DB-BD31-4B8C-83A1-F6EECF244321}">
                <p14:modId xmlns:p14="http://schemas.microsoft.com/office/powerpoint/2010/main" val="1526664499"/>
              </p:ext>
            </p:extLst>
          </p:nvPr>
        </p:nvGraphicFramePr>
        <p:xfrm>
          <a:off x="7212047" y="3429000"/>
          <a:ext cx="4055689" cy="2373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descr="List of files submitted for EOY 1">
            <a:extLst>
              <a:ext uri="{FF2B5EF4-FFF2-40B4-BE49-F238E27FC236}">
                <a16:creationId xmlns:a16="http://schemas.microsoft.com/office/drawing/2014/main" id="{2053A919-62A5-67CE-3B57-362A6412FC0C}"/>
              </a:ext>
            </a:extLst>
          </p:cNvPr>
          <p:cNvGraphicFramePr/>
          <p:nvPr>
            <p:extLst>
              <p:ext uri="{D42A27DB-BD31-4B8C-83A1-F6EECF244321}">
                <p14:modId xmlns:p14="http://schemas.microsoft.com/office/powerpoint/2010/main" val="3248184222"/>
              </p:ext>
            </p:extLst>
          </p:nvPr>
        </p:nvGraphicFramePr>
        <p:xfrm>
          <a:off x="7212047" y="1036089"/>
          <a:ext cx="4055689" cy="234252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a:extLst>
              <a:ext uri="{FF2B5EF4-FFF2-40B4-BE49-F238E27FC236}">
                <a16:creationId xmlns:a16="http://schemas.microsoft.com/office/drawing/2014/main" id="{181ABEDF-B7E7-B082-2031-B3EDCF20051A}"/>
              </a:ext>
            </a:extLst>
          </p:cNvPr>
          <p:cNvSpPr txBox="1"/>
          <p:nvPr/>
        </p:nvSpPr>
        <p:spPr>
          <a:xfrm>
            <a:off x="2089078" y="1154561"/>
            <a:ext cx="3575407" cy="461665"/>
          </a:xfrm>
          <a:prstGeom prst="rect">
            <a:avLst/>
          </a:prstGeom>
          <a:noFill/>
        </p:spPr>
        <p:txBody>
          <a:bodyPr wrap="square" rtlCol="0">
            <a:spAutoFit/>
          </a:bodyPr>
          <a:lstStyle/>
          <a:p>
            <a:r>
              <a:rPr lang="en-US" sz="2400" b="1" dirty="0"/>
              <a:t>Data Submitted</a:t>
            </a:r>
          </a:p>
        </p:txBody>
      </p:sp>
    </p:spTree>
    <p:extLst>
      <p:ext uri="{BB962C8B-B14F-4D97-AF65-F5344CB8AC3E}">
        <p14:creationId xmlns:p14="http://schemas.microsoft.com/office/powerpoint/2010/main" val="1058164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8AE8BF-834A-4351-192F-F9054B6E82BF}"/>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26399BB8-ACC8-4E5F-8905-4E36F6C8086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7E74DE32-424C-4E4C-810F-6B7A6BD01020}"/>
              </a:ext>
            </a:extLst>
          </p:cNvPr>
          <p:cNvSpPr>
            <a:spLocks noGrp="1"/>
          </p:cNvSpPr>
          <p:nvPr>
            <p:ph type="title" idx="4294967295"/>
          </p:nvPr>
        </p:nvSpPr>
        <p:spPr>
          <a:xfrm>
            <a:off x="646200" y="274049"/>
            <a:ext cx="10515600" cy="660400"/>
          </a:xfrm>
        </p:spPr>
        <p:txBody>
          <a:bodyPr>
            <a:normAutofit/>
          </a:bodyPr>
          <a:lstStyle/>
          <a:p>
            <a:r>
              <a:rPr lang="en-US" sz="3600" dirty="0"/>
              <a:t>EOY  2 Pre-snapshot Submission Activities</a:t>
            </a:r>
            <a:endParaRPr lang="en-US" sz="3600" b="0" dirty="0"/>
          </a:p>
        </p:txBody>
      </p:sp>
      <p:graphicFrame>
        <p:nvGraphicFramePr>
          <p:cNvPr id="18" name="Table 18">
            <a:extLst>
              <a:ext uri="{FF2B5EF4-FFF2-40B4-BE49-F238E27FC236}">
                <a16:creationId xmlns:a16="http://schemas.microsoft.com/office/drawing/2014/main" id="{A34C873A-C20B-4A8C-F5AE-BF4B9087E8D2}"/>
              </a:ext>
            </a:extLst>
          </p:cNvPr>
          <p:cNvGraphicFramePr>
            <a:graphicFrameLocks noGrp="1"/>
          </p:cNvGraphicFramePr>
          <p:nvPr>
            <p:extLst>
              <p:ext uri="{D42A27DB-BD31-4B8C-83A1-F6EECF244321}">
                <p14:modId xmlns:p14="http://schemas.microsoft.com/office/powerpoint/2010/main" val="361464072"/>
              </p:ext>
            </p:extLst>
          </p:nvPr>
        </p:nvGraphicFramePr>
        <p:xfrm>
          <a:off x="523040" y="1048384"/>
          <a:ext cx="11145919" cy="5203044"/>
        </p:xfrm>
        <a:graphic>
          <a:graphicData uri="http://schemas.openxmlformats.org/drawingml/2006/table">
            <a:tbl>
              <a:tblPr firstRow="1" bandRow="1">
                <a:tableStyleId>{0660B408-B3CF-4A94-85FC-2B1E0A45F4A2}</a:tableStyleId>
              </a:tblPr>
              <a:tblGrid>
                <a:gridCol w="970480">
                  <a:extLst>
                    <a:ext uri="{9D8B030D-6E8A-4147-A177-3AD203B41FA5}">
                      <a16:colId xmlns:a16="http://schemas.microsoft.com/office/drawing/2014/main" val="143209940"/>
                    </a:ext>
                  </a:extLst>
                </a:gridCol>
                <a:gridCol w="1508760">
                  <a:extLst>
                    <a:ext uri="{9D8B030D-6E8A-4147-A177-3AD203B41FA5}">
                      <a16:colId xmlns:a16="http://schemas.microsoft.com/office/drawing/2014/main" val="2664703339"/>
                    </a:ext>
                  </a:extLst>
                </a:gridCol>
                <a:gridCol w="3606705">
                  <a:extLst>
                    <a:ext uri="{9D8B030D-6E8A-4147-A177-3AD203B41FA5}">
                      <a16:colId xmlns:a16="http://schemas.microsoft.com/office/drawing/2014/main" val="1885614069"/>
                    </a:ext>
                  </a:extLst>
                </a:gridCol>
                <a:gridCol w="1340005">
                  <a:extLst>
                    <a:ext uri="{9D8B030D-6E8A-4147-A177-3AD203B41FA5}">
                      <a16:colId xmlns:a16="http://schemas.microsoft.com/office/drawing/2014/main" val="515714399"/>
                    </a:ext>
                  </a:extLst>
                </a:gridCol>
                <a:gridCol w="3719969">
                  <a:extLst>
                    <a:ext uri="{9D8B030D-6E8A-4147-A177-3AD203B41FA5}">
                      <a16:colId xmlns:a16="http://schemas.microsoft.com/office/drawing/2014/main" val="4009324086"/>
                    </a:ext>
                  </a:extLst>
                </a:gridCol>
              </a:tblGrid>
              <a:tr h="554478">
                <a:tc>
                  <a:txBody>
                    <a:bodyPr/>
                    <a:lstStyle/>
                    <a:p>
                      <a:r>
                        <a:rPr lang="en-US" sz="1400" dirty="0"/>
                        <a:t>Record Type</a:t>
                      </a:r>
                    </a:p>
                  </a:txBody>
                  <a:tcPr/>
                </a:tc>
                <a:tc>
                  <a:txBody>
                    <a:bodyPr/>
                    <a:lstStyle/>
                    <a:p>
                      <a:r>
                        <a:rPr lang="en-US" sz="1400" dirty="0"/>
                        <a:t>Activity</a:t>
                      </a:r>
                    </a:p>
                  </a:txBody>
                  <a:tcPr/>
                </a:tc>
                <a:tc>
                  <a:txBody>
                    <a:bodyPr/>
                    <a:lstStyle/>
                    <a:p>
                      <a:r>
                        <a:rPr lang="en-US" sz="1400" dirty="0"/>
                        <a:t>Reasoning</a:t>
                      </a:r>
                    </a:p>
                  </a:txBody>
                  <a:tcPr/>
                </a:tc>
                <a:tc>
                  <a:txBody>
                    <a:bodyPr/>
                    <a:lstStyle/>
                    <a:p>
                      <a:r>
                        <a:rPr lang="en-US" sz="1400" dirty="0"/>
                        <a:t>Processing Method</a:t>
                      </a:r>
                    </a:p>
                  </a:txBody>
                  <a:tcPr/>
                </a:tc>
                <a:tc>
                  <a:txBody>
                    <a:bodyPr/>
                    <a:lstStyle/>
                    <a:p>
                      <a:r>
                        <a:rPr lang="en-US" sz="1400" dirty="0"/>
                        <a:t>Record Operation Keys</a:t>
                      </a:r>
                    </a:p>
                  </a:txBody>
                  <a:tcPr/>
                </a:tc>
                <a:extLst>
                  <a:ext uri="{0D108BD9-81ED-4DB2-BD59-A6C34878D82A}">
                    <a16:rowId xmlns:a16="http://schemas.microsoft.com/office/drawing/2014/main" val="2391109839"/>
                  </a:ext>
                </a:extLst>
              </a:tr>
              <a:tr h="731687">
                <a:tc>
                  <a:txBody>
                    <a:bodyPr/>
                    <a:lstStyle/>
                    <a:p>
                      <a:r>
                        <a:rPr lang="en-US" sz="1400" dirty="0"/>
                        <a:t>SENR</a:t>
                      </a:r>
                    </a:p>
                  </a:txBody>
                  <a:tcPr/>
                </a:tc>
                <a:tc>
                  <a:txBody>
                    <a:bodyPr/>
                    <a:lstStyle/>
                    <a:p>
                      <a:r>
                        <a:rPr lang="en-US" sz="1400" dirty="0"/>
                        <a:t>Ongoing</a:t>
                      </a:r>
                    </a:p>
                  </a:txBody>
                  <a:tcPr/>
                </a:tc>
                <a:tc>
                  <a:txBody>
                    <a:bodyPr/>
                    <a:lstStyle/>
                    <a:p>
                      <a:r>
                        <a:rPr lang="en-US" sz="1400" dirty="0"/>
                        <a:t>Enrollment records should be updated with student movement</a:t>
                      </a:r>
                    </a:p>
                  </a:txBody>
                  <a:tcPr/>
                </a:tc>
                <a:tc>
                  <a:txBody>
                    <a:bodyPr/>
                    <a:lstStyle/>
                    <a:p>
                      <a:r>
                        <a:rPr lang="en-US" sz="1400" dirty="0"/>
                        <a:t>Transaction</a:t>
                      </a:r>
                    </a:p>
                  </a:txBody>
                  <a:tcPr/>
                </a:tc>
                <a:tc>
                  <a:txBody>
                    <a:bodyPr/>
                    <a:lstStyle/>
                    <a:p>
                      <a:r>
                        <a:rPr lang="en-US" sz="1400" dirty="0"/>
                        <a:t>School of Attendance</a:t>
                      </a:r>
                    </a:p>
                    <a:p>
                      <a:r>
                        <a:rPr lang="en-US" sz="1400" dirty="0"/>
                        <a:t>SSID</a:t>
                      </a:r>
                    </a:p>
                    <a:p>
                      <a:r>
                        <a:rPr lang="en-US" sz="1400" dirty="0"/>
                        <a:t>Enrollment Start Date</a:t>
                      </a:r>
                    </a:p>
                  </a:txBody>
                  <a:tcPr/>
                </a:tc>
                <a:extLst>
                  <a:ext uri="{0D108BD9-81ED-4DB2-BD59-A6C34878D82A}">
                    <a16:rowId xmlns:a16="http://schemas.microsoft.com/office/drawing/2014/main" val="1467497692"/>
                  </a:ext>
                </a:extLst>
              </a:tr>
              <a:tr h="563818">
                <a:tc>
                  <a:txBody>
                    <a:bodyPr/>
                    <a:lstStyle/>
                    <a:p>
                      <a:r>
                        <a:rPr lang="en-US" sz="1400" dirty="0"/>
                        <a:t>SDEM</a:t>
                      </a:r>
                    </a:p>
                  </a:txBody>
                  <a:tcPr/>
                </a:tc>
                <a:tc>
                  <a:txBody>
                    <a:bodyPr/>
                    <a:lstStyle/>
                    <a:p>
                      <a:r>
                        <a:rPr lang="en-US" sz="1400" dirty="0"/>
                        <a:t>Now</a:t>
                      </a:r>
                    </a:p>
                  </a:txBody>
                  <a:tcPr/>
                </a:tc>
                <a:tc>
                  <a:txBody>
                    <a:bodyPr/>
                    <a:lstStyle/>
                    <a:p>
                      <a:r>
                        <a:rPr lang="en-US" sz="1400" dirty="0"/>
                        <a:t>Teachers already in master schedule and assigned to courses</a:t>
                      </a:r>
                    </a:p>
                  </a:txBody>
                  <a:tcPr/>
                </a:tc>
                <a:tc>
                  <a:txBody>
                    <a:bodyPr/>
                    <a:lstStyle/>
                    <a:p>
                      <a:r>
                        <a:rPr lang="en-US" sz="1400" dirty="0"/>
                        <a:t>Transaction</a:t>
                      </a:r>
                    </a:p>
                  </a:txBody>
                  <a:tcPr/>
                </a:tc>
                <a:tc>
                  <a:txBody>
                    <a:bodyPr/>
                    <a:lstStyle/>
                    <a:p>
                      <a:r>
                        <a:rPr lang="en-US" sz="1400" dirty="0"/>
                        <a:t>Reporting LEA</a:t>
                      </a:r>
                    </a:p>
                    <a:p>
                      <a:r>
                        <a:rPr lang="en-US" sz="1400" dirty="0"/>
                        <a:t>SEID</a:t>
                      </a:r>
                    </a:p>
                  </a:txBody>
                  <a:tcPr/>
                </a:tc>
                <a:extLst>
                  <a:ext uri="{0D108BD9-81ED-4DB2-BD59-A6C34878D82A}">
                    <a16:rowId xmlns:a16="http://schemas.microsoft.com/office/drawing/2014/main" val="883184704"/>
                  </a:ext>
                </a:extLst>
              </a:tr>
              <a:tr h="741866">
                <a:tc>
                  <a:txBody>
                    <a:bodyPr/>
                    <a:lstStyle/>
                    <a:p>
                      <a:r>
                        <a:rPr lang="en-US" sz="1400" dirty="0"/>
                        <a:t>CRSC</a:t>
                      </a:r>
                    </a:p>
                  </a:txBody>
                  <a:tcPr/>
                </a:tc>
                <a:tc>
                  <a:txBody>
                    <a:bodyPr/>
                    <a:lstStyle/>
                    <a:p>
                      <a:r>
                        <a:rPr lang="en-US" sz="1400" dirty="0"/>
                        <a:t>Now</a:t>
                      </a:r>
                    </a:p>
                  </a:txBody>
                  <a:tcPr/>
                </a:tc>
                <a:tc>
                  <a:txBody>
                    <a:bodyPr/>
                    <a:lstStyle/>
                    <a:p>
                      <a:r>
                        <a:rPr lang="en-US" sz="1400" dirty="0"/>
                        <a:t>Course records for entire AY in master schedule</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txBody>
                  <a:tcPr/>
                </a:tc>
                <a:extLst>
                  <a:ext uri="{0D108BD9-81ED-4DB2-BD59-A6C34878D82A}">
                    <a16:rowId xmlns:a16="http://schemas.microsoft.com/office/drawing/2014/main" val="175164722"/>
                  </a:ext>
                </a:extLst>
              </a:tr>
              <a:tr h="1157311">
                <a:tc>
                  <a:txBody>
                    <a:bodyPr/>
                    <a:lstStyle/>
                    <a:p>
                      <a:r>
                        <a:rPr lang="en-US" sz="1400" dirty="0"/>
                        <a:t>SCSC</a:t>
                      </a:r>
                    </a:p>
                  </a:txBody>
                  <a:tcPr>
                    <a:solidFill>
                      <a:srgbClr val="E8F4F4"/>
                    </a:solidFill>
                  </a:tcPr>
                </a:tc>
                <a:tc>
                  <a:txBody>
                    <a:bodyPr/>
                    <a:lstStyle/>
                    <a:p>
                      <a:r>
                        <a:rPr lang="en-US" sz="1400" dirty="0"/>
                        <a:t>Submit all completed grading periods*</a:t>
                      </a:r>
                    </a:p>
                  </a:txBody>
                  <a:tcPr>
                    <a:solidFill>
                      <a:srgbClr val="E8F4F4"/>
                    </a:solidFill>
                  </a:tcPr>
                </a:tc>
                <a:tc>
                  <a:txBody>
                    <a:bodyPr/>
                    <a:lstStyle/>
                    <a:p>
                      <a:r>
                        <a:rPr lang="en-US" sz="1400" dirty="0"/>
                        <a:t>Students have or nearly completed ¾ quarters, 1 of 2 semesters 2/3 trimesters </a:t>
                      </a:r>
                      <a:r>
                        <a:rPr lang="en-US" sz="1400" b="1" dirty="0">
                          <a:solidFill>
                            <a:srgbClr val="FF0000"/>
                          </a:solidFill>
                        </a:rPr>
                        <a:t>GRADES are Available Now</a:t>
                      </a:r>
                    </a:p>
                  </a:txBody>
                  <a:tcPr/>
                </a:tc>
                <a:tc>
                  <a:txBody>
                    <a:bodyPr/>
                    <a:lstStyle/>
                    <a:p>
                      <a:r>
                        <a:rPr lang="en-US" sz="1400" dirty="0"/>
                        <a:t>Replacement</a:t>
                      </a:r>
                    </a:p>
                  </a:txBody>
                  <a:tcPr/>
                </a:tc>
                <a:tc>
                  <a:txBody>
                    <a:bodyPr/>
                    <a:lstStyle/>
                    <a:p>
                      <a:pPr lvl="0"/>
                      <a:r>
                        <a:rPr lang="en-US" sz="1400" kern="1200" dirty="0">
                          <a:solidFill>
                            <a:schemeClr val="dk1"/>
                          </a:solidFill>
                          <a:effectLst/>
                          <a:latin typeface="+mn-lt"/>
                          <a:ea typeface="+mn-ea"/>
                          <a:cs typeface="+mn-cs"/>
                        </a:rPr>
                        <a:t>SSID</a:t>
                      </a:r>
                    </a:p>
                    <a:p>
                      <a:pPr lvl="0"/>
                      <a:r>
                        <a:rPr lang="en-US" sz="1400" kern="1200" dirty="0">
                          <a:solidFill>
                            <a:schemeClr val="dk1"/>
                          </a:solidFill>
                          <a:effectLst/>
                          <a:latin typeface="+mn-lt"/>
                          <a:ea typeface="+mn-ea"/>
                          <a:cs typeface="+mn-cs"/>
                        </a:rPr>
                        <a:t>School of Course Delivery</a:t>
                      </a:r>
                    </a:p>
                    <a:p>
                      <a:pPr lvl="0"/>
                      <a:r>
                        <a:rPr lang="en-US" sz="1400" kern="1200" dirty="0">
                          <a:solidFill>
                            <a:schemeClr val="dk1"/>
                          </a:solidFill>
                          <a:effectLst/>
                          <a:latin typeface="+mn-lt"/>
                          <a:ea typeface="+mn-ea"/>
                          <a:cs typeface="+mn-cs"/>
                        </a:rPr>
                        <a:t>Academic Year ID</a:t>
                      </a:r>
                    </a:p>
                    <a:p>
                      <a:pPr lvl="0"/>
                      <a:r>
                        <a:rPr lang="en-US" sz="1400" kern="1200" dirty="0">
                          <a:solidFill>
                            <a:schemeClr val="dk1"/>
                          </a:solidFill>
                          <a:effectLst/>
                          <a:latin typeface="+mn-lt"/>
                          <a:ea typeface="+mn-ea"/>
                          <a:cs typeface="+mn-cs"/>
                        </a:rPr>
                        <a:t>Academic Term Code</a:t>
                      </a:r>
                    </a:p>
                    <a:p>
                      <a:pPr lvl="0"/>
                      <a:r>
                        <a:rPr lang="en-US" sz="1400" kern="1200" dirty="0">
                          <a:solidFill>
                            <a:schemeClr val="dk1"/>
                          </a:solidFill>
                          <a:effectLst/>
                          <a:latin typeface="+mn-lt"/>
                          <a:ea typeface="+mn-ea"/>
                          <a:cs typeface="+mn-cs"/>
                        </a:rPr>
                        <a:t>Marking Period Code (For SCSC ONLY)</a:t>
                      </a:r>
                    </a:p>
                  </a:txBody>
                  <a:tcPr/>
                </a:tc>
                <a:extLst>
                  <a:ext uri="{0D108BD9-81ED-4DB2-BD59-A6C34878D82A}">
                    <a16:rowId xmlns:a16="http://schemas.microsoft.com/office/drawing/2014/main" val="42467062"/>
                  </a:ext>
                </a:extLst>
              </a:tr>
              <a:tr h="721435">
                <a:tc>
                  <a:txBody>
                    <a:bodyPr/>
                    <a:lstStyle/>
                    <a:p>
                      <a:r>
                        <a:rPr lang="en-US" sz="1400" dirty="0"/>
                        <a:t>SCTE</a:t>
                      </a:r>
                    </a:p>
                  </a:txBody>
                  <a:tcPr/>
                </a:tc>
                <a:tc>
                  <a:txBody>
                    <a:bodyPr/>
                    <a:lstStyle/>
                    <a:p>
                      <a:r>
                        <a:rPr lang="en-US" sz="1400" dirty="0"/>
                        <a:t>Submit after SCSC is complete</a:t>
                      </a:r>
                    </a:p>
                  </a:txBody>
                  <a:tcPr/>
                </a:tc>
                <a:tc>
                  <a:txBody>
                    <a:bodyPr/>
                    <a:lstStyle/>
                    <a:p>
                      <a:r>
                        <a:rPr lang="en-US" sz="1400" dirty="0"/>
                        <a:t>CTE completers must have a capstone course in a corresponding pathway reported in the SCSC</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p>
                      <a:endParaRPr lang="en-US" sz="1400" dirty="0"/>
                    </a:p>
                  </a:txBody>
                  <a:tcPr/>
                </a:tc>
                <a:extLst>
                  <a:ext uri="{0D108BD9-81ED-4DB2-BD59-A6C34878D82A}">
                    <a16:rowId xmlns:a16="http://schemas.microsoft.com/office/drawing/2014/main" val="1859869546"/>
                  </a:ext>
                </a:extLst>
              </a:tr>
              <a:tr h="721435">
                <a:tc>
                  <a:txBody>
                    <a:bodyPr/>
                    <a:lstStyle/>
                    <a:p>
                      <a:r>
                        <a:rPr lang="en-US" sz="1400" dirty="0"/>
                        <a:t>WBLR</a:t>
                      </a:r>
                    </a:p>
                  </a:txBody>
                  <a:tcPr/>
                </a:tc>
                <a:tc>
                  <a:txBody>
                    <a:bodyPr/>
                    <a:lstStyle/>
                    <a:p>
                      <a:r>
                        <a:rPr lang="en-US" sz="1400" dirty="0"/>
                        <a:t>Can Submit a test file</a:t>
                      </a:r>
                    </a:p>
                  </a:txBody>
                  <a:tcPr/>
                </a:tc>
                <a:tc>
                  <a:txBody>
                    <a:bodyPr/>
                    <a:lstStyle/>
                    <a:p>
                      <a:r>
                        <a:rPr lang="en-US" sz="1400" dirty="0"/>
                        <a:t>Likely that students are still earning WBLR hours</a:t>
                      </a:r>
                    </a:p>
                  </a:txBody>
                  <a:tcPr/>
                </a:tc>
                <a:tc>
                  <a:txBody>
                    <a:bodyPr/>
                    <a:lstStyle/>
                    <a:p>
                      <a:r>
                        <a:rPr lang="en-US" sz="1400" dirty="0"/>
                        <a:t>Replacement</a:t>
                      </a:r>
                    </a:p>
                  </a:txBody>
                  <a:tcPr/>
                </a:tc>
                <a:tc>
                  <a:txBody>
                    <a:bodyPr/>
                    <a:lstStyle/>
                    <a:p>
                      <a:r>
                        <a:rPr lang="en-US" sz="1400" dirty="0"/>
                        <a:t>School of Attendance</a:t>
                      </a:r>
                    </a:p>
                    <a:p>
                      <a:r>
                        <a:rPr lang="en-US" sz="1400" dirty="0"/>
                        <a:t>Academic Year ID</a:t>
                      </a:r>
                    </a:p>
                  </a:txBody>
                  <a:tcPr/>
                </a:tc>
                <a:extLst>
                  <a:ext uri="{0D108BD9-81ED-4DB2-BD59-A6C34878D82A}">
                    <a16:rowId xmlns:a16="http://schemas.microsoft.com/office/drawing/2014/main" val="3560939914"/>
                  </a:ext>
                </a:extLst>
              </a:tr>
            </a:tbl>
          </a:graphicData>
        </a:graphic>
      </p:graphicFrame>
    </p:spTree>
    <p:extLst>
      <p:ext uri="{BB962C8B-B14F-4D97-AF65-F5344CB8AC3E}">
        <p14:creationId xmlns:p14="http://schemas.microsoft.com/office/powerpoint/2010/main" val="393370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56C29-85B7-EC1F-E4A7-5856BBEBAB8E}"/>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8589A75-4D08-FD4C-7E80-5DA993E76C73}"/>
              </a:ext>
            </a:extLst>
          </p:cNvPr>
          <p:cNvGraphicFramePr>
            <a:graphicFrameLocks noGrp="1"/>
          </p:cNvGraphicFramePr>
          <p:nvPr>
            <p:extLst>
              <p:ext uri="{D42A27DB-BD31-4B8C-83A1-F6EECF244321}">
                <p14:modId xmlns:p14="http://schemas.microsoft.com/office/powerpoint/2010/main" val="4070575220"/>
              </p:ext>
            </p:extLst>
          </p:nvPr>
        </p:nvGraphicFramePr>
        <p:xfrm>
          <a:off x="279654" y="1146512"/>
          <a:ext cx="11632691" cy="5017431"/>
        </p:xfrm>
        <a:graphic>
          <a:graphicData uri="http://schemas.openxmlformats.org/drawingml/2006/table">
            <a:tbl>
              <a:tblPr firstRow="1" firstCol="1" bandRow="1">
                <a:tableStyleId>{72833802-FEF1-4C79-8D5D-14CF1EAF98D9}</a:tableStyleId>
              </a:tblPr>
              <a:tblGrid>
                <a:gridCol w="1110640">
                  <a:extLst>
                    <a:ext uri="{9D8B030D-6E8A-4147-A177-3AD203B41FA5}">
                      <a16:colId xmlns:a16="http://schemas.microsoft.com/office/drawing/2014/main" val="669773451"/>
                    </a:ext>
                  </a:extLst>
                </a:gridCol>
                <a:gridCol w="1429249">
                  <a:extLst>
                    <a:ext uri="{9D8B030D-6E8A-4147-A177-3AD203B41FA5}">
                      <a16:colId xmlns:a16="http://schemas.microsoft.com/office/drawing/2014/main" val="487176728"/>
                    </a:ext>
                  </a:extLst>
                </a:gridCol>
                <a:gridCol w="9092802">
                  <a:extLst>
                    <a:ext uri="{9D8B030D-6E8A-4147-A177-3AD203B41FA5}">
                      <a16:colId xmlns:a16="http://schemas.microsoft.com/office/drawing/2014/main" val="4268617668"/>
                    </a:ext>
                  </a:extLst>
                </a:gridCol>
              </a:tblGrid>
              <a:tr h="418338">
                <a:tc>
                  <a:txBody>
                    <a:bodyPr/>
                    <a:lstStyle/>
                    <a:p>
                      <a:pPr marL="0" marR="33020" algn="ctr">
                        <a:lnSpc>
                          <a:spcPct val="107000"/>
                        </a:lnSpc>
                        <a:spcBef>
                          <a:spcPts val="0"/>
                        </a:spcBef>
                        <a:spcAft>
                          <a:spcPts val="0"/>
                        </a:spcAft>
                      </a:pPr>
                      <a:r>
                        <a:rPr lang="en-US" sz="1400" dirty="0">
                          <a:effectLst/>
                        </a:rPr>
                        <a:t>CCI Measure</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Field Number</a:t>
                      </a:r>
                    </a:p>
                    <a:p>
                      <a:pPr marL="0" marR="0" algn="ctr">
                        <a:lnSpc>
                          <a:spcPct val="107000"/>
                        </a:lnSpc>
                        <a:spcBef>
                          <a:spcPts val="0"/>
                        </a:spcBef>
                        <a:spcAft>
                          <a:spcPts val="0"/>
                        </a:spcAft>
                      </a:pPr>
                      <a:r>
                        <a:rPr lang="en-US" sz="1400" dirty="0">
                          <a:effectLst/>
                        </a:rPr>
                        <a:t>in CALPADS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tc>
                  <a:txBody>
                    <a:bodyPr/>
                    <a:lstStyle/>
                    <a:p>
                      <a:pPr marL="0" marR="0" algn="ctr">
                        <a:lnSpc>
                          <a:spcPct val="107000"/>
                        </a:lnSpc>
                        <a:spcBef>
                          <a:spcPts val="0"/>
                        </a:spcBef>
                        <a:spcAft>
                          <a:spcPts val="0"/>
                        </a:spcAft>
                      </a:pPr>
                      <a:r>
                        <a:rPr lang="en-US" sz="1400" dirty="0">
                          <a:effectLst/>
                        </a:rPr>
                        <a:t>Starting in 2019–2020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nchor="ctr"/>
                </a:tc>
                <a:extLst>
                  <a:ext uri="{0D108BD9-81ED-4DB2-BD59-A6C34878D82A}">
                    <a16:rowId xmlns:a16="http://schemas.microsoft.com/office/drawing/2014/main" val="3625192885"/>
                  </a:ext>
                </a:extLst>
              </a:tr>
              <a:tr h="1832221">
                <a:tc>
                  <a:txBody>
                    <a:bodyPr/>
                    <a:lstStyle/>
                    <a:p>
                      <a:pPr marL="0" marR="90170">
                        <a:lnSpc>
                          <a:spcPct val="107000"/>
                        </a:lnSpc>
                        <a:spcBef>
                          <a:spcPts val="0"/>
                        </a:spcBef>
                        <a:spcAft>
                          <a:spcPts val="0"/>
                        </a:spcAft>
                      </a:pPr>
                      <a:r>
                        <a:rPr lang="en-US" sz="1400" dirty="0">
                          <a:effectLst/>
                        </a:rPr>
                        <a:t>College Credit Courses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CALPADS Field #9.07 (CRS-State Course Code) is used CCI College Credit Courses.</a:t>
                      </a:r>
                    </a:p>
                    <a:p>
                      <a:pPr marL="0" marR="0">
                        <a:lnSpc>
                          <a:spcPct val="107000"/>
                        </a:lnSpc>
                        <a:spcBef>
                          <a:spcPts val="0"/>
                        </a:spcBef>
                        <a:spcAft>
                          <a:spcPts val="0"/>
                        </a:spcAft>
                      </a:pPr>
                      <a:r>
                        <a:rPr lang="en-US" sz="1400" dirty="0">
                          <a:effectLst/>
                        </a:rPr>
                        <a:t>Starting in 2019–2020, the following codes are used for Academic College Credit Courses: </a:t>
                      </a:r>
                    </a:p>
                    <a:p>
                      <a:pPr marL="0" marR="0">
                        <a:lnSpc>
                          <a:spcPct val="107000"/>
                        </a:lnSpc>
                        <a:spcBef>
                          <a:spcPts val="0"/>
                        </a:spcBef>
                        <a:spcAft>
                          <a:spcPts val="0"/>
                        </a:spcAft>
                      </a:pPr>
                      <a:r>
                        <a:rPr lang="en-US" sz="1400" dirty="0">
                          <a:effectLst/>
                        </a:rPr>
                        <a:t> </a:t>
                      </a:r>
                    </a:p>
                    <a:p>
                      <a:pPr marL="0" marR="0">
                        <a:lnSpc>
                          <a:spcPct val="107000"/>
                        </a:lnSpc>
                        <a:spcBef>
                          <a:spcPts val="0"/>
                        </a:spcBef>
                        <a:spcAft>
                          <a:spcPts val="0"/>
                        </a:spcAft>
                      </a:pPr>
                      <a:r>
                        <a:rPr lang="en-US" sz="1400" dirty="0">
                          <a:effectLst/>
                        </a:rPr>
                        <a:t>• 9020: College Credit Course – Visual Arts </a:t>
                      </a:r>
                    </a:p>
                    <a:p>
                      <a:pPr marL="0" marR="0">
                        <a:lnSpc>
                          <a:spcPct val="107000"/>
                        </a:lnSpc>
                        <a:spcBef>
                          <a:spcPts val="0"/>
                        </a:spcBef>
                        <a:spcAft>
                          <a:spcPts val="0"/>
                        </a:spcAft>
                      </a:pPr>
                      <a:r>
                        <a:rPr lang="en-US" sz="1400" dirty="0">
                          <a:effectLst/>
                        </a:rPr>
                        <a:t>• 9082: College Credit Course – Dance </a:t>
                      </a:r>
                    </a:p>
                    <a:p>
                      <a:pPr marL="0" marR="0">
                        <a:lnSpc>
                          <a:spcPct val="107000"/>
                        </a:lnSpc>
                        <a:spcBef>
                          <a:spcPts val="0"/>
                        </a:spcBef>
                        <a:spcAft>
                          <a:spcPts val="0"/>
                        </a:spcAft>
                      </a:pPr>
                      <a:r>
                        <a:rPr lang="en-US" sz="1400" dirty="0">
                          <a:effectLst/>
                        </a:rPr>
                        <a:t>• 9096: College Credit Course – Theatre</a:t>
                      </a:r>
                    </a:p>
                    <a:p>
                      <a:pPr marL="0" marR="0">
                        <a:lnSpc>
                          <a:spcPct val="107000"/>
                        </a:lnSpc>
                        <a:spcBef>
                          <a:spcPts val="0"/>
                        </a:spcBef>
                        <a:spcAft>
                          <a:spcPts val="0"/>
                        </a:spcAft>
                      </a:pPr>
                      <a:r>
                        <a:rPr lang="en-US" sz="1400" dirty="0">
                          <a:effectLst/>
                        </a:rPr>
                        <a:t>• 9120: College Credit Course – English </a:t>
                      </a:r>
                    </a:p>
                    <a:p>
                      <a:pPr marL="0" marR="0">
                        <a:lnSpc>
                          <a:spcPct val="107000"/>
                        </a:lnSpc>
                        <a:spcBef>
                          <a:spcPts val="0"/>
                        </a:spcBef>
                        <a:spcAft>
                          <a:spcPts val="0"/>
                        </a:spcAft>
                      </a:pPr>
                      <a:r>
                        <a:rPr lang="en-US" sz="1400" dirty="0">
                          <a:effectLst/>
                        </a:rPr>
                        <a:t>• 9154: College Credit Course – World Language </a:t>
                      </a:r>
                    </a:p>
                  </a:txBody>
                  <a:tcPr marL="29821" marR="29821" marT="0" marB="0">
                    <a:solidFill>
                      <a:srgbClr val="E8F4F4"/>
                    </a:solidFill>
                  </a:tcPr>
                </a:tc>
                <a:extLst>
                  <a:ext uri="{0D108BD9-81ED-4DB2-BD59-A6C34878D82A}">
                    <a16:rowId xmlns:a16="http://schemas.microsoft.com/office/drawing/2014/main" val="3556713529"/>
                  </a:ext>
                </a:extLst>
              </a:tr>
              <a:tr h="1288034">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tc>
                  <a:txBody>
                    <a:bodyPr/>
                    <a:lstStyle/>
                    <a:p>
                      <a:pPr marL="342900" marR="0" indent="-342900">
                        <a:lnSpc>
                          <a:spcPct val="107000"/>
                        </a:lnSpc>
                        <a:spcBef>
                          <a:spcPts val="0"/>
                        </a:spcBef>
                        <a:spcAft>
                          <a:spcPts val="0"/>
                        </a:spcAft>
                        <a:buFont typeface="Arial" panose="020B0604020202020204" pitchFamily="34" charset="0"/>
                        <a:buChar char="•"/>
                      </a:pPr>
                      <a:r>
                        <a:rPr lang="en-US" sz="1400" dirty="0">
                          <a:effectLst/>
                        </a:rPr>
                        <a:t>The 7000-8999 codes are used for CTE College Credit Courses </a:t>
                      </a:r>
                    </a:p>
                    <a:p>
                      <a:pPr marL="342900" marR="0" indent="-342900">
                        <a:lnSpc>
                          <a:spcPct val="107000"/>
                        </a:lnSpc>
                        <a:spcBef>
                          <a:spcPts val="0"/>
                        </a:spcBef>
                        <a:spcAft>
                          <a:spcPts val="0"/>
                        </a:spcAft>
                        <a:buFont typeface="Arial" panose="020B0604020202020204" pitchFamily="34" charset="0"/>
                        <a:buChar char="•"/>
                      </a:pPr>
                      <a:r>
                        <a:rPr lang="en-US" sz="1400" dirty="0">
                          <a:effectLst/>
                        </a:rPr>
                        <a:t>Course Section Instructional Level Code [Field #9.19] of “23-College and Credit only” and “24 – Dual Credit” must be selected in conjunction with 7000-8999 codes to be counted</a:t>
                      </a:r>
                    </a:p>
                    <a:p>
                      <a:pPr marL="342900" marR="0" indent="-342900">
                        <a:lnSpc>
                          <a:spcPct val="107000"/>
                        </a:lnSpc>
                        <a:spcBef>
                          <a:spcPts val="0"/>
                        </a:spcBef>
                        <a:spcAft>
                          <a:spcPts val="0"/>
                        </a:spcAft>
                        <a:buFont typeface="Arial" panose="020B0604020202020204" pitchFamily="34" charset="0"/>
                        <a:buChar char="•"/>
                      </a:pPr>
                      <a:r>
                        <a:rPr lang="en-US" sz="1400" dirty="0">
                          <a:effectLst/>
                        </a:rPr>
                        <a:t>CALPADS Data Field #10.18 (Student Course Final Grade): </a:t>
                      </a:r>
                    </a:p>
                    <a:p>
                      <a:pPr marL="0" marR="0">
                        <a:lnSpc>
                          <a:spcPct val="107000"/>
                        </a:lnSpc>
                        <a:spcBef>
                          <a:spcPts val="0"/>
                        </a:spcBef>
                        <a:spcAft>
                          <a:spcPts val="0"/>
                        </a:spcAft>
                      </a:pPr>
                      <a:r>
                        <a:rPr lang="en-US" sz="1400" dirty="0">
                          <a:effectLst/>
                        </a:rPr>
                        <a:t> A+, A, A-, B+, B, B-, C+, C, C-, P (passing) </a:t>
                      </a:r>
                    </a:p>
                    <a:p>
                      <a:pPr marL="0" marR="0" algn="ctr">
                        <a:lnSpc>
                          <a:spcPct val="107000"/>
                        </a:lnSpc>
                        <a:spcBef>
                          <a:spcPts val="0"/>
                        </a:spcBef>
                        <a:spcAft>
                          <a:spcPts val="0"/>
                        </a:spcAft>
                      </a:pPr>
                      <a:r>
                        <a:rPr lang="en-US" sz="1400" dirty="0">
                          <a:effectLst/>
                        </a:rPr>
                        <a:t>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CEE9E8"/>
                    </a:solidFill>
                  </a:tcPr>
                </a:tc>
                <a:extLst>
                  <a:ext uri="{0D108BD9-81ED-4DB2-BD59-A6C34878D82A}">
                    <a16:rowId xmlns:a16="http://schemas.microsoft.com/office/drawing/2014/main" val="2389487401"/>
                  </a:ext>
                </a:extLst>
              </a:tr>
              <a:tr h="1393620">
                <a:tc>
                  <a:txBody>
                    <a:bodyPr/>
                    <a:lstStyle/>
                    <a:p>
                      <a:pPr marL="0" marR="0">
                        <a:lnSpc>
                          <a:spcPct val="107000"/>
                        </a:lnSpc>
                        <a:spcBef>
                          <a:spcPts val="0"/>
                        </a:spcBef>
                        <a:spcAft>
                          <a:spcPts val="0"/>
                        </a:spcAft>
                      </a:pPr>
                      <a:r>
                        <a:rPr lang="en-US" sz="1400" dirty="0">
                          <a:effectLst/>
                        </a:rPr>
                        <a:t>Leadership/ Military Science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9.07</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29821" marR="29821" marT="0" marB="0">
                    <a:solidFill>
                      <a:srgbClr val="E8F4F4"/>
                    </a:solidFill>
                  </a:tcPr>
                </a:tc>
                <a:tc>
                  <a:txBody>
                    <a:bodyPr/>
                    <a:lstStyle/>
                    <a:p>
                      <a:pPr marL="0" marR="0">
                        <a:lnSpc>
                          <a:spcPct val="107000"/>
                        </a:lnSpc>
                        <a:spcBef>
                          <a:spcPts val="0"/>
                        </a:spcBef>
                        <a:spcAft>
                          <a:spcPts val="0"/>
                        </a:spcAft>
                      </a:pPr>
                      <a:r>
                        <a:rPr lang="en-US" sz="1400" dirty="0">
                          <a:effectLst/>
                        </a:rPr>
                        <a:t>For the current year, both of the following course codes are available for use to denote the completion of Leadership/ Military science: </a:t>
                      </a:r>
                    </a:p>
                    <a:p>
                      <a:pPr marL="342900" marR="0" lvl="0" indent="-342900">
                        <a:spcBef>
                          <a:spcPts val="0"/>
                        </a:spcBef>
                        <a:spcAft>
                          <a:spcPts val="0"/>
                        </a:spcAft>
                        <a:buFont typeface="Symbol" panose="05050102010706020507" pitchFamily="18" charset="2"/>
                        <a:buChar char="·"/>
                      </a:pPr>
                      <a:r>
                        <a:rPr lang="en-US" sz="1400" dirty="0">
                          <a:effectLst/>
                        </a:rPr>
                        <a:t>State Course Code 9373 – Leadership/Military Science (as of July 1, 2019)</a:t>
                      </a:r>
                    </a:p>
                    <a:p>
                      <a:pPr marL="342900" marR="64135" lvl="0" indent="-342900">
                        <a:spcBef>
                          <a:spcPts val="0"/>
                        </a:spcBef>
                        <a:spcAft>
                          <a:spcPts val="0"/>
                        </a:spcAft>
                        <a:buFont typeface="Symbol" panose="05050102010706020507" pitchFamily="18" charset="2"/>
                        <a:buChar char="·"/>
                      </a:pPr>
                      <a:r>
                        <a:rPr lang="en-US" sz="1400" dirty="0">
                          <a:effectLst/>
                        </a:rPr>
                        <a:t>State Course Code 9374 – Junior Reserve Officers Training Corps (JROTC) (starting July 1, 2021)</a:t>
                      </a:r>
                      <a:endParaRPr lang="en-US" sz="1400" dirty="0">
                        <a:effectLst/>
                        <a:latin typeface="Arial" panose="020B0604020202020204" pitchFamily="34" charset="0"/>
                        <a:ea typeface="Candara" panose="020E0502030303020204" pitchFamily="34" charset="0"/>
                        <a:cs typeface="Times New Roman" panose="02020603050405020304" pitchFamily="18" charset="0"/>
                      </a:endParaRPr>
                    </a:p>
                  </a:txBody>
                  <a:tcPr marL="29821" marR="29821" marT="0" marB="0">
                    <a:solidFill>
                      <a:srgbClr val="E8F4F4"/>
                    </a:solidFill>
                  </a:tcPr>
                </a:tc>
                <a:extLst>
                  <a:ext uri="{0D108BD9-81ED-4DB2-BD59-A6C34878D82A}">
                    <a16:rowId xmlns:a16="http://schemas.microsoft.com/office/drawing/2014/main" val="2612349870"/>
                  </a:ext>
                </a:extLst>
              </a:tr>
            </a:tbl>
          </a:graphicData>
        </a:graphic>
      </p:graphicFrame>
      <p:sp>
        <p:nvSpPr>
          <p:cNvPr id="9" name="TextBox 8">
            <a:extLst>
              <a:ext uri="{FF2B5EF4-FFF2-40B4-BE49-F238E27FC236}">
                <a16:creationId xmlns:a16="http://schemas.microsoft.com/office/drawing/2014/main" id="{B53914F3-DC32-3A38-F970-972716FC2FBC}"/>
              </a:ext>
            </a:extLst>
          </p:cNvPr>
          <p:cNvSpPr txBox="1"/>
          <p:nvPr/>
        </p:nvSpPr>
        <p:spPr>
          <a:xfrm>
            <a:off x="6871204" y="1978849"/>
            <a:ext cx="4496309" cy="1173142"/>
          </a:xfrm>
          <a:prstGeom prst="rect">
            <a:avLst/>
          </a:prstGeom>
          <a:noFill/>
          <a:ln>
            <a:solidFill>
              <a:srgbClr val="E8F4F4"/>
            </a:solidFill>
          </a:ln>
        </p:spPr>
        <p:txBody>
          <a:bodyPr wrap="square" rtlCol="0">
            <a:spAutoFit/>
          </a:bodyPr>
          <a:lstStyle/>
          <a:p>
            <a:pPr>
              <a:lnSpc>
                <a:spcPct val="107000"/>
              </a:lnSpc>
            </a:pPr>
            <a:r>
              <a:rPr lang="en-US" sz="1333" dirty="0"/>
              <a:t>• 9200: College Credit Course – History/Social Science </a:t>
            </a:r>
          </a:p>
          <a:p>
            <a:pPr>
              <a:lnSpc>
                <a:spcPct val="107000"/>
              </a:lnSpc>
            </a:pPr>
            <a:r>
              <a:rPr lang="en-US" sz="1333" dirty="0"/>
              <a:t>• 9227: College Credit Course – Other </a:t>
            </a:r>
          </a:p>
          <a:p>
            <a:pPr>
              <a:lnSpc>
                <a:spcPct val="107000"/>
              </a:lnSpc>
            </a:pPr>
            <a:r>
              <a:rPr lang="en-US" sz="1333" dirty="0"/>
              <a:t>• 9273: </a:t>
            </a:r>
            <a:r>
              <a:rPr lang="en-US" sz="1333" dirty="0">
                <a:solidFill>
                  <a:srgbClr val="022C42"/>
                </a:solidFill>
              </a:rPr>
              <a:t>College</a:t>
            </a:r>
            <a:r>
              <a:rPr lang="en-US" sz="1333" dirty="0"/>
              <a:t> Credit Course – Mathematics</a:t>
            </a:r>
          </a:p>
          <a:p>
            <a:pPr>
              <a:lnSpc>
                <a:spcPct val="107000"/>
              </a:lnSpc>
            </a:pPr>
            <a:r>
              <a:rPr lang="en-US" sz="1333" dirty="0"/>
              <a:t>• 9303: College Credit Course – Music</a:t>
            </a:r>
          </a:p>
          <a:p>
            <a:pPr>
              <a:lnSpc>
                <a:spcPct val="107000"/>
              </a:lnSpc>
            </a:pPr>
            <a:r>
              <a:rPr lang="en-US" sz="1333" dirty="0"/>
              <a:t>• 9358: College Credit Course – Science</a:t>
            </a:r>
            <a:endParaRPr lang="en-US" sz="1333"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6D66008-8110-E6EA-9020-34F937191B2D}"/>
              </a:ext>
            </a:extLst>
          </p:cNvPr>
          <p:cNvSpPr>
            <a:spLocks noGrp="1"/>
          </p:cNvSpPr>
          <p:nvPr>
            <p:ph type="ftr" sz="quarter" idx="10"/>
          </p:nvPr>
        </p:nvSpPr>
        <p:spPr/>
        <p:txBody>
          <a:bodyPr/>
          <a:lstStyle/>
          <a:p>
            <a:r>
              <a:rPr lang="es-ES"/>
              <a:t>EOY Primer v1.0 AY 25-26</a:t>
            </a:r>
            <a:endParaRPr lang="en-US" dirty="0"/>
          </a:p>
        </p:txBody>
      </p:sp>
      <p:sp>
        <p:nvSpPr>
          <p:cNvPr id="5" name="Slide Number Placeholder 4">
            <a:extLst>
              <a:ext uri="{FF2B5EF4-FFF2-40B4-BE49-F238E27FC236}">
                <a16:creationId xmlns:a16="http://schemas.microsoft.com/office/drawing/2014/main" id="{CF116F83-50F5-AE00-49B8-07D1012AA113}"/>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43</a:t>
            </a:fld>
            <a:endParaRPr lang="en-US"/>
          </a:p>
        </p:txBody>
      </p:sp>
      <p:sp>
        <p:nvSpPr>
          <p:cNvPr id="7" name="Title 6">
            <a:extLst>
              <a:ext uri="{FF2B5EF4-FFF2-40B4-BE49-F238E27FC236}">
                <a16:creationId xmlns:a16="http://schemas.microsoft.com/office/drawing/2014/main" id="{B76E3645-79B3-4B0E-80C0-F5FE930633E5}"/>
              </a:ext>
            </a:extLst>
          </p:cNvPr>
          <p:cNvSpPr>
            <a:spLocks noGrp="1"/>
          </p:cNvSpPr>
          <p:nvPr>
            <p:ph type="title" idx="4294967295"/>
          </p:nvPr>
        </p:nvSpPr>
        <p:spPr>
          <a:xfrm>
            <a:off x="432000" y="283802"/>
            <a:ext cx="10079038" cy="762000"/>
          </a:xfrm>
        </p:spPr>
        <p:txBody>
          <a:bodyPr/>
          <a:lstStyle/>
          <a:p>
            <a:r>
              <a:rPr lang="en-US" dirty="0"/>
              <a:t>CCI Course Completion </a:t>
            </a:r>
          </a:p>
        </p:txBody>
      </p:sp>
      <p:sp>
        <p:nvSpPr>
          <p:cNvPr id="2" name="Slide Number Placeholder 5">
            <a:extLst>
              <a:ext uri="{FF2B5EF4-FFF2-40B4-BE49-F238E27FC236}">
                <a16:creationId xmlns:a16="http://schemas.microsoft.com/office/drawing/2014/main" id="{15354C4F-07F7-9F95-537C-FB0DE938BB53}"/>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43</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657682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8123-AA2D-3809-EBBB-DEC3B4E1E894}"/>
              </a:ext>
            </a:extLst>
          </p:cNvPr>
          <p:cNvSpPr>
            <a:spLocks noGrp="1"/>
          </p:cNvSpPr>
          <p:nvPr>
            <p:ph type="title"/>
          </p:nvPr>
        </p:nvSpPr>
        <p:spPr>
          <a:xfrm>
            <a:off x="519165" y="448074"/>
            <a:ext cx="11392414" cy="762000"/>
          </a:xfrm>
        </p:spPr>
        <p:txBody>
          <a:bodyPr>
            <a:normAutofit fontScale="90000"/>
          </a:bodyPr>
          <a:lstStyle/>
          <a:p>
            <a:r>
              <a:rPr lang="en-US" dirty="0"/>
              <a:t>24-25 Handbook: </a:t>
            </a:r>
            <a:br>
              <a:rPr lang="en-US" dirty="0"/>
            </a:br>
            <a:r>
              <a:rPr lang="en-US" dirty="0"/>
              <a:t>Connecting CALPADS to the Dashboard</a:t>
            </a:r>
            <a:br>
              <a:rPr lang="en-US" dirty="0"/>
            </a:br>
            <a:endParaRPr lang="en-US" dirty="0"/>
          </a:p>
        </p:txBody>
      </p:sp>
      <p:sp>
        <p:nvSpPr>
          <p:cNvPr id="3" name="Footer Placeholder 2">
            <a:extLst>
              <a:ext uri="{FF2B5EF4-FFF2-40B4-BE49-F238E27FC236}">
                <a16:creationId xmlns:a16="http://schemas.microsoft.com/office/drawing/2014/main" id="{316E88EF-A2B6-17EA-0088-E768B6FBF3DB}"/>
              </a:ext>
            </a:extLst>
          </p:cNvPr>
          <p:cNvSpPr>
            <a:spLocks noGrp="1"/>
          </p:cNvSpPr>
          <p:nvPr>
            <p:ph type="ftr" sz="quarter" idx="10"/>
          </p:nvPr>
        </p:nvSpPr>
        <p:spPr>
          <a:xfrm>
            <a:off x="668951" y="6365363"/>
            <a:ext cx="4048018" cy="421200"/>
          </a:xfrm>
          <a:noFill/>
        </p:spPr>
        <p:txBody>
          <a:bodyPr/>
          <a:lstStyle/>
          <a:p>
            <a:r>
              <a:rPr lang="es-ES"/>
              <a:t>EOY Primer v1.0 AY 25-26</a:t>
            </a:r>
            <a:endParaRPr lang="en-US" dirty="0"/>
          </a:p>
        </p:txBody>
      </p:sp>
      <p:sp>
        <p:nvSpPr>
          <p:cNvPr id="4" name="Slide Number Placeholder 3">
            <a:extLst>
              <a:ext uri="{FF2B5EF4-FFF2-40B4-BE49-F238E27FC236}">
                <a16:creationId xmlns:a16="http://schemas.microsoft.com/office/drawing/2014/main" id="{4554473F-536A-2AE4-DC8D-A8913D5C9B6B}"/>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3A3F61"/>
                </a:solidFill>
                <a:latin typeface="Aeries Sans" panose="020B060402020202020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44</a:t>
            </a:fld>
            <a:endParaRPr lang="en-US"/>
          </a:p>
        </p:txBody>
      </p:sp>
      <p:pic>
        <p:nvPicPr>
          <p:cNvPr id="8" name="Picture 7" descr="Screen shot of the 2023–24 Handbook Connecting CALPADS to the Dashboard">
            <a:extLst>
              <a:ext uri="{FF2B5EF4-FFF2-40B4-BE49-F238E27FC236}">
                <a16:creationId xmlns:a16="http://schemas.microsoft.com/office/drawing/2014/main" id="{F06321EF-EA01-4F4F-1FFB-FB4EF79A6C63}"/>
              </a:ext>
            </a:extLst>
          </p:cNvPr>
          <p:cNvPicPr>
            <a:picLocks noChangeAspect="1"/>
          </p:cNvPicPr>
          <p:nvPr/>
        </p:nvPicPr>
        <p:blipFill>
          <a:blip r:embed="rId3"/>
          <a:stretch>
            <a:fillRect/>
          </a:stretch>
        </p:blipFill>
        <p:spPr>
          <a:xfrm>
            <a:off x="519165" y="1663920"/>
            <a:ext cx="5076651" cy="4120610"/>
          </a:xfrm>
          <a:prstGeom prst="rect">
            <a:avLst/>
          </a:prstGeom>
          <a:ln>
            <a:noFill/>
          </a:ln>
          <a:effectLst>
            <a:outerShdw blurRad="292100" dist="139700" dir="2700000" algn="tl" rotWithShape="0">
              <a:srgbClr val="333333">
                <a:alpha val="65000"/>
              </a:srgbClr>
            </a:outerShdw>
          </a:effectLst>
        </p:spPr>
      </p:pic>
      <p:pic>
        <p:nvPicPr>
          <p:cNvPr id="10" name="Picture 9" descr="Screen shot of the 2023–24 Handbook Connecting CALPADS to the Dashboard">
            <a:extLst>
              <a:ext uri="{FF2B5EF4-FFF2-40B4-BE49-F238E27FC236}">
                <a16:creationId xmlns:a16="http://schemas.microsoft.com/office/drawing/2014/main" id="{867F5924-863C-2DC2-8361-00EE1140FDEB}"/>
              </a:ext>
            </a:extLst>
          </p:cNvPr>
          <p:cNvPicPr>
            <a:picLocks noChangeAspect="1"/>
          </p:cNvPicPr>
          <p:nvPr/>
        </p:nvPicPr>
        <p:blipFill>
          <a:blip r:embed="rId4"/>
          <a:stretch>
            <a:fillRect/>
          </a:stretch>
        </p:blipFill>
        <p:spPr>
          <a:xfrm>
            <a:off x="6059064" y="1663921"/>
            <a:ext cx="5603275" cy="3322295"/>
          </a:xfrm>
          <a:prstGeom prst="rect">
            <a:avLst/>
          </a:prstGeom>
          <a:ln>
            <a:noFill/>
          </a:ln>
          <a:effectLst>
            <a:outerShdw blurRad="292100" dist="139700" dir="2700000" algn="tl" rotWithShape="0">
              <a:srgbClr val="333333">
                <a:alpha val="65000"/>
              </a:srgbClr>
            </a:outerShdw>
          </a:effectLst>
        </p:spPr>
      </p:pic>
      <p:sp>
        <p:nvSpPr>
          <p:cNvPr id="5" name="Slide Number Placeholder 5">
            <a:extLst>
              <a:ext uri="{FF2B5EF4-FFF2-40B4-BE49-F238E27FC236}">
                <a16:creationId xmlns:a16="http://schemas.microsoft.com/office/drawing/2014/main" id="{09AAD8BE-E268-947E-AA0F-341DEEF1EF2B}"/>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44</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81770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6D68AC-5341-AFEF-6C67-5897DBF7415D}"/>
              </a:ext>
            </a:extLst>
          </p:cNvPr>
          <p:cNvSpPr>
            <a:spLocks noGrp="1"/>
          </p:cNvSpPr>
          <p:nvPr>
            <p:ph type="ftr" sz="quarter" idx="10"/>
          </p:nvPr>
        </p:nvSpPr>
        <p:spPr/>
        <p:txBody>
          <a:bodyPr/>
          <a:lstStyle/>
          <a:p>
            <a:r>
              <a:rPr lang="es-ES" noProof="0"/>
              <a:t>EOY Primer v1.0 AY 25-26</a:t>
            </a:r>
            <a:endParaRPr lang="en-US" noProof="0"/>
          </a:p>
        </p:txBody>
      </p:sp>
      <p:sp>
        <p:nvSpPr>
          <p:cNvPr id="3" name="Slide Number Placeholder 2">
            <a:extLst>
              <a:ext uri="{FF2B5EF4-FFF2-40B4-BE49-F238E27FC236}">
                <a16:creationId xmlns:a16="http://schemas.microsoft.com/office/drawing/2014/main" id="{5B692355-994D-C199-4DF8-C24D1E243551}"/>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graphicFrame>
        <p:nvGraphicFramePr>
          <p:cNvPr id="4" name="Table 3">
            <a:extLst>
              <a:ext uri="{FF2B5EF4-FFF2-40B4-BE49-F238E27FC236}">
                <a16:creationId xmlns:a16="http://schemas.microsoft.com/office/drawing/2014/main" id="{CCA49E3D-4285-6758-9BE2-6FD7B7FD167C}"/>
              </a:ext>
            </a:extLst>
          </p:cNvPr>
          <p:cNvGraphicFramePr>
            <a:graphicFrameLocks noGrp="1"/>
          </p:cNvGraphicFramePr>
          <p:nvPr>
            <p:extLst>
              <p:ext uri="{D42A27DB-BD31-4B8C-83A1-F6EECF244321}">
                <p14:modId xmlns:p14="http://schemas.microsoft.com/office/powerpoint/2010/main" val="804407204"/>
              </p:ext>
            </p:extLst>
          </p:nvPr>
        </p:nvGraphicFramePr>
        <p:xfrm>
          <a:off x="432000" y="1066668"/>
          <a:ext cx="11069121" cy="4948051"/>
        </p:xfrm>
        <a:graphic>
          <a:graphicData uri="http://schemas.openxmlformats.org/drawingml/2006/table">
            <a:tbl>
              <a:tblPr>
                <a:tableStyleId>{69CF1AB2-1976-4502-BF36-3FF5EA218861}</a:tableStyleId>
              </a:tblPr>
              <a:tblGrid>
                <a:gridCol w="1696984">
                  <a:extLst>
                    <a:ext uri="{9D8B030D-6E8A-4147-A177-3AD203B41FA5}">
                      <a16:colId xmlns:a16="http://schemas.microsoft.com/office/drawing/2014/main" val="2371084588"/>
                    </a:ext>
                  </a:extLst>
                </a:gridCol>
                <a:gridCol w="7569532">
                  <a:extLst>
                    <a:ext uri="{9D8B030D-6E8A-4147-A177-3AD203B41FA5}">
                      <a16:colId xmlns:a16="http://schemas.microsoft.com/office/drawing/2014/main" val="518471694"/>
                    </a:ext>
                  </a:extLst>
                </a:gridCol>
                <a:gridCol w="1802605">
                  <a:extLst>
                    <a:ext uri="{9D8B030D-6E8A-4147-A177-3AD203B41FA5}">
                      <a16:colId xmlns:a16="http://schemas.microsoft.com/office/drawing/2014/main" val="2749769981"/>
                    </a:ext>
                  </a:extLst>
                </a:gridCol>
              </a:tblGrid>
              <a:tr h="429944">
                <a:tc>
                  <a:txBody>
                    <a:bodyPr/>
                    <a:lstStyle/>
                    <a:p>
                      <a:pPr algn="ctr" fontAlgn="base">
                        <a:lnSpc>
                          <a:spcPts val="2850"/>
                        </a:lnSpc>
                        <a:buNone/>
                      </a:pPr>
                      <a:r>
                        <a:rPr lang="en-US" sz="1600" b="1" u="none" strike="noStrike" dirty="0">
                          <a:solidFill>
                            <a:schemeClr val="tx1"/>
                          </a:solidFill>
                          <a:effectLst/>
                        </a:rPr>
                        <a:t>Error #</a:t>
                      </a:r>
                      <a:r>
                        <a:rPr lang="en-US" sz="1600" b="1" dirty="0">
                          <a:solidFill>
                            <a:schemeClr val="tx1"/>
                          </a:solidFill>
                          <a:effectLst/>
                        </a:rPr>
                        <a:t>​</a:t>
                      </a:r>
                      <a:endParaRPr lang="en-US" sz="1200" b="1" i="0" dirty="0">
                        <a:solidFill>
                          <a:schemeClr val="tx1"/>
                        </a:solidFill>
                        <a:effectLst/>
                      </a:endParaRPr>
                    </a:p>
                  </a:txBody>
                  <a:tcPr marL="62800" marR="62800" marT="31400" marB="31400" anchor="ctr"/>
                </a:tc>
                <a:tc>
                  <a:txBody>
                    <a:bodyPr/>
                    <a:lstStyle/>
                    <a:p>
                      <a:pPr algn="ctr" fontAlgn="base">
                        <a:lnSpc>
                          <a:spcPts val="2850"/>
                        </a:lnSpc>
                        <a:buNone/>
                      </a:pPr>
                      <a:r>
                        <a:rPr lang="en-US" sz="1600" b="1" u="none" strike="noStrike" dirty="0">
                          <a:solidFill>
                            <a:schemeClr val="tx1"/>
                          </a:solidFill>
                          <a:effectLst/>
                        </a:rPr>
                        <a:t>Error Name</a:t>
                      </a:r>
                      <a:r>
                        <a:rPr lang="en-US" sz="1600" b="1" dirty="0">
                          <a:solidFill>
                            <a:schemeClr val="tx1"/>
                          </a:solidFill>
                          <a:effectLst/>
                        </a:rPr>
                        <a:t>​</a:t>
                      </a:r>
                      <a:endParaRPr lang="en-US" sz="1200" b="1" i="0" dirty="0">
                        <a:solidFill>
                          <a:schemeClr val="tx1"/>
                        </a:solidFill>
                        <a:effectLst/>
                      </a:endParaRPr>
                    </a:p>
                  </a:txBody>
                  <a:tcPr marL="62800" marR="62800" marT="31400" marB="31400" anchor="ctr"/>
                </a:tc>
                <a:tc>
                  <a:txBody>
                    <a:bodyPr/>
                    <a:lstStyle/>
                    <a:p>
                      <a:pPr algn="ctr" fontAlgn="base">
                        <a:lnSpc>
                          <a:spcPts val="2850"/>
                        </a:lnSpc>
                        <a:buNone/>
                      </a:pPr>
                      <a:r>
                        <a:rPr lang="en-US" sz="1600" b="1" u="none" strike="noStrike" dirty="0">
                          <a:solidFill>
                            <a:schemeClr val="tx1"/>
                          </a:solidFill>
                          <a:effectLst/>
                        </a:rPr>
                        <a:t>Severity</a:t>
                      </a:r>
                      <a:r>
                        <a:rPr lang="en-US" sz="1600" b="1" dirty="0">
                          <a:solidFill>
                            <a:srgbClr val="FFFFFF"/>
                          </a:solidFill>
                          <a:effectLst/>
                        </a:rPr>
                        <a:t>​</a:t>
                      </a:r>
                      <a:endParaRPr lang="en-US" sz="1200" b="1" i="0" dirty="0">
                        <a:solidFill>
                          <a:srgbClr val="FFFFFF"/>
                        </a:solidFill>
                        <a:effectLst/>
                      </a:endParaRPr>
                    </a:p>
                  </a:txBody>
                  <a:tcPr marL="62800" marR="62800" marT="31400" marB="31400" anchor="ctr"/>
                </a:tc>
                <a:extLst>
                  <a:ext uri="{0D108BD9-81ED-4DB2-BD59-A6C34878D82A}">
                    <a16:rowId xmlns:a16="http://schemas.microsoft.com/office/drawing/2014/main" val="3394621137"/>
                  </a:ext>
                </a:extLst>
              </a:tr>
              <a:tr h="672214">
                <a:tc>
                  <a:txBody>
                    <a:bodyPr/>
                    <a:lstStyle/>
                    <a:p>
                      <a:pPr algn="ctr" fontAlgn="base">
                        <a:lnSpc>
                          <a:spcPts val="2550"/>
                        </a:lnSpc>
                        <a:buNone/>
                      </a:pPr>
                      <a:r>
                        <a:rPr lang="en-US" sz="1400" b="0" u="none" strike="noStrike" dirty="0">
                          <a:solidFill>
                            <a:srgbClr val="000000"/>
                          </a:solidFill>
                          <a:effectLst/>
                        </a:rPr>
                        <a:t>CERT055</a:t>
                      </a:r>
                      <a:r>
                        <a:rPr lang="en-US" sz="1400" b="0" dirty="0">
                          <a:solidFill>
                            <a:srgbClr val="000000"/>
                          </a:solidFill>
                          <a:effectLst/>
                        </a:rPr>
                        <a:t>​</a:t>
                      </a:r>
                      <a:endParaRPr lang="en-US" sz="1200" b="0" i="0" dirty="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a:solidFill>
                            <a:srgbClr val="000000"/>
                          </a:solidFill>
                          <a:effectLst/>
                        </a:rPr>
                        <a:t>High school with No Enrollment in Career Technical Education</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a:solidFill>
                            <a:srgbClr val="000000"/>
                          </a:solidFill>
                          <a:effectLst/>
                        </a:rPr>
                        <a:t>Warning</a:t>
                      </a:r>
                      <a:r>
                        <a:rPr lang="en-US" sz="1400" b="0">
                          <a:solidFill>
                            <a:srgbClr val="000000"/>
                          </a:solidFill>
                          <a:effectLst/>
                        </a:rPr>
                        <a:t>​</a:t>
                      </a:r>
                      <a:endParaRPr lang="en-US" sz="1200" b="0" i="0">
                        <a:solidFill>
                          <a:srgbClr val="000000"/>
                        </a:solidFill>
                        <a:effectLst/>
                      </a:endParaRPr>
                    </a:p>
                  </a:txBody>
                  <a:tcPr marL="62800" marR="62800" marT="31400" marB="31400" anchor="ctr"/>
                </a:tc>
                <a:extLst>
                  <a:ext uri="{0D108BD9-81ED-4DB2-BD59-A6C34878D82A}">
                    <a16:rowId xmlns:a16="http://schemas.microsoft.com/office/drawing/2014/main" val="2157069151"/>
                  </a:ext>
                </a:extLst>
              </a:tr>
              <a:tr h="686987">
                <a:tc>
                  <a:txBody>
                    <a:bodyPr/>
                    <a:lstStyle/>
                    <a:p>
                      <a:pPr algn="ctr" fontAlgn="base">
                        <a:lnSpc>
                          <a:spcPts val="2550"/>
                        </a:lnSpc>
                        <a:buNone/>
                      </a:pPr>
                      <a:r>
                        <a:rPr lang="en-US" sz="1400" b="0" u="none" strike="noStrike">
                          <a:solidFill>
                            <a:srgbClr val="000000"/>
                          </a:solidFill>
                          <a:effectLst/>
                        </a:rPr>
                        <a:t>SENR0687E2</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a:solidFill>
                            <a:srgbClr val="000000"/>
                          </a:solidFill>
                          <a:effectLst/>
                        </a:rPr>
                        <a:t>No Student Course Section Data for a Secondarily or Short-Term Enrolled Student</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a:solidFill>
                            <a:srgbClr val="000000"/>
                          </a:solidFill>
                          <a:effectLst/>
                        </a:rPr>
                        <a:t>Warning</a:t>
                      </a:r>
                      <a:r>
                        <a:rPr lang="en-US" sz="1400" b="0">
                          <a:solidFill>
                            <a:srgbClr val="000000"/>
                          </a:solidFill>
                          <a:effectLst/>
                        </a:rPr>
                        <a:t>​</a:t>
                      </a:r>
                      <a:endParaRPr lang="en-US" sz="1200" b="0" i="0">
                        <a:solidFill>
                          <a:srgbClr val="000000"/>
                        </a:solidFill>
                        <a:effectLst/>
                      </a:endParaRPr>
                    </a:p>
                  </a:txBody>
                  <a:tcPr marL="62800" marR="62800" marT="31400" marB="31400" anchor="ctr"/>
                </a:tc>
                <a:extLst>
                  <a:ext uri="{0D108BD9-81ED-4DB2-BD59-A6C34878D82A}">
                    <a16:rowId xmlns:a16="http://schemas.microsoft.com/office/drawing/2014/main" val="987137033"/>
                  </a:ext>
                </a:extLst>
              </a:tr>
              <a:tr h="391797">
                <a:tc>
                  <a:txBody>
                    <a:bodyPr/>
                    <a:lstStyle/>
                    <a:p>
                      <a:pPr algn="ctr" fontAlgn="base">
                        <a:lnSpc>
                          <a:spcPts val="2550"/>
                        </a:lnSpc>
                        <a:buNone/>
                      </a:pPr>
                      <a:r>
                        <a:rPr lang="en-US" sz="1400" b="0" u="none" strike="noStrike">
                          <a:solidFill>
                            <a:srgbClr val="000000"/>
                          </a:solidFill>
                          <a:effectLst/>
                        </a:rPr>
                        <a:t>SCSC0681E2</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dirty="0">
                          <a:solidFill>
                            <a:srgbClr val="000000"/>
                          </a:solidFill>
                          <a:effectLst/>
                        </a:rPr>
                        <a:t>Student Course Section for SSID Not Enrolled during Report Period</a:t>
                      </a:r>
                      <a:r>
                        <a:rPr lang="en-US" sz="1400" b="0" dirty="0">
                          <a:solidFill>
                            <a:srgbClr val="000000"/>
                          </a:solidFill>
                          <a:effectLst/>
                        </a:rPr>
                        <a:t>​</a:t>
                      </a:r>
                      <a:endParaRPr lang="en-US" sz="1200" b="0" i="0" dirty="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a:solidFill>
                            <a:srgbClr val="FF0000"/>
                          </a:solidFill>
                          <a:effectLst/>
                        </a:rPr>
                        <a:t>Fatal</a:t>
                      </a:r>
                      <a:r>
                        <a:rPr lang="en-US" sz="1400" b="0">
                          <a:solidFill>
                            <a:srgbClr val="000000"/>
                          </a:solidFill>
                          <a:effectLst/>
                        </a:rPr>
                        <a:t>​</a:t>
                      </a:r>
                      <a:endParaRPr lang="en-US" sz="1200" b="0" i="0">
                        <a:solidFill>
                          <a:srgbClr val="000000"/>
                        </a:solidFill>
                        <a:effectLst/>
                      </a:endParaRPr>
                    </a:p>
                  </a:txBody>
                  <a:tcPr marL="62800" marR="62800" marT="31400" marB="31400" anchor="ctr"/>
                </a:tc>
                <a:extLst>
                  <a:ext uri="{0D108BD9-81ED-4DB2-BD59-A6C34878D82A}">
                    <a16:rowId xmlns:a16="http://schemas.microsoft.com/office/drawing/2014/main" val="2195184943"/>
                  </a:ext>
                </a:extLst>
              </a:tr>
              <a:tr h="746084">
                <a:tc>
                  <a:txBody>
                    <a:bodyPr/>
                    <a:lstStyle/>
                    <a:p>
                      <a:pPr algn="ctr" fontAlgn="base">
                        <a:lnSpc>
                          <a:spcPts val="2550"/>
                        </a:lnSpc>
                        <a:buNone/>
                      </a:pPr>
                      <a:r>
                        <a:rPr lang="en-US" sz="1400" b="0" u="none" strike="noStrike">
                          <a:solidFill>
                            <a:srgbClr val="000000"/>
                          </a:solidFill>
                          <a:effectLst/>
                        </a:rPr>
                        <a:t>SENR0713E2</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dirty="0">
                          <a:solidFill>
                            <a:srgbClr val="000000"/>
                          </a:solidFill>
                          <a:effectLst/>
                        </a:rPr>
                        <a:t>No Student Course Section Data for a Primarily Enrolled Student</a:t>
                      </a:r>
                      <a:r>
                        <a:rPr lang="en-US" sz="1400" b="0" dirty="0">
                          <a:solidFill>
                            <a:srgbClr val="000000"/>
                          </a:solidFill>
                          <a:effectLst/>
                        </a:rPr>
                        <a:t>​</a:t>
                      </a:r>
                      <a:endParaRPr lang="en-US" sz="1200" b="0" i="0" dirty="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a:solidFill>
                            <a:srgbClr val="000000"/>
                          </a:solidFill>
                          <a:effectLst/>
                        </a:rPr>
                        <a:t>Warning</a:t>
                      </a:r>
                      <a:r>
                        <a:rPr lang="en-US" sz="1400" b="0">
                          <a:solidFill>
                            <a:srgbClr val="000000"/>
                          </a:solidFill>
                          <a:effectLst/>
                        </a:rPr>
                        <a:t>​</a:t>
                      </a:r>
                      <a:endParaRPr lang="en-US" sz="1200" b="0" i="0">
                        <a:solidFill>
                          <a:srgbClr val="000000"/>
                        </a:solidFill>
                        <a:effectLst/>
                      </a:endParaRPr>
                    </a:p>
                  </a:txBody>
                  <a:tcPr marL="62800" marR="62800" marT="31400" marB="31400" anchor="ctr"/>
                </a:tc>
                <a:extLst>
                  <a:ext uri="{0D108BD9-81ED-4DB2-BD59-A6C34878D82A}">
                    <a16:rowId xmlns:a16="http://schemas.microsoft.com/office/drawing/2014/main" val="3926677435"/>
                  </a:ext>
                </a:extLst>
              </a:tr>
              <a:tr h="472766">
                <a:tc>
                  <a:txBody>
                    <a:bodyPr/>
                    <a:lstStyle/>
                    <a:p>
                      <a:pPr algn="ctr" fontAlgn="base">
                        <a:lnSpc>
                          <a:spcPts val="2550"/>
                        </a:lnSpc>
                        <a:buNone/>
                      </a:pPr>
                      <a:r>
                        <a:rPr lang="en-US" sz="1400" b="0" u="none" strike="noStrike">
                          <a:solidFill>
                            <a:srgbClr val="000000"/>
                          </a:solidFill>
                          <a:effectLst/>
                        </a:rPr>
                        <a:t>SENR0686E2</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a:solidFill>
                            <a:srgbClr val="000000"/>
                          </a:solidFill>
                          <a:effectLst/>
                        </a:rPr>
                        <a:t>No Enrollment for Course Section (CRSC)</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a:solidFill>
                            <a:srgbClr val="000000"/>
                          </a:solidFill>
                          <a:effectLst/>
                        </a:rPr>
                        <a:t>Warning</a:t>
                      </a:r>
                      <a:r>
                        <a:rPr lang="en-US" sz="1400" b="0">
                          <a:solidFill>
                            <a:srgbClr val="000000"/>
                          </a:solidFill>
                          <a:effectLst/>
                        </a:rPr>
                        <a:t>​</a:t>
                      </a:r>
                      <a:endParaRPr lang="en-US" sz="1200" b="0" i="0">
                        <a:solidFill>
                          <a:srgbClr val="000000"/>
                        </a:solidFill>
                        <a:effectLst/>
                      </a:endParaRPr>
                    </a:p>
                  </a:txBody>
                  <a:tcPr marL="62800" marR="62800" marT="31400" marB="31400" anchor="ctr"/>
                </a:tc>
                <a:extLst>
                  <a:ext uri="{0D108BD9-81ED-4DB2-BD59-A6C34878D82A}">
                    <a16:rowId xmlns:a16="http://schemas.microsoft.com/office/drawing/2014/main" val="3435816039"/>
                  </a:ext>
                </a:extLst>
              </a:tr>
              <a:tr h="391797">
                <a:tc>
                  <a:txBody>
                    <a:bodyPr/>
                    <a:lstStyle/>
                    <a:p>
                      <a:pPr algn="ctr" fontAlgn="base">
                        <a:lnSpc>
                          <a:spcPts val="2550"/>
                        </a:lnSpc>
                        <a:buNone/>
                      </a:pPr>
                      <a:r>
                        <a:rPr lang="en-US" sz="1400" b="0" u="none" strike="noStrike">
                          <a:solidFill>
                            <a:srgbClr val="000000"/>
                          </a:solidFill>
                          <a:effectLst/>
                        </a:rPr>
                        <a:t>CERT102</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a:solidFill>
                            <a:srgbClr val="000000"/>
                          </a:solidFill>
                          <a:effectLst/>
                        </a:rPr>
                        <a:t>No CTE Completer Data</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a:solidFill>
                            <a:srgbClr val="000000"/>
                          </a:solidFill>
                          <a:effectLst/>
                        </a:rPr>
                        <a:t>Warning</a:t>
                      </a:r>
                      <a:r>
                        <a:rPr lang="en-US" sz="1400" b="0">
                          <a:solidFill>
                            <a:srgbClr val="000000"/>
                          </a:solidFill>
                          <a:effectLst/>
                        </a:rPr>
                        <a:t>​</a:t>
                      </a:r>
                      <a:endParaRPr lang="en-US" sz="1200" b="0" i="0">
                        <a:solidFill>
                          <a:srgbClr val="000000"/>
                        </a:solidFill>
                        <a:effectLst/>
                      </a:endParaRPr>
                    </a:p>
                  </a:txBody>
                  <a:tcPr marL="62800" marR="62800" marT="31400" marB="31400" anchor="ctr"/>
                </a:tc>
                <a:extLst>
                  <a:ext uri="{0D108BD9-81ED-4DB2-BD59-A6C34878D82A}">
                    <a16:rowId xmlns:a16="http://schemas.microsoft.com/office/drawing/2014/main" val="3246188704"/>
                  </a:ext>
                </a:extLst>
              </a:tr>
              <a:tr h="764665">
                <a:tc>
                  <a:txBody>
                    <a:bodyPr/>
                    <a:lstStyle/>
                    <a:p>
                      <a:pPr algn="ctr" fontAlgn="base">
                        <a:lnSpc>
                          <a:spcPts val="2550"/>
                        </a:lnSpc>
                        <a:buNone/>
                      </a:pPr>
                      <a:r>
                        <a:rPr lang="en-US" sz="1400" b="0" u="none" strike="noStrike">
                          <a:solidFill>
                            <a:srgbClr val="000000"/>
                          </a:solidFill>
                          <a:effectLst/>
                        </a:rPr>
                        <a:t>SCTE0698E2</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dirty="0">
                          <a:solidFill>
                            <a:srgbClr val="000000"/>
                          </a:solidFill>
                          <a:effectLst/>
                        </a:rPr>
                        <a:t>Missing or invalid SCSC record for CTE Completer </a:t>
                      </a:r>
                      <a:r>
                        <a:rPr lang="en-US" sz="1400" b="0" dirty="0">
                          <a:solidFill>
                            <a:srgbClr val="000000"/>
                          </a:solidFill>
                          <a:effectLst/>
                        </a:rPr>
                        <a:t>​</a:t>
                      </a:r>
                      <a:br>
                        <a:rPr lang="en-US" sz="1400" b="0" dirty="0">
                          <a:solidFill>
                            <a:srgbClr val="000000"/>
                          </a:solidFill>
                          <a:effectLst/>
                        </a:rPr>
                      </a:br>
                      <a:r>
                        <a:rPr lang="en-US" sz="1400" b="0" dirty="0">
                          <a:solidFill>
                            <a:srgbClr val="000000"/>
                          </a:solidFill>
                          <a:effectLst/>
                        </a:rPr>
                        <a:t>​</a:t>
                      </a:r>
                      <a:endParaRPr lang="en-US" sz="1200" b="0" i="0" dirty="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a:solidFill>
                            <a:srgbClr val="FF0000"/>
                          </a:solidFill>
                          <a:effectLst/>
                        </a:rPr>
                        <a:t>Fatal</a:t>
                      </a:r>
                      <a:r>
                        <a:rPr lang="en-US" sz="1400" b="0">
                          <a:solidFill>
                            <a:srgbClr val="000000"/>
                          </a:solidFill>
                          <a:effectLst/>
                        </a:rPr>
                        <a:t>​</a:t>
                      </a:r>
                      <a:endParaRPr lang="en-US" sz="1200" b="0" i="0">
                        <a:solidFill>
                          <a:srgbClr val="000000"/>
                        </a:solidFill>
                        <a:effectLst/>
                      </a:endParaRPr>
                    </a:p>
                  </a:txBody>
                  <a:tcPr marL="62800" marR="62800" marT="31400" marB="31400" anchor="ctr"/>
                </a:tc>
                <a:extLst>
                  <a:ext uri="{0D108BD9-81ED-4DB2-BD59-A6C34878D82A}">
                    <a16:rowId xmlns:a16="http://schemas.microsoft.com/office/drawing/2014/main" val="3001865927"/>
                  </a:ext>
                </a:extLst>
              </a:tr>
              <a:tr h="391797">
                <a:tc>
                  <a:txBody>
                    <a:bodyPr/>
                    <a:lstStyle/>
                    <a:p>
                      <a:pPr algn="ctr" fontAlgn="base">
                        <a:lnSpc>
                          <a:spcPts val="2550"/>
                        </a:lnSpc>
                        <a:buNone/>
                      </a:pPr>
                      <a:r>
                        <a:rPr lang="en-US" sz="1400" b="0" u="none" strike="noStrike">
                          <a:solidFill>
                            <a:srgbClr val="000000"/>
                          </a:solidFill>
                          <a:effectLst/>
                        </a:rPr>
                        <a:t>CERT169</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l" fontAlgn="base">
                        <a:lnSpc>
                          <a:spcPts val="2550"/>
                        </a:lnSpc>
                        <a:buNone/>
                      </a:pPr>
                      <a:r>
                        <a:rPr lang="en-US" sz="1400" b="0" u="none" strike="noStrike">
                          <a:solidFill>
                            <a:srgbClr val="000000"/>
                          </a:solidFill>
                          <a:effectLst/>
                        </a:rPr>
                        <a:t>No WBLR Data Submitted for a School</a:t>
                      </a:r>
                      <a:r>
                        <a:rPr lang="en-US" sz="1400" b="0">
                          <a:solidFill>
                            <a:srgbClr val="000000"/>
                          </a:solidFill>
                          <a:effectLst/>
                        </a:rPr>
                        <a:t>​</a:t>
                      </a:r>
                      <a:endParaRPr lang="en-US" sz="1200" b="0" i="0">
                        <a:solidFill>
                          <a:srgbClr val="000000"/>
                        </a:solidFill>
                        <a:effectLst/>
                      </a:endParaRPr>
                    </a:p>
                  </a:txBody>
                  <a:tcPr marL="62800" marR="62800" marT="31400" marB="31400" anchor="ctr"/>
                </a:tc>
                <a:tc>
                  <a:txBody>
                    <a:bodyPr/>
                    <a:lstStyle/>
                    <a:p>
                      <a:pPr algn="ctr" fontAlgn="base">
                        <a:lnSpc>
                          <a:spcPts val="2550"/>
                        </a:lnSpc>
                        <a:buNone/>
                      </a:pPr>
                      <a:r>
                        <a:rPr lang="en-US" sz="1400" b="0" u="none" strike="noStrike" dirty="0">
                          <a:solidFill>
                            <a:srgbClr val="000000"/>
                          </a:solidFill>
                          <a:effectLst/>
                        </a:rPr>
                        <a:t>Warning</a:t>
                      </a:r>
                      <a:r>
                        <a:rPr lang="en-US" sz="1400" b="0" dirty="0">
                          <a:solidFill>
                            <a:srgbClr val="000000"/>
                          </a:solidFill>
                          <a:effectLst/>
                        </a:rPr>
                        <a:t>​</a:t>
                      </a:r>
                      <a:endParaRPr lang="en-US" sz="1200" b="0" i="0" dirty="0">
                        <a:solidFill>
                          <a:srgbClr val="000000"/>
                        </a:solidFill>
                        <a:effectLst/>
                      </a:endParaRPr>
                    </a:p>
                  </a:txBody>
                  <a:tcPr marL="62800" marR="62800" marT="31400" marB="31400" anchor="ctr"/>
                </a:tc>
                <a:extLst>
                  <a:ext uri="{0D108BD9-81ED-4DB2-BD59-A6C34878D82A}">
                    <a16:rowId xmlns:a16="http://schemas.microsoft.com/office/drawing/2014/main" val="1054255723"/>
                  </a:ext>
                </a:extLst>
              </a:tr>
            </a:tbl>
          </a:graphicData>
        </a:graphic>
      </p:graphicFrame>
      <p:sp>
        <p:nvSpPr>
          <p:cNvPr id="5" name="Rectangle 1">
            <a:extLst>
              <a:ext uri="{FF2B5EF4-FFF2-40B4-BE49-F238E27FC236}">
                <a16:creationId xmlns:a16="http://schemas.microsoft.com/office/drawing/2014/main" id="{94BAC34C-0D34-AF29-5D93-CA82AE48004A}"/>
              </a:ext>
            </a:extLst>
          </p:cNvPr>
          <p:cNvSpPr>
            <a:spLocks noChangeArrowheads="1"/>
          </p:cNvSpPr>
          <p:nvPr/>
        </p:nvSpPr>
        <p:spPr bwMode="auto">
          <a:xfrm>
            <a:off x="954882" y="10660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E6084CD-302D-CDCB-509B-C231FE2077F4}"/>
              </a:ext>
            </a:extLst>
          </p:cNvPr>
          <p:cNvSpPr txBox="1"/>
          <p:nvPr/>
        </p:nvSpPr>
        <p:spPr>
          <a:xfrm>
            <a:off x="954882" y="305909"/>
            <a:ext cx="6096000" cy="584775"/>
          </a:xfrm>
          <a:prstGeom prst="rect">
            <a:avLst/>
          </a:prstGeom>
          <a:noFill/>
        </p:spPr>
        <p:txBody>
          <a:bodyPr wrap="square">
            <a:spAutoFit/>
          </a:bodyPr>
          <a:lstStyle/>
          <a:p>
            <a:r>
              <a:rPr lang="en-US" sz="3200" b="1" i="0" dirty="0">
                <a:effectLst/>
                <a:latin typeface="+mj-lt"/>
              </a:rPr>
              <a:t>EOY 2 Certification Errors</a:t>
            </a:r>
            <a:endParaRPr lang="en-US" sz="3200" b="1" dirty="0">
              <a:latin typeface="+mj-lt"/>
            </a:endParaRPr>
          </a:p>
        </p:txBody>
      </p:sp>
    </p:spTree>
    <p:extLst>
      <p:ext uri="{BB962C8B-B14F-4D97-AF65-F5344CB8AC3E}">
        <p14:creationId xmlns:p14="http://schemas.microsoft.com/office/powerpoint/2010/main" val="18134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9EA1FA-DD32-534C-9B24-BB8694C27263}"/>
              </a:ext>
            </a:extLst>
          </p:cNvPr>
          <p:cNvSpPr>
            <a:spLocks noGrp="1"/>
          </p:cNvSpPr>
          <p:nvPr>
            <p:ph type="ftr" sz="quarter" idx="10"/>
          </p:nvPr>
        </p:nvSpPr>
        <p:spPr/>
        <p:txBody>
          <a:bodyPr/>
          <a:lstStyle/>
          <a:p>
            <a:r>
              <a:rPr lang="es-ES" noProof="0"/>
              <a:t>EOY Primer v1.0 AY 25-26</a:t>
            </a:r>
            <a:endParaRPr lang="en-US" noProof="0"/>
          </a:p>
        </p:txBody>
      </p:sp>
      <p:sp>
        <p:nvSpPr>
          <p:cNvPr id="3" name="Slide Number Placeholder 2">
            <a:extLst>
              <a:ext uri="{FF2B5EF4-FFF2-40B4-BE49-F238E27FC236}">
                <a16:creationId xmlns:a16="http://schemas.microsoft.com/office/drawing/2014/main" id="{5916CE56-7E8B-C26F-6551-A8F3D34CC4C5}"/>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graphicFrame>
        <p:nvGraphicFramePr>
          <p:cNvPr id="4" name="Table 3">
            <a:extLst>
              <a:ext uri="{FF2B5EF4-FFF2-40B4-BE49-F238E27FC236}">
                <a16:creationId xmlns:a16="http://schemas.microsoft.com/office/drawing/2014/main" id="{CF4FBEC6-D84A-F00E-3159-3CBA5D04D1DA}"/>
              </a:ext>
            </a:extLst>
          </p:cNvPr>
          <p:cNvGraphicFramePr>
            <a:graphicFrameLocks noGrp="1"/>
          </p:cNvGraphicFramePr>
          <p:nvPr>
            <p:extLst>
              <p:ext uri="{D42A27DB-BD31-4B8C-83A1-F6EECF244321}">
                <p14:modId xmlns:p14="http://schemas.microsoft.com/office/powerpoint/2010/main" val="1419106962"/>
              </p:ext>
            </p:extLst>
          </p:nvPr>
        </p:nvGraphicFramePr>
        <p:xfrm>
          <a:off x="432487" y="1259840"/>
          <a:ext cx="11339513" cy="4617105"/>
        </p:xfrm>
        <a:graphic>
          <a:graphicData uri="http://schemas.openxmlformats.org/drawingml/2006/table">
            <a:tbl>
              <a:tblPr>
                <a:tableStyleId>{69CF1AB2-1976-4502-BF36-3FF5EA218861}</a:tableStyleId>
              </a:tblPr>
              <a:tblGrid>
                <a:gridCol w="1989764">
                  <a:extLst>
                    <a:ext uri="{9D8B030D-6E8A-4147-A177-3AD203B41FA5}">
                      <a16:colId xmlns:a16="http://schemas.microsoft.com/office/drawing/2014/main" val="1500593125"/>
                    </a:ext>
                  </a:extLst>
                </a:gridCol>
                <a:gridCol w="6982002">
                  <a:extLst>
                    <a:ext uri="{9D8B030D-6E8A-4147-A177-3AD203B41FA5}">
                      <a16:colId xmlns:a16="http://schemas.microsoft.com/office/drawing/2014/main" val="3103478124"/>
                    </a:ext>
                  </a:extLst>
                </a:gridCol>
                <a:gridCol w="2367747">
                  <a:extLst>
                    <a:ext uri="{9D8B030D-6E8A-4147-A177-3AD203B41FA5}">
                      <a16:colId xmlns:a16="http://schemas.microsoft.com/office/drawing/2014/main" val="2898168704"/>
                    </a:ext>
                  </a:extLst>
                </a:gridCol>
              </a:tblGrid>
              <a:tr h="479416">
                <a:tc>
                  <a:txBody>
                    <a:bodyPr/>
                    <a:lstStyle/>
                    <a:p>
                      <a:pPr algn="ctr" fontAlgn="base">
                        <a:lnSpc>
                          <a:spcPts val="2850"/>
                        </a:lnSpc>
                        <a:buNone/>
                      </a:pPr>
                      <a:r>
                        <a:rPr lang="en-US" sz="1800" b="1" u="none" strike="noStrike" dirty="0">
                          <a:solidFill>
                            <a:schemeClr val="tx1"/>
                          </a:solidFill>
                          <a:effectLst/>
                        </a:rPr>
                        <a:t>Error #</a:t>
                      </a:r>
                      <a:r>
                        <a:rPr lang="en-US" sz="1800" b="1" dirty="0">
                          <a:solidFill>
                            <a:schemeClr val="tx1"/>
                          </a:solidFill>
                          <a:effectLst/>
                        </a:rPr>
                        <a:t>​</a:t>
                      </a:r>
                      <a:endParaRPr lang="en-US" sz="1300" b="1" i="0" dirty="0">
                        <a:solidFill>
                          <a:schemeClr val="tx1"/>
                        </a:solidFill>
                        <a:effectLst/>
                      </a:endParaRPr>
                    </a:p>
                  </a:txBody>
                  <a:tcPr marL="68465" marR="68465" marT="34232" marB="34232" anchor="ctr"/>
                </a:tc>
                <a:tc>
                  <a:txBody>
                    <a:bodyPr/>
                    <a:lstStyle/>
                    <a:p>
                      <a:pPr algn="ctr" fontAlgn="base">
                        <a:lnSpc>
                          <a:spcPts val="2850"/>
                        </a:lnSpc>
                        <a:buNone/>
                      </a:pPr>
                      <a:r>
                        <a:rPr lang="en-US" sz="1800" b="1" u="none" strike="noStrike" dirty="0">
                          <a:solidFill>
                            <a:schemeClr val="tx1"/>
                          </a:solidFill>
                          <a:effectLst/>
                        </a:rPr>
                        <a:t>Error Name</a:t>
                      </a:r>
                      <a:r>
                        <a:rPr lang="en-US" sz="1800" b="1" dirty="0">
                          <a:solidFill>
                            <a:schemeClr val="tx1"/>
                          </a:solidFill>
                          <a:effectLst/>
                        </a:rPr>
                        <a:t>​</a:t>
                      </a:r>
                      <a:endParaRPr lang="en-US" sz="1300" b="1" i="0" dirty="0">
                        <a:solidFill>
                          <a:schemeClr val="tx1"/>
                        </a:solidFill>
                        <a:effectLst/>
                      </a:endParaRPr>
                    </a:p>
                  </a:txBody>
                  <a:tcPr marL="68465" marR="68465" marT="34232" marB="34232" anchor="ctr"/>
                </a:tc>
                <a:tc>
                  <a:txBody>
                    <a:bodyPr/>
                    <a:lstStyle/>
                    <a:p>
                      <a:pPr algn="ctr" fontAlgn="base">
                        <a:lnSpc>
                          <a:spcPts val="2850"/>
                        </a:lnSpc>
                        <a:buNone/>
                      </a:pPr>
                      <a:r>
                        <a:rPr lang="en-US" sz="1800" b="1" u="none" strike="noStrike" dirty="0">
                          <a:solidFill>
                            <a:schemeClr val="tx1"/>
                          </a:solidFill>
                          <a:effectLst/>
                        </a:rPr>
                        <a:t>Severity</a:t>
                      </a:r>
                      <a:r>
                        <a:rPr lang="en-US" sz="1800" b="1" dirty="0">
                          <a:solidFill>
                            <a:schemeClr val="tx1"/>
                          </a:solidFill>
                          <a:effectLst/>
                        </a:rPr>
                        <a:t>​</a:t>
                      </a:r>
                      <a:endParaRPr lang="en-US" sz="1300" b="1" i="0" dirty="0">
                        <a:solidFill>
                          <a:schemeClr val="tx1"/>
                        </a:solidFill>
                        <a:effectLst/>
                      </a:endParaRPr>
                    </a:p>
                  </a:txBody>
                  <a:tcPr marL="68465" marR="68465" marT="34232" marB="34232" anchor="ctr"/>
                </a:tc>
                <a:extLst>
                  <a:ext uri="{0D108BD9-81ED-4DB2-BD59-A6C34878D82A}">
                    <a16:rowId xmlns:a16="http://schemas.microsoft.com/office/drawing/2014/main" val="442044427"/>
                  </a:ext>
                </a:extLst>
              </a:tr>
              <a:tr h="637239">
                <a:tc>
                  <a:txBody>
                    <a:bodyPr/>
                    <a:lstStyle/>
                    <a:p>
                      <a:pPr algn="ctr" fontAlgn="base">
                        <a:lnSpc>
                          <a:spcPts val="2550"/>
                        </a:lnSpc>
                        <a:buNone/>
                      </a:pPr>
                      <a:r>
                        <a:rPr lang="en-US" sz="1600" b="0" u="none" strike="noStrike">
                          <a:solidFill>
                            <a:srgbClr val="000000"/>
                          </a:solidFill>
                          <a:effectLst/>
                        </a:rPr>
                        <a:t>SCSE0139E2</a:t>
                      </a:r>
                      <a:r>
                        <a:rPr lang="en-US" sz="1600" b="0">
                          <a:solidFill>
                            <a:srgbClr val="000000"/>
                          </a:solidFill>
                          <a:effectLst/>
                        </a:rPr>
                        <a:t>​</a:t>
                      </a:r>
                      <a:endParaRPr lang="en-US" sz="1300" b="0" i="0">
                        <a:solidFill>
                          <a:srgbClr val="000000"/>
                        </a:solidFill>
                        <a:effectLst/>
                      </a:endParaRPr>
                    </a:p>
                  </a:txBody>
                  <a:tcPr marL="68465" marR="68465" marT="34232" marB="34232" anchor="ctr"/>
                </a:tc>
                <a:tc>
                  <a:txBody>
                    <a:bodyPr/>
                    <a:lstStyle/>
                    <a:p>
                      <a:pPr algn="l" fontAlgn="base">
                        <a:lnSpc>
                          <a:spcPts val="2550"/>
                        </a:lnSpc>
                        <a:buNone/>
                      </a:pPr>
                      <a:r>
                        <a:rPr lang="en-US" sz="1600" b="0" u="none" strike="noStrike" dirty="0">
                          <a:solidFill>
                            <a:srgbClr val="000000"/>
                          </a:solidFill>
                          <a:effectLst/>
                        </a:rPr>
                        <a:t>Missing Course Section Record</a:t>
                      </a:r>
                      <a:r>
                        <a:rPr lang="en-US" sz="1600" b="0" dirty="0">
                          <a:solidFill>
                            <a:srgbClr val="000000"/>
                          </a:solidFill>
                          <a:effectLst/>
                        </a:rPr>
                        <a:t>​</a:t>
                      </a:r>
                      <a:endParaRPr lang="en-US" sz="1300" b="0" i="0" dirty="0">
                        <a:solidFill>
                          <a:srgbClr val="000000"/>
                        </a:solidFill>
                        <a:effectLst/>
                      </a:endParaRPr>
                    </a:p>
                  </a:txBody>
                  <a:tcPr marL="68465" marR="68465" marT="34232" marB="34232" anchor="ctr"/>
                </a:tc>
                <a:tc>
                  <a:txBody>
                    <a:bodyPr/>
                    <a:lstStyle/>
                    <a:p>
                      <a:pPr algn="ctr" fontAlgn="base">
                        <a:lnSpc>
                          <a:spcPts val="2550"/>
                        </a:lnSpc>
                        <a:buNone/>
                      </a:pPr>
                      <a:r>
                        <a:rPr lang="en-US" sz="1600" b="0" u="none" strike="noStrike">
                          <a:solidFill>
                            <a:srgbClr val="FF0000"/>
                          </a:solidFill>
                          <a:effectLst/>
                        </a:rPr>
                        <a:t>Fatal</a:t>
                      </a:r>
                      <a:r>
                        <a:rPr lang="en-US" sz="1600" b="0">
                          <a:solidFill>
                            <a:srgbClr val="000000"/>
                          </a:solidFill>
                          <a:effectLst/>
                        </a:rPr>
                        <a:t>​</a:t>
                      </a:r>
                      <a:endParaRPr lang="en-US" sz="1300" b="0" i="0">
                        <a:solidFill>
                          <a:srgbClr val="000000"/>
                        </a:solidFill>
                        <a:effectLst/>
                      </a:endParaRPr>
                    </a:p>
                  </a:txBody>
                  <a:tcPr marL="68465" marR="68465" marT="34232" marB="34232" anchor="ctr"/>
                </a:tc>
                <a:extLst>
                  <a:ext uri="{0D108BD9-81ED-4DB2-BD59-A6C34878D82A}">
                    <a16:rowId xmlns:a16="http://schemas.microsoft.com/office/drawing/2014/main" val="2608967969"/>
                  </a:ext>
                </a:extLst>
              </a:tr>
              <a:tr h="794366">
                <a:tc>
                  <a:txBody>
                    <a:bodyPr/>
                    <a:lstStyle/>
                    <a:p>
                      <a:pPr algn="ctr" fontAlgn="base">
                        <a:lnSpc>
                          <a:spcPts val="2550"/>
                        </a:lnSpc>
                        <a:buNone/>
                      </a:pPr>
                      <a:r>
                        <a:rPr lang="en-US" sz="1600" b="0" u="none" strike="noStrike">
                          <a:solidFill>
                            <a:srgbClr val="000000"/>
                          </a:solidFill>
                          <a:effectLst/>
                        </a:rPr>
                        <a:t>SCSC0140E2</a:t>
                      </a:r>
                      <a:r>
                        <a:rPr lang="en-US" sz="1600" b="0">
                          <a:solidFill>
                            <a:srgbClr val="000000"/>
                          </a:solidFill>
                          <a:effectLst/>
                        </a:rPr>
                        <a:t>​</a:t>
                      </a:r>
                      <a:endParaRPr lang="en-US" sz="1300" b="0" i="0">
                        <a:solidFill>
                          <a:srgbClr val="000000"/>
                        </a:solidFill>
                        <a:effectLst/>
                      </a:endParaRPr>
                    </a:p>
                  </a:txBody>
                  <a:tcPr marL="68465" marR="68465" marT="34232" marB="34232" anchor="ctr"/>
                </a:tc>
                <a:tc>
                  <a:txBody>
                    <a:bodyPr/>
                    <a:lstStyle/>
                    <a:p>
                      <a:pPr algn="l" fontAlgn="base">
                        <a:lnSpc>
                          <a:spcPts val="2550"/>
                        </a:lnSpc>
                        <a:buNone/>
                      </a:pPr>
                      <a:r>
                        <a:rPr lang="en-US" sz="1600" b="0" u="none" strike="noStrike" dirty="0">
                          <a:solidFill>
                            <a:srgbClr val="000000"/>
                          </a:solidFill>
                          <a:effectLst/>
                        </a:rPr>
                        <a:t>Missing Student Credits Attempted</a:t>
                      </a:r>
                      <a:r>
                        <a:rPr lang="en-US" sz="1600" b="0" dirty="0">
                          <a:solidFill>
                            <a:srgbClr val="000000"/>
                          </a:solidFill>
                          <a:effectLst/>
                        </a:rPr>
                        <a:t>​</a:t>
                      </a:r>
                      <a:endParaRPr lang="en-US" sz="1300" b="0" i="0" dirty="0">
                        <a:solidFill>
                          <a:srgbClr val="000000"/>
                        </a:solidFill>
                        <a:effectLst/>
                      </a:endParaRPr>
                    </a:p>
                  </a:txBody>
                  <a:tcPr marL="68465" marR="68465" marT="34232" marB="34232" anchor="ctr"/>
                </a:tc>
                <a:tc>
                  <a:txBody>
                    <a:bodyPr/>
                    <a:lstStyle/>
                    <a:p>
                      <a:pPr algn="ctr" fontAlgn="base">
                        <a:lnSpc>
                          <a:spcPts val="2550"/>
                        </a:lnSpc>
                        <a:buNone/>
                      </a:pPr>
                      <a:r>
                        <a:rPr lang="en-US" sz="1600" b="0" u="none" strike="noStrike">
                          <a:solidFill>
                            <a:srgbClr val="FF0000"/>
                          </a:solidFill>
                          <a:effectLst/>
                        </a:rPr>
                        <a:t>Fatal</a:t>
                      </a:r>
                      <a:r>
                        <a:rPr lang="en-US" sz="1600" b="0">
                          <a:solidFill>
                            <a:srgbClr val="000000"/>
                          </a:solidFill>
                          <a:effectLst/>
                        </a:rPr>
                        <a:t>​</a:t>
                      </a:r>
                      <a:endParaRPr lang="en-US" sz="1300" b="0" i="0">
                        <a:solidFill>
                          <a:srgbClr val="000000"/>
                        </a:solidFill>
                        <a:effectLst/>
                      </a:endParaRPr>
                    </a:p>
                  </a:txBody>
                  <a:tcPr marL="68465" marR="68465" marT="34232" marB="34232" anchor="ctr"/>
                </a:tc>
                <a:extLst>
                  <a:ext uri="{0D108BD9-81ED-4DB2-BD59-A6C34878D82A}">
                    <a16:rowId xmlns:a16="http://schemas.microsoft.com/office/drawing/2014/main" val="2808655110"/>
                  </a:ext>
                </a:extLst>
              </a:tr>
              <a:tr h="637239">
                <a:tc>
                  <a:txBody>
                    <a:bodyPr/>
                    <a:lstStyle/>
                    <a:p>
                      <a:pPr algn="ctr" fontAlgn="base">
                        <a:lnSpc>
                          <a:spcPts val="2550"/>
                        </a:lnSpc>
                        <a:buNone/>
                      </a:pPr>
                      <a:r>
                        <a:rPr lang="en-US" sz="1600" b="0" u="none" strike="noStrike">
                          <a:solidFill>
                            <a:srgbClr val="000000"/>
                          </a:solidFill>
                          <a:effectLst/>
                        </a:rPr>
                        <a:t>SCSC0141E2</a:t>
                      </a:r>
                      <a:r>
                        <a:rPr lang="en-US" sz="1600" b="0">
                          <a:solidFill>
                            <a:srgbClr val="000000"/>
                          </a:solidFill>
                          <a:effectLst/>
                        </a:rPr>
                        <a:t>​</a:t>
                      </a:r>
                      <a:endParaRPr lang="en-US" sz="1300" b="0" i="0">
                        <a:solidFill>
                          <a:srgbClr val="000000"/>
                        </a:solidFill>
                        <a:effectLst/>
                      </a:endParaRPr>
                    </a:p>
                  </a:txBody>
                  <a:tcPr marL="68465" marR="68465" marT="34232" marB="34232" anchor="ctr"/>
                </a:tc>
                <a:tc>
                  <a:txBody>
                    <a:bodyPr/>
                    <a:lstStyle/>
                    <a:p>
                      <a:pPr algn="l" fontAlgn="base">
                        <a:lnSpc>
                          <a:spcPts val="2550"/>
                        </a:lnSpc>
                        <a:buNone/>
                      </a:pPr>
                      <a:r>
                        <a:rPr lang="en-US" sz="1600" b="0" u="none" strike="noStrike" dirty="0">
                          <a:solidFill>
                            <a:srgbClr val="000000"/>
                          </a:solidFill>
                          <a:effectLst/>
                        </a:rPr>
                        <a:t>Missing Student Credits Earned</a:t>
                      </a:r>
                      <a:r>
                        <a:rPr lang="en-US" sz="1600" b="0" dirty="0">
                          <a:solidFill>
                            <a:srgbClr val="000000"/>
                          </a:solidFill>
                          <a:effectLst/>
                        </a:rPr>
                        <a:t>​</a:t>
                      </a:r>
                      <a:endParaRPr lang="en-US" sz="1300" b="0" i="0" dirty="0">
                        <a:solidFill>
                          <a:srgbClr val="000000"/>
                        </a:solidFill>
                        <a:effectLst/>
                      </a:endParaRPr>
                    </a:p>
                  </a:txBody>
                  <a:tcPr marL="68465" marR="68465" marT="34232" marB="34232" anchor="ctr"/>
                </a:tc>
                <a:tc>
                  <a:txBody>
                    <a:bodyPr/>
                    <a:lstStyle/>
                    <a:p>
                      <a:pPr algn="ctr" fontAlgn="base">
                        <a:lnSpc>
                          <a:spcPts val="2550"/>
                        </a:lnSpc>
                        <a:buNone/>
                      </a:pPr>
                      <a:r>
                        <a:rPr lang="en-US" sz="1600" b="0" u="none" strike="noStrike">
                          <a:solidFill>
                            <a:srgbClr val="FF0000"/>
                          </a:solidFill>
                          <a:effectLst/>
                        </a:rPr>
                        <a:t>Fatal</a:t>
                      </a:r>
                      <a:r>
                        <a:rPr lang="en-US" sz="1600" b="0">
                          <a:solidFill>
                            <a:srgbClr val="000000"/>
                          </a:solidFill>
                          <a:effectLst/>
                        </a:rPr>
                        <a:t>​</a:t>
                      </a:r>
                      <a:endParaRPr lang="en-US" sz="1300" b="0" i="0">
                        <a:solidFill>
                          <a:srgbClr val="000000"/>
                        </a:solidFill>
                        <a:effectLst/>
                      </a:endParaRPr>
                    </a:p>
                  </a:txBody>
                  <a:tcPr marL="68465" marR="68465" marT="34232" marB="34232" anchor="ctr"/>
                </a:tc>
                <a:extLst>
                  <a:ext uri="{0D108BD9-81ED-4DB2-BD59-A6C34878D82A}">
                    <a16:rowId xmlns:a16="http://schemas.microsoft.com/office/drawing/2014/main" val="1972943303"/>
                  </a:ext>
                </a:extLst>
              </a:tr>
              <a:tr h="637239">
                <a:tc>
                  <a:txBody>
                    <a:bodyPr/>
                    <a:lstStyle/>
                    <a:p>
                      <a:pPr algn="ctr" fontAlgn="base">
                        <a:lnSpc>
                          <a:spcPts val="2550"/>
                        </a:lnSpc>
                        <a:buNone/>
                      </a:pPr>
                      <a:r>
                        <a:rPr lang="en-US" sz="1600" b="0" u="none" strike="noStrike">
                          <a:solidFill>
                            <a:srgbClr val="000000"/>
                          </a:solidFill>
                          <a:effectLst/>
                        </a:rPr>
                        <a:t>SCSC0512E2</a:t>
                      </a:r>
                      <a:r>
                        <a:rPr lang="en-US" sz="1600" b="0">
                          <a:solidFill>
                            <a:srgbClr val="000000"/>
                          </a:solidFill>
                          <a:effectLst/>
                        </a:rPr>
                        <a:t>​</a:t>
                      </a:r>
                      <a:endParaRPr lang="en-US" sz="1300" b="0" i="0">
                        <a:solidFill>
                          <a:srgbClr val="000000"/>
                        </a:solidFill>
                        <a:effectLst/>
                      </a:endParaRPr>
                    </a:p>
                  </a:txBody>
                  <a:tcPr marL="68465" marR="68465" marT="34232" marB="34232" anchor="ctr"/>
                </a:tc>
                <a:tc>
                  <a:txBody>
                    <a:bodyPr/>
                    <a:lstStyle/>
                    <a:p>
                      <a:pPr algn="l" fontAlgn="base">
                        <a:lnSpc>
                          <a:spcPts val="2550"/>
                        </a:lnSpc>
                        <a:buNone/>
                      </a:pPr>
                      <a:r>
                        <a:rPr lang="en-US" sz="1600" b="0" u="none" strike="noStrike" dirty="0">
                          <a:solidFill>
                            <a:srgbClr val="000000"/>
                          </a:solidFill>
                          <a:effectLst/>
                        </a:rPr>
                        <a:t>Missing Carnegie Units Earned</a:t>
                      </a:r>
                      <a:r>
                        <a:rPr lang="en-US" sz="1600" b="0" dirty="0">
                          <a:solidFill>
                            <a:srgbClr val="000000"/>
                          </a:solidFill>
                          <a:effectLst/>
                        </a:rPr>
                        <a:t>​</a:t>
                      </a:r>
                      <a:endParaRPr lang="en-US" sz="1300" b="0" i="0" dirty="0">
                        <a:solidFill>
                          <a:srgbClr val="000000"/>
                        </a:solidFill>
                        <a:effectLst/>
                      </a:endParaRPr>
                    </a:p>
                  </a:txBody>
                  <a:tcPr marL="68465" marR="68465" marT="34232" marB="34232" anchor="ctr"/>
                </a:tc>
                <a:tc>
                  <a:txBody>
                    <a:bodyPr/>
                    <a:lstStyle/>
                    <a:p>
                      <a:pPr algn="ctr" fontAlgn="base">
                        <a:lnSpc>
                          <a:spcPts val="2550"/>
                        </a:lnSpc>
                        <a:buNone/>
                      </a:pPr>
                      <a:r>
                        <a:rPr lang="en-US" sz="1600" b="0" u="none" strike="noStrike">
                          <a:solidFill>
                            <a:srgbClr val="FF0000"/>
                          </a:solidFill>
                          <a:effectLst/>
                        </a:rPr>
                        <a:t>Fatal</a:t>
                      </a:r>
                      <a:r>
                        <a:rPr lang="en-US" sz="1600" b="0">
                          <a:solidFill>
                            <a:srgbClr val="000000"/>
                          </a:solidFill>
                          <a:effectLst/>
                        </a:rPr>
                        <a:t>​</a:t>
                      </a:r>
                      <a:endParaRPr lang="en-US" sz="1300" b="0" i="0">
                        <a:solidFill>
                          <a:srgbClr val="000000"/>
                        </a:solidFill>
                        <a:effectLst/>
                      </a:endParaRPr>
                    </a:p>
                  </a:txBody>
                  <a:tcPr marL="68465" marR="68465" marT="34232" marB="34232" anchor="ctr"/>
                </a:tc>
                <a:extLst>
                  <a:ext uri="{0D108BD9-81ED-4DB2-BD59-A6C34878D82A}">
                    <a16:rowId xmlns:a16="http://schemas.microsoft.com/office/drawing/2014/main" val="4032214365"/>
                  </a:ext>
                </a:extLst>
              </a:tr>
              <a:tr h="1431606">
                <a:tc>
                  <a:txBody>
                    <a:bodyPr/>
                    <a:lstStyle/>
                    <a:p>
                      <a:pPr algn="ctr" fontAlgn="base">
                        <a:lnSpc>
                          <a:spcPts val="2550"/>
                        </a:lnSpc>
                        <a:buNone/>
                      </a:pPr>
                      <a:r>
                        <a:rPr lang="en-US" sz="1600" b="0" u="none" strike="noStrike">
                          <a:solidFill>
                            <a:srgbClr val="000000"/>
                          </a:solidFill>
                          <a:effectLst/>
                        </a:rPr>
                        <a:t>WBLR0576E2</a:t>
                      </a:r>
                      <a:r>
                        <a:rPr lang="en-US" sz="1600" b="0">
                          <a:solidFill>
                            <a:srgbClr val="000000"/>
                          </a:solidFill>
                          <a:effectLst/>
                        </a:rPr>
                        <a:t>​</a:t>
                      </a:r>
                      <a:endParaRPr lang="en-US" sz="1300" b="0" i="0">
                        <a:solidFill>
                          <a:srgbClr val="000000"/>
                        </a:solidFill>
                        <a:effectLst/>
                      </a:endParaRPr>
                    </a:p>
                  </a:txBody>
                  <a:tcPr marL="68465" marR="68465" marT="34232" marB="34232" anchor="ctr"/>
                </a:tc>
                <a:tc>
                  <a:txBody>
                    <a:bodyPr/>
                    <a:lstStyle/>
                    <a:p>
                      <a:pPr algn="l" fontAlgn="base">
                        <a:lnSpc>
                          <a:spcPts val="2550"/>
                        </a:lnSpc>
                        <a:buNone/>
                      </a:pPr>
                      <a:r>
                        <a:rPr lang="en-US" sz="1600" b="0" u="none" strike="noStrike" dirty="0">
                          <a:solidFill>
                            <a:srgbClr val="000000"/>
                          </a:solidFill>
                          <a:effectLst/>
                        </a:rPr>
                        <a:t>SWDS record must exist for this Work-Based Learning Type</a:t>
                      </a:r>
                      <a:r>
                        <a:rPr lang="en-US" sz="1600" b="0" dirty="0">
                          <a:solidFill>
                            <a:srgbClr val="000000"/>
                          </a:solidFill>
                          <a:effectLst/>
                        </a:rPr>
                        <a:t>​</a:t>
                      </a:r>
                      <a:endParaRPr lang="en-US" sz="1300" b="0" i="0" dirty="0">
                        <a:solidFill>
                          <a:srgbClr val="000000"/>
                        </a:solidFill>
                        <a:effectLst/>
                      </a:endParaRPr>
                    </a:p>
                  </a:txBody>
                  <a:tcPr marL="68465" marR="68465" marT="34232" marB="34232" anchor="ctr"/>
                </a:tc>
                <a:tc>
                  <a:txBody>
                    <a:bodyPr/>
                    <a:lstStyle/>
                    <a:p>
                      <a:pPr algn="ctr" fontAlgn="base">
                        <a:lnSpc>
                          <a:spcPts val="2550"/>
                        </a:lnSpc>
                        <a:buNone/>
                      </a:pPr>
                      <a:r>
                        <a:rPr lang="en-US" sz="1600" b="0" u="none" strike="noStrike" dirty="0">
                          <a:solidFill>
                            <a:srgbClr val="FF0000"/>
                          </a:solidFill>
                          <a:effectLst/>
                        </a:rPr>
                        <a:t>Fatal</a:t>
                      </a:r>
                      <a:r>
                        <a:rPr lang="en-US" sz="1600" b="0" dirty="0">
                          <a:solidFill>
                            <a:srgbClr val="000000"/>
                          </a:solidFill>
                          <a:effectLst/>
                        </a:rPr>
                        <a:t>​</a:t>
                      </a:r>
                      <a:endParaRPr lang="en-US" sz="1300" b="0" i="0" dirty="0">
                        <a:solidFill>
                          <a:srgbClr val="000000"/>
                        </a:solidFill>
                        <a:effectLst/>
                      </a:endParaRPr>
                    </a:p>
                  </a:txBody>
                  <a:tcPr marL="68465" marR="68465" marT="34232" marB="34232" anchor="ctr"/>
                </a:tc>
                <a:extLst>
                  <a:ext uri="{0D108BD9-81ED-4DB2-BD59-A6C34878D82A}">
                    <a16:rowId xmlns:a16="http://schemas.microsoft.com/office/drawing/2014/main" val="3670138235"/>
                  </a:ext>
                </a:extLst>
              </a:tr>
            </a:tbl>
          </a:graphicData>
        </a:graphic>
      </p:graphicFrame>
      <p:sp>
        <p:nvSpPr>
          <p:cNvPr id="7" name="TextBox 6">
            <a:extLst>
              <a:ext uri="{FF2B5EF4-FFF2-40B4-BE49-F238E27FC236}">
                <a16:creationId xmlns:a16="http://schemas.microsoft.com/office/drawing/2014/main" id="{02B51983-D34F-2807-6690-F7C6095DE4F1}"/>
              </a:ext>
            </a:extLst>
          </p:cNvPr>
          <p:cNvSpPr txBox="1"/>
          <p:nvPr/>
        </p:nvSpPr>
        <p:spPr>
          <a:xfrm>
            <a:off x="690880" y="327695"/>
            <a:ext cx="6096000" cy="584775"/>
          </a:xfrm>
          <a:prstGeom prst="rect">
            <a:avLst/>
          </a:prstGeom>
          <a:noFill/>
        </p:spPr>
        <p:txBody>
          <a:bodyPr wrap="square">
            <a:spAutoFit/>
          </a:bodyPr>
          <a:lstStyle/>
          <a:p>
            <a:r>
              <a:rPr lang="en-US" sz="3200" b="1" dirty="0">
                <a:latin typeface="+mj-lt"/>
              </a:rPr>
              <a:t>EOY 2 CDD Errors cont</a:t>
            </a:r>
            <a:r>
              <a:rPr lang="en-US" sz="3200" b="1" dirty="0"/>
              <a:t>.</a:t>
            </a:r>
          </a:p>
        </p:txBody>
      </p:sp>
    </p:spTree>
    <p:extLst>
      <p:ext uri="{BB962C8B-B14F-4D97-AF65-F5344CB8AC3E}">
        <p14:creationId xmlns:p14="http://schemas.microsoft.com/office/powerpoint/2010/main" val="263517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8E1ECE6E-E40A-E69D-2449-DA7B1608BC11}"/>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2AE9942E-0E91-0030-B75D-B71B6B7F09C9}"/>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
        <p:nvSpPr>
          <p:cNvPr id="2" name="Title 1">
            <a:extLst>
              <a:ext uri="{FF2B5EF4-FFF2-40B4-BE49-F238E27FC236}">
                <a16:creationId xmlns:a16="http://schemas.microsoft.com/office/drawing/2014/main" id="{08771496-D19C-D31C-2CC7-48A4E2FE6069}"/>
              </a:ext>
            </a:extLst>
          </p:cNvPr>
          <p:cNvSpPr>
            <a:spLocks noGrp="1"/>
          </p:cNvSpPr>
          <p:nvPr>
            <p:ph type="title" idx="4294967295"/>
          </p:nvPr>
        </p:nvSpPr>
        <p:spPr>
          <a:xfrm>
            <a:off x="852488" y="431800"/>
            <a:ext cx="11339512" cy="431800"/>
          </a:xfrm>
        </p:spPr>
        <p:txBody>
          <a:bodyPr>
            <a:normAutofit fontScale="90000"/>
          </a:bodyPr>
          <a:lstStyle/>
          <a:p>
            <a:pPr marL="0" marR="0" lvl="0" indent="0" fontAlgn="auto">
              <a:lnSpc>
                <a:spcPct val="90000"/>
              </a:lnSpc>
              <a:spcBef>
                <a:spcPct val="0"/>
              </a:spcBef>
              <a:spcAft>
                <a:spcPts val="0"/>
              </a:spcAft>
              <a:tabLst/>
              <a:defRPr/>
            </a:pPr>
            <a:r>
              <a:rPr lang="en-US" spc="-150" dirty="0">
                <a:solidFill>
                  <a:schemeClr val="tx1">
                    <a:lumMod val="75000"/>
                    <a:lumOff val="25000"/>
                  </a:schemeClr>
                </a:solidFill>
                <a:latin typeface="+mj-lt"/>
                <a:ea typeface="+mj-ea"/>
                <a:cs typeface="+mj-cs"/>
              </a:rPr>
              <a:t>Pain Points</a:t>
            </a:r>
            <a:br>
              <a:rPr lang="en-US" spc="-150" dirty="0">
                <a:solidFill>
                  <a:schemeClr val="tx1">
                    <a:lumMod val="75000"/>
                    <a:lumOff val="25000"/>
                  </a:schemeClr>
                </a:solidFill>
                <a:latin typeface="+mj-lt"/>
                <a:ea typeface="+mj-ea"/>
                <a:cs typeface="+mj-cs"/>
              </a:rPr>
            </a:br>
            <a:r>
              <a:rPr lang="en-US" spc="-150" dirty="0">
                <a:solidFill>
                  <a:schemeClr val="tx1">
                    <a:lumMod val="75000"/>
                    <a:lumOff val="25000"/>
                  </a:schemeClr>
                </a:solidFill>
                <a:latin typeface="+mj-lt"/>
                <a:ea typeface="+mj-ea"/>
                <a:cs typeface="+mj-cs"/>
              </a:rPr>
              <a:t>CTE Pathway Mapping</a:t>
            </a:r>
            <a:br>
              <a:rPr lang="en-US" sz="3200" spc="-150" dirty="0">
                <a:solidFill>
                  <a:schemeClr val="tx1">
                    <a:lumMod val="75000"/>
                    <a:lumOff val="25000"/>
                  </a:schemeClr>
                </a:solidFill>
                <a:latin typeface="+mj-lt"/>
                <a:ea typeface="+mj-ea"/>
                <a:cs typeface="+mj-cs"/>
              </a:rPr>
            </a:br>
            <a:endParaRPr lang="en-US" dirty="0"/>
          </a:p>
        </p:txBody>
      </p:sp>
      <p:pic>
        <p:nvPicPr>
          <p:cNvPr id="6" name="Picture 5" descr="Screen shot of the CALPADS Code Sets">
            <a:extLst>
              <a:ext uri="{FF2B5EF4-FFF2-40B4-BE49-F238E27FC236}">
                <a16:creationId xmlns:a16="http://schemas.microsoft.com/office/drawing/2014/main" id="{138BAF98-585B-0E80-93E6-EBC5000613BE}"/>
              </a:ext>
            </a:extLst>
          </p:cNvPr>
          <p:cNvPicPr>
            <a:picLocks noChangeAspect="1"/>
          </p:cNvPicPr>
          <p:nvPr/>
        </p:nvPicPr>
        <p:blipFill>
          <a:blip r:embed="rId3"/>
          <a:stretch>
            <a:fillRect/>
          </a:stretch>
        </p:blipFill>
        <p:spPr>
          <a:xfrm>
            <a:off x="6096000" y="237340"/>
            <a:ext cx="5119845" cy="2271764"/>
          </a:xfrm>
          <a:prstGeom prst="rect">
            <a:avLst/>
          </a:prstGeom>
          <a:ln>
            <a:noFill/>
          </a:ln>
          <a:effectLst>
            <a:outerShdw blurRad="292100" dist="139700" dir="2700000" algn="tl" rotWithShape="0">
              <a:srgbClr val="333333">
                <a:alpha val="65000"/>
              </a:srgbClr>
            </a:outerShdw>
          </a:effectLst>
        </p:spPr>
      </p:pic>
      <p:pic>
        <p:nvPicPr>
          <p:cNvPr id="7" name="Picture 6" descr="Screen Shot of the CALPADS Valid Code Combinations">
            <a:extLst>
              <a:ext uri="{FF2B5EF4-FFF2-40B4-BE49-F238E27FC236}">
                <a16:creationId xmlns:a16="http://schemas.microsoft.com/office/drawing/2014/main" id="{515AD749-80F2-26C8-0025-BCF81A893B7A}"/>
              </a:ext>
            </a:extLst>
          </p:cNvPr>
          <p:cNvPicPr>
            <a:picLocks noChangeAspect="1"/>
          </p:cNvPicPr>
          <p:nvPr/>
        </p:nvPicPr>
        <p:blipFill>
          <a:blip r:embed="rId4"/>
          <a:stretch>
            <a:fillRect/>
          </a:stretch>
        </p:blipFill>
        <p:spPr>
          <a:xfrm>
            <a:off x="5343003" y="1719938"/>
            <a:ext cx="6428997" cy="2330024"/>
          </a:xfrm>
          <a:prstGeom prst="rect">
            <a:avLst/>
          </a:prstGeom>
          <a:ln>
            <a:noFill/>
          </a:ln>
          <a:effectLst>
            <a:outerShdw blurRad="292100" dist="139700" dir="2700000" algn="tl" rotWithShape="0">
              <a:srgbClr val="333333">
                <a:alpha val="65000"/>
              </a:srgbClr>
            </a:outerShdw>
          </a:effectLst>
        </p:spPr>
      </p:pic>
      <p:pic>
        <p:nvPicPr>
          <p:cNvPr id="5" name="Picture 2" descr="Screen Shot of the CALPADS Code Combinations">
            <a:extLst>
              <a:ext uri="{FF2B5EF4-FFF2-40B4-BE49-F238E27FC236}">
                <a16:creationId xmlns:a16="http://schemas.microsoft.com/office/drawing/2014/main" id="{B37A6A0B-8F20-1730-410E-9F1FC5997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227" y="3243062"/>
            <a:ext cx="3729618" cy="3026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3F5EAC-0BE5-CC65-0D96-C2F1BD62A1B7}"/>
              </a:ext>
            </a:extLst>
          </p:cNvPr>
          <p:cNvSpPr txBox="1"/>
          <p:nvPr/>
        </p:nvSpPr>
        <p:spPr>
          <a:xfrm>
            <a:off x="824206" y="2086534"/>
            <a:ext cx="3729618" cy="3231654"/>
          </a:xfrm>
          <a:prstGeom prst="rect">
            <a:avLst/>
          </a:prstGeom>
          <a:noFill/>
        </p:spPr>
        <p:txBody>
          <a:bodyPr wrap="square">
            <a:spAutoFit/>
          </a:bodyPr>
          <a:lstStyle/>
          <a:p>
            <a:r>
              <a:rPr lang="en-US" sz="2400" b="1" dirty="0">
                <a:solidFill>
                  <a:schemeClr val="accent2"/>
                </a:solidFill>
                <a:latin typeface="Lato" panose="020F0502020204030203" pitchFamily="34" charset="0"/>
              </a:rPr>
              <a:t>SCTE0698E1 (CERT123)</a:t>
            </a:r>
          </a:p>
          <a:p>
            <a:r>
              <a:rPr lang="en-US" dirty="0">
                <a:solidFill>
                  <a:srgbClr val="39424D"/>
                </a:solidFill>
                <a:latin typeface="Lato" panose="020F0502020204030203" pitchFamily="34" charset="0"/>
              </a:rPr>
              <a:t>A</a:t>
            </a:r>
            <a:r>
              <a:rPr lang="en-US" b="0" i="0" dirty="0">
                <a:solidFill>
                  <a:srgbClr val="39424D"/>
                </a:solidFill>
                <a:effectLst/>
                <a:latin typeface="Lato" panose="020F0502020204030203" pitchFamily="34" charset="0"/>
              </a:rPr>
              <a:t>t least one SCSC record with a Course Section ID at the same Reporting LEA for the student that is mapped to a CRS-State Course Code in a CRSC record that can then be mapped to the CTE Pathway specified for the student in the SCTE file and the SCSC record must have a Capstone Course Indicator = Yes.</a:t>
            </a:r>
            <a:endParaRPr lang="en-US" dirty="0"/>
          </a:p>
        </p:txBody>
      </p:sp>
    </p:spTree>
    <p:extLst>
      <p:ext uri="{BB962C8B-B14F-4D97-AF65-F5344CB8AC3E}">
        <p14:creationId xmlns:p14="http://schemas.microsoft.com/office/powerpoint/2010/main" val="2089061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62175-E72C-AADB-F526-AD1AE2A71361}"/>
              </a:ext>
            </a:extLst>
          </p:cNvPr>
          <p:cNvSpPr>
            <a:spLocks noGrp="1"/>
          </p:cNvSpPr>
          <p:nvPr>
            <p:ph type="title"/>
          </p:nvPr>
        </p:nvSpPr>
        <p:spPr/>
        <p:txBody>
          <a:bodyPr vert="horz" lIns="0" tIns="0" rIns="0" bIns="0" rtlCol="0" anchor="t">
            <a:noAutofit/>
          </a:bodyPr>
          <a:lstStyle/>
          <a:p>
            <a:r>
              <a:rPr lang="en-US" kern="1200" spc="-150" dirty="0"/>
              <a:t>Tracking Student WBLR Participation</a:t>
            </a:r>
          </a:p>
        </p:txBody>
      </p:sp>
      <p:sp>
        <p:nvSpPr>
          <p:cNvPr id="2" name="Footer Placeholder 1">
            <a:extLst>
              <a:ext uri="{FF2B5EF4-FFF2-40B4-BE49-F238E27FC236}">
                <a16:creationId xmlns:a16="http://schemas.microsoft.com/office/drawing/2014/main" id="{8B837979-1BE1-1160-8792-D29878599F63}"/>
              </a:ext>
            </a:extLst>
          </p:cNvPr>
          <p:cNvSpPr>
            <a:spLocks noGrp="1"/>
          </p:cNvSpPr>
          <p:nvPr>
            <p:ph type="ftr" sz="quarter" idx="10"/>
          </p:nvPr>
        </p:nvSpPr>
        <p:spPr/>
        <p:txBody>
          <a:bodyPr vert="horz" lIns="0" tIns="0" rIns="0" bIns="0" rtlCol="0" anchor="ctr">
            <a:normAutofit/>
          </a:bodyPr>
          <a:lstStyle/>
          <a:p>
            <a:pPr>
              <a:spcAft>
                <a:spcPts val="600"/>
              </a:spcAft>
            </a:pPr>
            <a:r>
              <a:rPr lang="es-ES" kern="1200"/>
              <a:t>EOY Primer v1.0 AY 25-26</a:t>
            </a:r>
            <a:endParaRPr lang="en-US" kern="1200"/>
          </a:p>
        </p:txBody>
      </p:sp>
      <p:sp>
        <p:nvSpPr>
          <p:cNvPr id="3" name="Slide Number Placeholder 2">
            <a:extLst>
              <a:ext uri="{FF2B5EF4-FFF2-40B4-BE49-F238E27FC236}">
                <a16:creationId xmlns:a16="http://schemas.microsoft.com/office/drawing/2014/main" id="{31281D91-631A-C7B8-9A38-7EB94C2018FB}"/>
              </a:ext>
            </a:extLst>
          </p:cNvPr>
          <p:cNvSpPr>
            <a:spLocks noGrp="1"/>
          </p:cNvSpPr>
          <p:nvPr>
            <p:ph type="sldNum" sz="quarter" idx="11"/>
          </p:nvPr>
        </p:nvSpPr>
        <p:spPr/>
        <p:txBody>
          <a:bodyPr vert="horz" lIns="0" tIns="0" rIns="0" bIns="0" rtlCol="0" anchor="ctr">
            <a:normAutofit/>
          </a:bodyPr>
          <a:lstStyle/>
          <a:p>
            <a:pPr>
              <a:spcAft>
                <a:spcPts val="600"/>
              </a:spcAft>
            </a:pPr>
            <a:fld id="{4B73C415-D670-4716-A5EC-CC4D52CA2BAC}" type="slidenum">
              <a:rPr lang="en-US" smtClean="0"/>
              <a:pPr>
                <a:spcAft>
                  <a:spcPts val="600"/>
                </a:spcAft>
              </a:pPr>
              <a:t>48</a:t>
            </a:fld>
            <a:endParaRPr lang="en-US"/>
          </a:p>
        </p:txBody>
      </p:sp>
      <p:graphicFrame>
        <p:nvGraphicFramePr>
          <p:cNvPr id="7" name="TextBox 4">
            <a:extLst>
              <a:ext uri="{FF2B5EF4-FFF2-40B4-BE49-F238E27FC236}">
                <a16:creationId xmlns:a16="http://schemas.microsoft.com/office/drawing/2014/main" id="{DA2771E5-6658-0246-60D1-82E1491E99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603338"/>
              </p:ext>
            </p:extLst>
          </p:nvPr>
        </p:nvGraphicFramePr>
        <p:xfrm>
          <a:off x="432000" y="2220240"/>
          <a:ext cx="1134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List with solid fill">
            <a:extLst>
              <a:ext uri="{FF2B5EF4-FFF2-40B4-BE49-F238E27FC236}">
                <a16:creationId xmlns:a16="http://schemas.microsoft.com/office/drawing/2014/main" id="{BBD26478-B6F9-384C-58F0-3D13A25B2D8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01423" y="1767695"/>
            <a:ext cx="1661305" cy="1661305"/>
          </a:xfrm>
          <a:prstGeom prst="rect">
            <a:avLst/>
          </a:prstGeom>
        </p:spPr>
      </p:pic>
      <p:pic>
        <p:nvPicPr>
          <p:cNvPr id="12" name="Graphic 11" descr="Magnifying glass with solid fill">
            <a:extLst>
              <a:ext uri="{FF2B5EF4-FFF2-40B4-BE49-F238E27FC236}">
                <a16:creationId xmlns:a16="http://schemas.microsoft.com/office/drawing/2014/main" id="{C306C1BC-2A40-7CA6-184A-2966A479B29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835052" y="1815470"/>
            <a:ext cx="1565754" cy="1565754"/>
          </a:xfrm>
          <a:prstGeom prst="rect">
            <a:avLst/>
          </a:prstGeom>
        </p:spPr>
      </p:pic>
      <p:pic>
        <p:nvPicPr>
          <p:cNvPr id="14" name="Graphic 13" descr="Disk with solid fill">
            <a:extLst>
              <a:ext uri="{FF2B5EF4-FFF2-40B4-BE49-F238E27FC236}">
                <a16:creationId xmlns:a16="http://schemas.microsoft.com/office/drawing/2014/main" id="{36F995F7-10F9-BED8-944E-EE3860BE14A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567794" y="1815470"/>
            <a:ext cx="1632973" cy="1632973"/>
          </a:xfrm>
          <a:prstGeom prst="rect">
            <a:avLst/>
          </a:prstGeom>
        </p:spPr>
      </p:pic>
      <p:pic>
        <p:nvPicPr>
          <p:cNvPr id="16" name="Graphic 15" descr="Filing Box Archive with solid fill">
            <a:extLst>
              <a:ext uri="{FF2B5EF4-FFF2-40B4-BE49-F238E27FC236}">
                <a16:creationId xmlns:a16="http://schemas.microsoft.com/office/drawing/2014/main" id="{0FEA3DBC-935E-9B3C-2593-0CA1281C60C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96029" y="1942818"/>
            <a:ext cx="1438406" cy="1438406"/>
          </a:xfrm>
          <a:prstGeom prst="rect">
            <a:avLst/>
          </a:prstGeom>
        </p:spPr>
      </p:pic>
    </p:spTree>
    <p:extLst>
      <p:ext uri="{BB962C8B-B14F-4D97-AF65-F5344CB8AC3E}">
        <p14:creationId xmlns:p14="http://schemas.microsoft.com/office/powerpoint/2010/main" val="1936600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69E0-3ED4-320F-F0F9-3C325EAC687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13895E1-18B3-7F2E-5EF3-45EABFFCAB6C}"/>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EFD39707-7E4B-96D9-DDA4-1C76CCE37B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F9FA4FFD-5ED5-FA22-5E7C-C416DBE8F4E2}"/>
              </a:ext>
            </a:extLst>
          </p:cNvPr>
          <p:cNvSpPr>
            <a:spLocks noGrp="1"/>
          </p:cNvSpPr>
          <p:nvPr>
            <p:ph type="title" idx="4294967295"/>
          </p:nvPr>
        </p:nvSpPr>
        <p:spPr>
          <a:xfrm>
            <a:off x="0" y="212725"/>
            <a:ext cx="10515600" cy="660400"/>
          </a:xfrm>
        </p:spPr>
        <p:txBody>
          <a:bodyPr>
            <a:normAutofit/>
          </a:bodyPr>
          <a:lstStyle/>
          <a:p>
            <a:r>
              <a:rPr lang="en-US" b="0" dirty="0"/>
              <a:t>Work-Based Learning vs Work Experience</a:t>
            </a:r>
          </a:p>
        </p:txBody>
      </p:sp>
      <p:graphicFrame>
        <p:nvGraphicFramePr>
          <p:cNvPr id="18" name="Table 18">
            <a:extLst>
              <a:ext uri="{FF2B5EF4-FFF2-40B4-BE49-F238E27FC236}">
                <a16:creationId xmlns:a16="http://schemas.microsoft.com/office/drawing/2014/main" id="{A15B86FD-EF00-1CED-FA4A-69829E141593}"/>
              </a:ext>
            </a:extLst>
          </p:cNvPr>
          <p:cNvGraphicFramePr>
            <a:graphicFrameLocks noGrp="1"/>
          </p:cNvGraphicFramePr>
          <p:nvPr>
            <p:extLst>
              <p:ext uri="{D42A27DB-BD31-4B8C-83A1-F6EECF244321}">
                <p14:modId xmlns:p14="http://schemas.microsoft.com/office/powerpoint/2010/main" val="767965502"/>
              </p:ext>
            </p:extLst>
          </p:nvPr>
        </p:nvGraphicFramePr>
        <p:xfrm>
          <a:off x="673352" y="872988"/>
          <a:ext cx="10662702" cy="5406492"/>
        </p:xfrm>
        <a:graphic>
          <a:graphicData uri="http://schemas.openxmlformats.org/drawingml/2006/table">
            <a:tbl>
              <a:tblPr firstRow="1" bandRow="1">
                <a:tableStyleId>{0660B408-B3CF-4A94-85FC-2B1E0A45F4A2}</a:tableStyleId>
              </a:tblPr>
              <a:tblGrid>
                <a:gridCol w="2494342">
                  <a:extLst>
                    <a:ext uri="{9D8B030D-6E8A-4147-A177-3AD203B41FA5}">
                      <a16:colId xmlns:a16="http://schemas.microsoft.com/office/drawing/2014/main" val="143209940"/>
                    </a:ext>
                  </a:extLst>
                </a:gridCol>
                <a:gridCol w="4171171">
                  <a:extLst>
                    <a:ext uri="{9D8B030D-6E8A-4147-A177-3AD203B41FA5}">
                      <a16:colId xmlns:a16="http://schemas.microsoft.com/office/drawing/2014/main" val="2664703339"/>
                    </a:ext>
                  </a:extLst>
                </a:gridCol>
                <a:gridCol w="3997189">
                  <a:extLst>
                    <a:ext uri="{9D8B030D-6E8A-4147-A177-3AD203B41FA5}">
                      <a16:colId xmlns:a16="http://schemas.microsoft.com/office/drawing/2014/main" val="1885614069"/>
                    </a:ext>
                  </a:extLst>
                </a:gridCol>
              </a:tblGrid>
              <a:tr h="584309">
                <a:tc gridSpan="3">
                  <a:txBody>
                    <a:bodyPr/>
                    <a:lstStyle/>
                    <a:p>
                      <a:pPr marL="0" algn="l" defTabSz="914400" rtl="0" eaLnBrk="1" fontAlgn="t" latinLnBrk="0" hangingPunct="1">
                        <a:lnSpc>
                          <a:spcPct val="100000"/>
                        </a:lnSpc>
                        <a:buNone/>
                      </a:pPr>
                      <a:r>
                        <a:rPr lang="en-US" sz="2400" b="1" kern="1200" dirty="0">
                          <a:solidFill>
                            <a:schemeClr val="bg1"/>
                          </a:solidFill>
                          <a:latin typeface="+mn-lt"/>
                          <a:ea typeface="Calibri" panose="020F0502020204030204" pitchFamily="34" charset="0"/>
                          <a:cs typeface="Calibri" panose="020F0502020204030204" pitchFamily="34" charset="0"/>
                        </a:rPr>
                        <a:t>Key Differences</a:t>
                      </a:r>
                    </a:p>
                  </a:txBody>
                  <a:tcPr marL="95420" marR="59830" marT="73400" marB="73400"/>
                </a:tc>
                <a:tc hMerge="1">
                  <a:txBody>
                    <a:bodyPr/>
                    <a:lstStyle/>
                    <a:p>
                      <a:pPr algn="l" fontAlgn="t">
                        <a:lnSpc>
                          <a:spcPts val="1500"/>
                        </a:lnSpc>
                        <a:buNone/>
                      </a:pPr>
                      <a:endParaRPr lang="en-US" sz="1400">
                        <a:effectLst/>
                      </a:endParaRPr>
                    </a:p>
                  </a:txBody>
                  <a:tcPr marL="74535" marR="74535" marT="35777" marB="89442"/>
                </a:tc>
                <a:tc hMerge="1">
                  <a:txBody>
                    <a:bodyPr/>
                    <a:lstStyle/>
                    <a:p>
                      <a:pPr algn="l" fontAlgn="t">
                        <a:lnSpc>
                          <a:spcPts val="1500"/>
                        </a:lnSpc>
                        <a:buNone/>
                      </a:pPr>
                      <a:endParaRPr lang="en-US" sz="1400">
                        <a:effectLst/>
                      </a:endParaRPr>
                    </a:p>
                  </a:txBody>
                  <a:tcPr marL="74535" marR="71553" marT="35777" marB="89442"/>
                </a:tc>
                <a:extLst>
                  <a:ext uri="{0D108BD9-81ED-4DB2-BD59-A6C34878D82A}">
                    <a16:rowId xmlns:a16="http://schemas.microsoft.com/office/drawing/2014/main" val="2391109839"/>
                  </a:ext>
                </a:extLst>
              </a:tr>
              <a:tr h="582744">
                <a:tc>
                  <a:txBody>
                    <a:bodyPr/>
                    <a:lstStyle/>
                    <a:p>
                      <a:pPr algn="l" fontAlgn="t">
                        <a:lnSpc>
                          <a:spcPts val="1500"/>
                        </a:lnSpc>
                        <a:buNone/>
                      </a:pPr>
                      <a:endParaRPr lang="en-US" sz="1400" kern="1200" dirty="0">
                        <a:solidFill>
                          <a:schemeClr val="dk1"/>
                        </a:solidFill>
                        <a:latin typeface="+mn-lt"/>
                        <a:ea typeface="Calibri" panose="020F0502020204030204" pitchFamily="34" charset="0"/>
                        <a:cs typeface="Calibri" panose="020F0502020204030204" pitchFamily="34" charset="0"/>
                      </a:endParaRP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Work-Based Learning</a:t>
                      </a:r>
                    </a:p>
                  </a:txBody>
                  <a:tcPr marL="95420" marR="59830" marT="73400" marB="73400"/>
                </a:tc>
                <a:tc>
                  <a:txBody>
                    <a:bodyPr/>
                    <a:lstStyle/>
                    <a:p>
                      <a:pPr marL="0" algn="l" defTabSz="914400" rtl="0" eaLnBrk="1" fontAlgn="t" latinLnBrk="0" hangingPunct="1">
                        <a:lnSpc>
                          <a:spcPct val="100000"/>
                        </a:lnSpc>
                        <a:buNone/>
                      </a:pPr>
                      <a:r>
                        <a:rPr lang="en-US" sz="2000" b="1" kern="1200" dirty="0">
                          <a:solidFill>
                            <a:schemeClr val="dk1"/>
                          </a:solidFill>
                          <a:latin typeface="+mn-lt"/>
                          <a:ea typeface="Calibri" panose="020F0502020204030204" pitchFamily="34" charset="0"/>
                          <a:cs typeface="Calibri" panose="020F0502020204030204" pitchFamily="34" charset="0"/>
                        </a:rPr>
                        <a:t>Work Experience</a:t>
                      </a:r>
                    </a:p>
                  </a:txBody>
                  <a:tcPr marL="95420" marR="57437" marT="73400" marB="73400"/>
                </a:tc>
                <a:extLst>
                  <a:ext uri="{0D108BD9-81ED-4DB2-BD59-A6C34878D82A}">
                    <a16:rowId xmlns:a16="http://schemas.microsoft.com/office/drawing/2014/main" val="1467497692"/>
                  </a:ext>
                </a:extLst>
              </a:tr>
              <a:tr h="892672">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Focus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Educational approach, integrating learning with work</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Broad term for any paid or unpaid work</a:t>
                      </a:r>
                    </a:p>
                  </a:txBody>
                  <a:tcPr marL="95420" marR="57437" marT="73400" marB="73400"/>
                </a:tc>
                <a:extLst>
                  <a:ext uri="{0D108BD9-81ED-4DB2-BD59-A6C34878D82A}">
                    <a16:rowId xmlns:a16="http://schemas.microsoft.com/office/drawing/2014/main" val="883184704"/>
                  </a:ext>
                </a:extLst>
              </a:tr>
              <a:tr h="1013118">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Structure</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Often structured, aligned with curriculum and industry standards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Can be structured or unstructured</a:t>
                      </a:r>
                    </a:p>
                  </a:txBody>
                  <a:tcPr marL="95420" marR="57437" marT="73400" marB="73400"/>
                </a:tc>
                <a:extLst>
                  <a:ext uri="{0D108BD9-81ED-4DB2-BD59-A6C34878D82A}">
                    <a16:rowId xmlns:a16="http://schemas.microsoft.com/office/drawing/2014/main" val="175164722"/>
                  </a:ext>
                </a:extLst>
              </a:tr>
              <a:tr h="1244904">
                <a:tc>
                  <a:txBody>
                    <a:bodyPr/>
                    <a:lstStyle/>
                    <a:p>
                      <a:pPr fontAlgn="t">
                        <a:lnSpc>
                          <a:spcPts val="1500"/>
                        </a:lnSpc>
                        <a:buNone/>
                      </a:pPr>
                      <a:r>
                        <a:rPr lang="en-US" sz="2000" b="1" kern="1200">
                          <a:solidFill>
                            <a:schemeClr val="dk1"/>
                          </a:solidFill>
                          <a:latin typeface="+mn-lt"/>
                          <a:ea typeface="Calibri" panose="020F0502020204030204" pitchFamily="34" charset="0"/>
                          <a:cs typeface="Calibri" panose="020F0502020204030204" pitchFamily="34" charset="0"/>
                        </a:rPr>
                        <a:t>Goal</a:t>
                      </a:r>
                    </a:p>
                  </a:txBody>
                  <a:tcPr marL="95420" marR="59830" marT="73400" marB="73400"/>
                </a:tc>
                <a:tc>
                  <a:txBody>
                    <a:bodyPr/>
                    <a:lstStyle/>
                    <a:p>
                      <a:pPr marL="0" algn="l" defTabSz="914400" rtl="0" eaLnBrk="1" fontAlgn="ctr"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connect school experiences with real-life work activities and future careers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To gain practical skills, explore career paths, and develop employability skills</a:t>
                      </a:r>
                    </a:p>
                  </a:txBody>
                  <a:tcPr marL="95420" marR="57437" marT="73400" marB="73400"/>
                </a:tc>
                <a:extLst>
                  <a:ext uri="{0D108BD9-81ED-4DB2-BD59-A6C34878D82A}">
                    <a16:rowId xmlns:a16="http://schemas.microsoft.com/office/drawing/2014/main" val="42467062"/>
                  </a:ext>
                </a:extLst>
              </a:tr>
              <a:tr h="1088745">
                <a:tc>
                  <a:txBody>
                    <a:bodyPr/>
                    <a:lstStyle/>
                    <a:p>
                      <a:pPr fontAlgn="t">
                        <a:lnSpc>
                          <a:spcPts val="1500"/>
                        </a:lnSpc>
                        <a:buNone/>
                      </a:pPr>
                      <a:r>
                        <a:rPr lang="en-US" sz="2000" b="1" kern="1200" dirty="0">
                          <a:solidFill>
                            <a:schemeClr val="dk1"/>
                          </a:solidFill>
                          <a:latin typeface="+mn-lt"/>
                          <a:ea typeface="Calibri" panose="020F0502020204030204" pitchFamily="34" charset="0"/>
                          <a:cs typeface="Calibri" panose="020F0502020204030204" pitchFamily="34" charset="0"/>
                        </a:rPr>
                        <a:t>Examples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apprenticeships, job shadowing, school-based enterprises</a:t>
                      </a:r>
                    </a:p>
                  </a:txBody>
                  <a:tcPr marL="95420" marR="59830" marT="73400" marB="73400"/>
                </a:tc>
                <a:tc>
                  <a:txBody>
                    <a:bodyPr/>
                    <a:lstStyle/>
                    <a:p>
                      <a:pPr marL="0" algn="l" defTabSz="914400" rtl="0" eaLnBrk="1" fontAlgn="t" latinLnBrk="0" hangingPunct="1">
                        <a:lnSpc>
                          <a:spcPct val="100000"/>
                        </a:lnSpc>
                        <a:buNone/>
                      </a:pPr>
                      <a:r>
                        <a:rPr lang="en-US" sz="2000" b="0" kern="1200" dirty="0">
                          <a:solidFill>
                            <a:schemeClr val="dk1"/>
                          </a:solidFill>
                          <a:latin typeface="+mn-lt"/>
                          <a:ea typeface="Calibri" panose="020F0502020204030204" pitchFamily="34" charset="0"/>
                          <a:cs typeface="Calibri" panose="020F0502020204030204" pitchFamily="34" charset="0"/>
                        </a:rPr>
                        <a:t>Internships, volunteer work, part-time jobs, community service</a:t>
                      </a:r>
                    </a:p>
                  </a:txBody>
                  <a:tcPr marL="95420" marR="57437" marT="73400" marB="73400"/>
                </a:tc>
                <a:extLst>
                  <a:ext uri="{0D108BD9-81ED-4DB2-BD59-A6C34878D82A}">
                    <a16:rowId xmlns:a16="http://schemas.microsoft.com/office/drawing/2014/main" val="3560939914"/>
                  </a:ext>
                </a:extLst>
              </a:tr>
            </a:tbl>
          </a:graphicData>
        </a:graphic>
      </p:graphicFrame>
    </p:spTree>
    <p:extLst>
      <p:ext uri="{BB962C8B-B14F-4D97-AF65-F5344CB8AC3E}">
        <p14:creationId xmlns:p14="http://schemas.microsoft.com/office/powerpoint/2010/main" val="29491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09A2E-F2EB-7C2C-4B27-9AD0AA54E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D6D9E-BE98-EE52-AFBC-E4F399B016D2}"/>
              </a:ext>
            </a:extLst>
          </p:cNvPr>
          <p:cNvSpPr>
            <a:spLocks noGrp="1"/>
          </p:cNvSpPr>
          <p:nvPr>
            <p:ph type="title"/>
          </p:nvPr>
        </p:nvSpPr>
        <p:spPr>
          <a:xfrm>
            <a:off x="426000" y="253800"/>
            <a:ext cx="11340000" cy="432000"/>
          </a:xfrm>
        </p:spPr>
        <p:txBody>
          <a:bodyPr>
            <a:normAutofit fontScale="90000"/>
          </a:bodyPr>
          <a:lstStyle/>
          <a:p>
            <a:r>
              <a:rPr lang="en-US" dirty="0"/>
              <a:t>New Consolidated EOY Data Collections</a:t>
            </a:r>
          </a:p>
        </p:txBody>
      </p:sp>
      <p:sp>
        <p:nvSpPr>
          <p:cNvPr id="6" name="Footer Placeholder 5">
            <a:extLst>
              <a:ext uri="{FF2B5EF4-FFF2-40B4-BE49-F238E27FC236}">
                <a16:creationId xmlns:a16="http://schemas.microsoft.com/office/drawing/2014/main" id="{775910F2-B6D9-8633-0A42-1602490491A7}"/>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0E219B63-3321-7267-70C4-37F780AE7DA6}"/>
              </a:ext>
            </a:extLst>
          </p:cNvPr>
          <p:cNvSpPr>
            <a:spLocks noGrp="1"/>
          </p:cNvSpPr>
          <p:nvPr>
            <p:ph type="sldNum" sz="quarter" idx="11"/>
          </p:nvPr>
        </p:nvSpPr>
        <p:spPr/>
        <p:txBody>
          <a:bodyPr/>
          <a:lstStyle/>
          <a:p>
            <a:fld id="{4B73C415-D670-4716-A5EC-CC4D52CA2BAC}" type="slidenum">
              <a:rPr lang="en-US" noProof="0" smtClean="0"/>
              <a:pPr/>
              <a:t>5</a:t>
            </a:fld>
            <a:endParaRPr lang="en-US" noProof="0" dirty="0"/>
          </a:p>
        </p:txBody>
      </p:sp>
      <p:sp>
        <p:nvSpPr>
          <p:cNvPr id="7" name="Freeform: Shape 6">
            <a:extLst>
              <a:ext uri="{FF2B5EF4-FFF2-40B4-BE49-F238E27FC236}">
                <a16:creationId xmlns:a16="http://schemas.microsoft.com/office/drawing/2014/main" id="{C9C53CFF-03C1-BE2D-1C4F-1DB6C2BE955D}"/>
              </a:ext>
            </a:extLst>
          </p:cNvPr>
          <p:cNvSpPr/>
          <p:nvPr/>
        </p:nvSpPr>
        <p:spPr>
          <a:xfrm>
            <a:off x="2209029" y="785822"/>
            <a:ext cx="3489631" cy="5511240"/>
          </a:xfrm>
          <a:custGeom>
            <a:avLst/>
            <a:gdLst>
              <a:gd name="csX0" fmla="*/ 0 w 3489631"/>
              <a:gd name="csY0" fmla="*/ 348963 h 5105400"/>
              <a:gd name="csX1" fmla="*/ 348963 w 3489631"/>
              <a:gd name="csY1" fmla="*/ 0 h 5105400"/>
              <a:gd name="csX2" fmla="*/ 3140668 w 3489631"/>
              <a:gd name="csY2" fmla="*/ 0 h 5105400"/>
              <a:gd name="csX3" fmla="*/ 3489631 w 3489631"/>
              <a:gd name="csY3" fmla="*/ 348963 h 5105400"/>
              <a:gd name="csX4" fmla="*/ 3489631 w 3489631"/>
              <a:gd name="csY4" fmla="*/ 4756437 h 5105400"/>
              <a:gd name="csX5" fmla="*/ 3140668 w 3489631"/>
              <a:gd name="csY5" fmla="*/ 5105400 h 5105400"/>
              <a:gd name="csX6" fmla="*/ 348963 w 3489631"/>
              <a:gd name="csY6" fmla="*/ 5105400 h 5105400"/>
              <a:gd name="csX7" fmla="*/ 0 w 3489631"/>
              <a:gd name="csY7" fmla="*/ 4756437 h 5105400"/>
              <a:gd name="csX8" fmla="*/ 0 w 3489631"/>
              <a:gd name="csY8" fmla="*/ 348963 h 5105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89631" h="5105400">
                <a:moveTo>
                  <a:pt x="0" y="348963"/>
                </a:moveTo>
                <a:cubicBezTo>
                  <a:pt x="0" y="156236"/>
                  <a:pt x="156236" y="0"/>
                  <a:pt x="348963" y="0"/>
                </a:cubicBezTo>
                <a:lnTo>
                  <a:pt x="3140668" y="0"/>
                </a:lnTo>
                <a:cubicBezTo>
                  <a:pt x="3333395" y="0"/>
                  <a:pt x="3489631" y="156236"/>
                  <a:pt x="3489631" y="348963"/>
                </a:cubicBezTo>
                <a:lnTo>
                  <a:pt x="3489631" y="4756437"/>
                </a:lnTo>
                <a:cubicBezTo>
                  <a:pt x="3489631" y="4949164"/>
                  <a:pt x="3333395" y="5105400"/>
                  <a:pt x="3140668" y="5105400"/>
                </a:cubicBezTo>
                <a:lnTo>
                  <a:pt x="348963" y="5105400"/>
                </a:lnTo>
                <a:cubicBezTo>
                  <a:pt x="156236" y="5105400"/>
                  <a:pt x="0" y="4949164"/>
                  <a:pt x="0" y="4756437"/>
                </a:cubicBezTo>
                <a:lnTo>
                  <a:pt x="0" y="348963"/>
                </a:lnTo>
                <a:close/>
              </a:path>
            </a:pathLst>
          </a:custGeom>
          <a:solidFill>
            <a:srgbClr val="F7EDF0"/>
          </a:solidFill>
          <a:effectLst>
            <a:outerShdw blurRad="635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3634740" numCol="1" spcCol="1270" anchor="ctr" anchorCtr="0">
            <a:noAutofit/>
          </a:bodyPr>
          <a:lstStyle/>
          <a:p>
            <a:pPr marL="0" lvl="0" indent="0" algn="ctr" defTabSz="711200">
              <a:lnSpc>
                <a:spcPct val="100000"/>
              </a:lnSpc>
              <a:spcBef>
                <a:spcPct val="0"/>
              </a:spcBef>
              <a:spcAft>
                <a:spcPts val="0"/>
              </a:spcAft>
              <a:buNone/>
            </a:pPr>
            <a:r>
              <a:rPr lang="en-US" sz="1600" kern="1200" dirty="0"/>
              <a:t>EOY 1</a:t>
            </a:r>
          </a:p>
          <a:p>
            <a:pPr marL="0" lvl="0" indent="0" algn="ctr" defTabSz="711200">
              <a:lnSpc>
                <a:spcPct val="100000"/>
              </a:lnSpc>
              <a:spcBef>
                <a:spcPct val="0"/>
              </a:spcBef>
              <a:spcAft>
                <a:spcPts val="0"/>
              </a:spcAft>
              <a:buNone/>
            </a:pPr>
            <a:r>
              <a:rPr lang="en-US" sz="1600" kern="1200" dirty="0"/>
              <a:t>July 1–June 30</a:t>
            </a:r>
          </a:p>
          <a:p>
            <a:pPr marL="0" lvl="0" indent="0" algn="ctr" defTabSz="711200">
              <a:lnSpc>
                <a:spcPct val="100000"/>
              </a:lnSpc>
              <a:spcBef>
                <a:spcPct val="0"/>
              </a:spcBef>
              <a:spcAft>
                <a:spcPts val="0"/>
              </a:spcAft>
              <a:buNone/>
            </a:pPr>
            <a:endParaRPr lang="en-US" sz="1600" kern="1200" dirty="0"/>
          </a:p>
        </p:txBody>
      </p:sp>
      <p:sp>
        <p:nvSpPr>
          <p:cNvPr id="11" name="Freeform: Shape 10">
            <a:extLst>
              <a:ext uri="{FF2B5EF4-FFF2-40B4-BE49-F238E27FC236}">
                <a16:creationId xmlns:a16="http://schemas.microsoft.com/office/drawing/2014/main" id="{47AE2B46-6070-00AA-C9FE-DA3E8C9EF201}"/>
              </a:ext>
            </a:extLst>
          </p:cNvPr>
          <p:cNvSpPr/>
          <p:nvPr/>
        </p:nvSpPr>
        <p:spPr>
          <a:xfrm>
            <a:off x="6659084" y="754800"/>
            <a:ext cx="3489631" cy="5511239"/>
          </a:xfrm>
          <a:custGeom>
            <a:avLst/>
            <a:gdLst>
              <a:gd name="csX0" fmla="*/ 0 w 3489631"/>
              <a:gd name="csY0" fmla="*/ 348963 h 5105400"/>
              <a:gd name="csX1" fmla="*/ 348963 w 3489631"/>
              <a:gd name="csY1" fmla="*/ 0 h 5105400"/>
              <a:gd name="csX2" fmla="*/ 3140668 w 3489631"/>
              <a:gd name="csY2" fmla="*/ 0 h 5105400"/>
              <a:gd name="csX3" fmla="*/ 3489631 w 3489631"/>
              <a:gd name="csY3" fmla="*/ 348963 h 5105400"/>
              <a:gd name="csX4" fmla="*/ 3489631 w 3489631"/>
              <a:gd name="csY4" fmla="*/ 4756437 h 5105400"/>
              <a:gd name="csX5" fmla="*/ 3140668 w 3489631"/>
              <a:gd name="csY5" fmla="*/ 5105400 h 5105400"/>
              <a:gd name="csX6" fmla="*/ 348963 w 3489631"/>
              <a:gd name="csY6" fmla="*/ 5105400 h 5105400"/>
              <a:gd name="csX7" fmla="*/ 0 w 3489631"/>
              <a:gd name="csY7" fmla="*/ 4756437 h 5105400"/>
              <a:gd name="csX8" fmla="*/ 0 w 3489631"/>
              <a:gd name="csY8" fmla="*/ 348963 h 5105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89631" h="5105400">
                <a:moveTo>
                  <a:pt x="0" y="348963"/>
                </a:moveTo>
                <a:cubicBezTo>
                  <a:pt x="0" y="156236"/>
                  <a:pt x="156236" y="0"/>
                  <a:pt x="348963" y="0"/>
                </a:cubicBezTo>
                <a:lnTo>
                  <a:pt x="3140668" y="0"/>
                </a:lnTo>
                <a:cubicBezTo>
                  <a:pt x="3333395" y="0"/>
                  <a:pt x="3489631" y="156236"/>
                  <a:pt x="3489631" y="348963"/>
                </a:cubicBezTo>
                <a:lnTo>
                  <a:pt x="3489631" y="4756437"/>
                </a:lnTo>
                <a:cubicBezTo>
                  <a:pt x="3489631" y="4949164"/>
                  <a:pt x="3333395" y="5105400"/>
                  <a:pt x="3140668" y="5105400"/>
                </a:cubicBezTo>
                <a:lnTo>
                  <a:pt x="348963" y="5105400"/>
                </a:lnTo>
                <a:cubicBezTo>
                  <a:pt x="156236" y="5105400"/>
                  <a:pt x="0" y="4949164"/>
                  <a:pt x="0" y="4756437"/>
                </a:cubicBezTo>
                <a:lnTo>
                  <a:pt x="0" y="348963"/>
                </a:lnTo>
                <a:close/>
              </a:path>
            </a:pathLst>
          </a:custGeom>
          <a:solidFill>
            <a:srgbClr val="F7EDF0"/>
          </a:solidFill>
          <a:effectLst>
            <a:outerShdw blurRad="635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3634740" numCol="1" spcCol="1270" anchor="ctr" anchorCtr="0">
            <a:noAutofit/>
          </a:bodyPr>
          <a:lstStyle/>
          <a:p>
            <a:pPr marL="0" lvl="0" indent="0" algn="ctr" defTabSz="711200">
              <a:lnSpc>
                <a:spcPct val="90000"/>
              </a:lnSpc>
              <a:spcBef>
                <a:spcPct val="0"/>
              </a:spcBef>
              <a:spcAft>
                <a:spcPts val="0"/>
              </a:spcAft>
              <a:buNone/>
            </a:pPr>
            <a:endParaRPr lang="en-US" sz="1600" b="0" i="0" u="none" kern="1200" dirty="0"/>
          </a:p>
          <a:p>
            <a:pPr marL="0" lvl="0" indent="0" algn="ctr" defTabSz="711200">
              <a:lnSpc>
                <a:spcPct val="90000"/>
              </a:lnSpc>
              <a:spcBef>
                <a:spcPct val="0"/>
              </a:spcBef>
              <a:spcAft>
                <a:spcPts val="0"/>
              </a:spcAft>
              <a:buNone/>
            </a:pPr>
            <a:endParaRPr lang="en-US" sz="1600" dirty="0"/>
          </a:p>
          <a:p>
            <a:pPr marL="0" lvl="0" indent="0" algn="ctr" defTabSz="711200">
              <a:lnSpc>
                <a:spcPct val="90000"/>
              </a:lnSpc>
              <a:spcBef>
                <a:spcPct val="0"/>
              </a:spcBef>
              <a:spcAft>
                <a:spcPts val="0"/>
              </a:spcAft>
              <a:buNone/>
            </a:pPr>
            <a:endParaRPr lang="en-US" sz="1600" b="0" i="0" u="none" kern="1200" dirty="0"/>
          </a:p>
          <a:p>
            <a:pPr marL="0" lvl="0" indent="0" algn="ctr" defTabSz="711200">
              <a:lnSpc>
                <a:spcPct val="90000"/>
              </a:lnSpc>
              <a:spcBef>
                <a:spcPct val="0"/>
              </a:spcBef>
              <a:spcAft>
                <a:spcPts val="0"/>
              </a:spcAft>
              <a:buNone/>
            </a:pPr>
            <a:r>
              <a:rPr lang="en-US" sz="1600" b="0" i="0" u="none" kern="1200" dirty="0"/>
              <a:t>EOY </a:t>
            </a:r>
            <a:r>
              <a:rPr lang="en-US" sz="1600" dirty="0"/>
              <a:t>2</a:t>
            </a:r>
            <a:endParaRPr lang="en-US" sz="1600" b="0" i="0" u="none" kern="1200" dirty="0"/>
          </a:p>
          <a:p>
            <a:pPr marL="0" lvl="0" indent="0" algn="ctr" defTabSz="711200">
              <a:lnSpc>
                <a:spcPct val="90000"/>
              </a:lnSpc>
              <a:spcBef>
                <a:spcPct val="0"/>
              </a:spcBef>
              <a:spcAft>
                <a:spcPts val="600"/>
              </a:spcAft>
              <a:buNone/>
            </a:pPr>
            <a:r>
              <a:rPr lang="en-US" sz="1600" kern="1200" dirty="0"/>
              <a:t>July 1–June 30</a:t>
            </a:r>
          </a:p>
          <a:p>
            <a:pPr algn="ctr" defTabSz="711200">
              <a:lnSpc>
                <a:spcPct val="90000"/>
              </a:lnSpc>
              <a:spcBef>
                <a:spcPct val="0"/>
              </a:spcBef>
              <a:spcAft>
                <a:spcPts val="600"/>
              </a:spcAft>
            </a:pPr>
            <a:r>
              <a:rPr lang="en-US" sz="1600" b="1" dirty="0">
                <a:solidFill>
                  <a:schemeClr val="accent2"/>
                </a:solidFill>
                <a:ea typeface="Calibri" panose="020F0502020204030204" pitchFamily="34" charset="0"/>
                <a:cs typeface="Calibri" panose="020F0502020204030204" pitchFamily="34" charset="0"/>
              </a:rPr>
              <a:t>Grades 7-12</a:t>
            </a:r>
          </a:p>
          <a:p>
            <a:pPr algn="ctr" defTabSz="711200">
              <a:lnSpc>
                <a:spcPct val="90000"/>
              </a:lnSpc>
              <a:spcBef>
                <a:spcPct val="0"/>
              </a:spcBef>
              <a:spcAft>
                <a:spcPts val="600"/>
              </a:spcAft>
            </a:pPr>
            <a:endParaRPr lang="en-US" sz="16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711200">
              <a:lnSpc>
                <a:spcPct val="90000"/>
              </a:lnSpc>
              <a:spcBef>
                <a:spcPct val="0"/>
              </a:spcBef>
              <a:spcAft>
                <a:spcPts val="600"/>
              </a:spcAft>
              <a:buNone/>
            </a:pPr>
            <a:endParaRPr lang="en-US" sz="1600" b="0" i="0" u="none" kern="1200" dirty="0"/>
          </a:p>
        </p:txBody>
      </p:sp>
      <p:sp>
        <p:nvSpPr>
          <p:cNvPr id="12" name="Freeform: Shape 11">
            <a:extLst>
              <a:ext uri="{FF2B5EF4-FFF2-40B4-BE49-F238E27FC236}">
                <a16:creationId xmlns:a16="http://schemas.microsoft.com/office/drawing/2014/main" id="{8E2D99D5-D15D-218D-21BF-560FB804C26C}"/>
              </a:ext>
            </a:extLst>
          </p:cNvPr>
          <p:cNvSpPr/>
          <p:nvPr/>
        </p:nvSpPr>
        <p:spPr>
          <a:xfrm>
            <a:off x="2557985" y="1989116"/>
            <a:ext cx="2791705" cy="379646"/>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cs typeface="Arial" panose="020B0604020202020204" pitchFamily="34" charset="0"/>
              </a:rPr>
              <a:t>Program Eligibility </a:t>
            </a:r>
          </a:p>
        </p:txBody>
      </p:sp>
      <p:sp>
        <p:nvSpPr>
          <p:cNvPr id="13" name="Freeform: Shape 12">
            <a:extLst>
              <a:ext uri="{FF2B5EF4-FFF2-40B4-BE49-F238E27FC236}">
                <a16:creationId xmlns:a16="http://schemas.microsoft.com/office/drawing/2014/main" id="{48F62E15-9FF6-691C-A585-A2443A8B3CD3}"/>
              </a:ext>
            </a:extLst>
          </p:cNvPr>
          <p:cNvSpPr/>
          <p:nvPr/>
        </p:nvSpPr>
        <p:spPr>
          <a:xfrm>
            <a:off x="2557981" y="3824195"/>
            <a:ext cx="2791705" cy="455702"/>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3DC1BD"/>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kern="1200" dirty="0">
                <a:cs typeface="Arial" panose="020B0604020202020204" pitchFamily="34" charset="0"/>
              </a:rPr>
              <a:t>Student Behavioral Incidents</a:t>
            </a:r>
          </a:p>
        </p:txBody>
      </p:sp>
      <p:sp>
        <p:nvSpPr>
          <p:cNvPr id="14" name="Freeform: Shape 13">
            <a:extLst>
              <a:ext uri="{FF2B5EF4-FFF2-40B4-BE49-F238E27FC236}">
                <a16:creationId xmlns:a16="http://schemas.microsoft.com/office/drawing/2014/main" id="{FEEA19FD-637C-B5A3-9C62-68A19FC005C2}"/>
              </a:ext>
            </a:extLst>
          </p:cNvPr>
          <p:cNvSpPr/>
          <p:nvPr/>
        </p:nvSpPr>
        <p:spPr>
          <a:xfrm>
            <a:off x="2557979" y="4348198"/>
            <a:ext cx="2791705" cy="419254"/>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cs typeface="Arial" panose="020B0604020202020204" pitchFamily="34" charset="0"/>
              </a:rPr>
              <a:t>Student Absence Summary</a:t>
            </a:r>
          </a:p>
        </p:txBody>
      </p:sp>
      <p:sp>
        <p:nvSpPr>
          <p:cNvPr id="16" name="Freeform: Shape 15">
            <a:extLst>
              <a:ext uri="{FF2B5EF4-FFF2-40B4-BE49-F238E27FC236}">
                <a16:creationId xmlns:a16="http://schemas.microsoft.com/office/drawing/2014/main" id="{24301337-60FC-5DBF-7E81-92AC7E6E9275}"/>
              </a:ext>
            </a:extLst>
          </p:cNvPr>
          <p:cNvSpPr/>
          <p:nvPr/>
        </p:nvSpPr>
        <p:spPr>
          <a:xfrm>
            <a:off x="2557984" y="2399348"/>
            <a:ext cx="2791705" cy="419254"/>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cs typeface="Arial" panose="020B0604020202020204" pitchFamily="34" charset="0"/>
              </a:rPr>
              <a:t>Homeless Program</a:t>
            </a:r>
          </a:p>
        </p:txBody>
      </p:sp>
      <p:sp>
        <p:nvSpPr>
          <p:cNvPr id="17" name="Freeform: Shape 16">
            <a:extLst>
              <a:ext uri="{FF2B5EF4-FFF2-40B4-BE49-F238E27FC236}">
                <a16:creationId xmlns:a16="http://schemas.microsoft.com/office/drawing/2014/main" id="{658E5C0F-81F8-8A91-AC00-06787589FC4F}"/>
              </a:ext>
            </a:extLst>
          </p:cNvPr>
          <p:cNvSpPr/>
          <p:nvPr/>
        </p:nvSpPr>
        <p:spPr>
          <a:xfrm>
            <a:off x="2557982" y="3361929"/>
            <a:ext cx="2791705" cy="387533"/>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rtl="0">
              <a:lnSpc>
                <a:spcPct val="90000"/>
              </a:lnSpc>
              <a:spcBef>
                <a:spcPct val="0"/>
              </a:spcBef>
              <a:spcAft>
                <a:spcPct val="35000"/>
              </a:spcAft>
              <a:buNone/>
            </a:pPr>
            <a:r>
              <a:rPr lang="en-US" sz="1600" b="1" i="0" u="none" kern="1200" dirty="0">
                <a:solidFill>
                  <a:schemeClr val="bg1"/>
                </a:solidFill>
                <a:cs typeface="Arial" panose="020B0604020202020204" pitchFamily="34" charset="0"/>
              </a:rPr>
              <a:t>RFEP</a:t>
            </a:r>
          </a:p>
        </p:txBody>
      </p:sp>
      <p:sp>
        <p:nvSpPr>
          <p:cNvPr id="18" name="Freeform: Shape 17">
            <a:extLst>
              <a:ext uri="{FF2B5EF4-FFF2-40B4-BE49-F238E27FC236}">
                <a16:creationId xmlns:a16="http://schemas.microsoft.com/office/drawing/2014/main" id="{4A538FD2-3B3F-F078-A650-3AAD3AD812DA}"/>
              </a:ext>
            </a:extLst>
          </p:cNvPr>
          <p:cNvSpPr/>
          <p:nvPr/>
        </p:nvSpPr>
        <p:spPr>
          <a:xfrm>
            <a:off x="2557980" y="4815631"/>
            <a:ext cx="2791705" cy="414453"/>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cs typeface="Arial" panose="020B0604020202020204" pitchFamily="34" charset="0"/>
              </a:rPr>
              <a:t>Cumulative Enrollment</a:t>
            </a:r>
          </a:p>
        </p:txBody>
      </p:sp>
      <p:sp>
        <p:nvSpPr>
          <p:cNvPr id="19" name="Freeform: Shape 18">
            <a:extLst>
              <a:ext uri="{FF2B5EF4-FFF2-40B4-BE49-F238E27FC236}">
                <a16:creationId xmlns:a16="http://schemas.microsoft.com/office/drawing/2014/main" id="{68B00730-D60F-3A16-75C7-5727E6F1B82C}"/>
              </a:ext>
            </a:extLst>
          </p:cNvPr>
          <p:cNvSpPr/>
          <p:nvPr/>
        </p:nvSpPr>
        <p:spPr>
          <a:xfrm>
            <a:off x="2557987" y="5232489"/>
            <a:ext cx="2791705" cy="419254"/>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3DC1BD"/>
          </a:solidFill>
          <a:ln>
            <a:solidFill>
              <a:schemeClr val="bg1"/>
            </a:solidFill>
          </a:ln>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kern="1200" dirty="0">
                <a:cs typeface="Arial" panose="020B0604020202020204" pitchFamily="34" charset="0"/>
              </a:rPr>
              <a:t>Special Education</a:t>
            </a:r>
          </a:p>
        </p:txBody>
      </p:sp>
      <p:sp>
        <p:nvSpPr>
          <p:cNvPr id="20" name="Freeform: Shape 19">
            <a:extLst>
              <a:ext uri="{FF2B5EF4-FFF2-40B4-BE49-F238E27FC236}">
                <a16:creationId xmlns:a16="http://schemas.microsoft.com/office/drawing/2014/main" id="{AEEB3AC9-52B0-662B-FB71-6E754BCDC253}"/>
              </a:ext>
            </a:extLst>
          </p:cNvPr>
          <p:cNvSpPr/>
          <p:nvPr/>
        </p:nvSpPr>
        <p:spPr>
          <a:xfrm>
            <a:off x="2557987" y="5720044"/>
            <a:ext cx="2791705" cy="494530"/>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3DC1BD"/>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kern="1200" dirty="0">
                <a:cs typeface="Arial" panose="020B0604020202020204" pitchFamily="34" charset="0"/>
              </a:rPr>
              <a:t>Postsecondary Outcomes for SWD</a:t>
            </a:r>
          </a:p>
        </p:txBody>
      </p:sp>
      <p:sp>
        <p:nvSpPr>
          <p:cNvPr id="25" name="Freeform: Shape 24">
            <a:extLst>
              <a:ext uri="{FF2B5EF4-FFF2-40B4-BE49-F238E27FC236}">
                <a16:creationId xmlns:a16="http://schemas.microsoft.com/office/drawing/2014/main" id="{E762EBBB-32C0-27CE-719B-896395FEE269}"/>
              </a:ext>
            </a:extLst>
          </p:cNvPr>
          <p:cNvSpPr/>
          <p:nvPr/>
        </p:nvSpPr>
        <p:spPr>
          <a:xfrm>
            <a:off x="7008042" y="2442201"/>
            <a:ext cx="2791705" cy="524003"/>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dirty="0">
                <a:solidFill>
                  <a:schemeClr val="bg1"/>
                </a:solidFill>
                <a:cs typeface="Arial" panose="020B0604020202020204" pitchFamily="34" charset="0"/>
              </a:rPr>
              <a:t>Course Completion </a:t>
            </a:r>
            <a:endParaRPr lang="en-US" sz="1600" b="1" kern="1200" dirty="0">
              <a:solidFill>
                <a:schemeClr val="bg1"/>
              </a:solidFill>
              <a:cs typeface="Arial" panose="020B0604020202020204" pitchFamily="34" charset="0"/>
            </a:endParaRPr>
          </a:p>
        </p:txBody>
      </p:sp>
      <p:sp>
        <p:nvSpPr>
          <p:cNvPr id="26" name="Freeform: Shape 25">
            <a:extLst>
              <a:ext uri="{FF2B5EF4-FFF2-40B4-BE49-F238E27FC236}">
                <a16:creationId xmlns:a16="http://schemas.microsoft.com/office/drawing/2014/main" id="{641F6128-EC0E-3A2D-76EF-7C38B8983E76}"/>
              </a:ext>
            </a:extLst>
          </p:cNvPr>
          <p:cNvSpPr/>
          <p:nvPr/>
        </p:nvSpPr>
        <p:spPr>
          <a:xfrm>
            <a:off x="7008042" y="3159867"/>
            <a:ext cx="2791705" cy="524003"/>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dirty="0">
                <a:solidFill>
                  <a:schemeClr val="bg1"/>
                </a:solidFill>
                <a:cs typeface="Arial" panose="020B0604020202020204" pitchFamily="34" charset="0"/>
              </a:rPr>
              <a:t>CTE participants and Completers</a:t>
            </a:r>
            <a:r>
              <a:rPr lang="en-US" sz="1600" b="1" kern="1200" dirty="0">
                <a:solidFill>
                  <a:schemeClr val="bg1"/>
                </a:solidFill>
                <a:cs typeface="Arial" panose="020B0604020202020204" pitchFamily="34" charset="0"/>
              </a:rPr>
              <a:t> </a:t>
            </a:r>
          </a:p>
        </p:txBody>
      </p:sp>
      <p:sp>
        <p:nvSpPr>
          <p:cNvPr id="27" name="Freeform: Shape 26">
            <a:extLst>
              <a:ext uri="{FF2B5EF4-FFF2-40B4-BE49-F238E27FC236}">
                <a16:creationId xmlns:a16="http://schemas.microsoft.com/office/drawing/2014/main" id="{02DAC689-0906-09E4-25BF-0B55B87A009C}"/>
              </a:ext>
            </a:extLst>
          </p:cNvPr>
          <p:cNvSpPr/>
          <p:nvPr/>
        </p:nvSpPr>
        <p:spPr>
          <a:xfrm>
            <a:off x="7008042" y="3904942"/>
            <a:ext cx="2791705" cy="524003"/>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dirty="0">
                <a:solidFill>
                  <a:schemeClr val="bg1"/>
                </a:solidFill>
                <a:cs typeface="Arial" panose="020B0604020202020204" pitchFamily="34" charset="0"/>
              </a:rPr>
              <a:t>Work-Based Learning </a:t>
            </a:r>
            <a:endParaRPr lang="en-US" sz="1600" b="1" kern="1200" dirty="0">
              <a:solidFill>
                <a:schemeClr val="bg1"/>
              </a:solidFill>
              <a:cs typeface="Arial" panose="020B0604020202020204" pitchFamily="34" charset="0"/>
            </a:endParaRPr>
          </a:p>
        </p:txBody>
      </p:sp>
      <p:sp>
        <p:nvSpPr>
          <p:cNvPr id="28" name="Freeform: Shape 27">
            <a:extLst>
              <a:ext uri="{FF2B5EF4-FFF2-40B4-BE49-F238E27FC236}">
                <a16:creationId xmlns:a16="http://schemas.microsoft.com/office/drawing/2014/main" id="{B7CA5E31-419B-1283-0F5E-D06D9EBCA328}"/>
              </a:ext>
            </a:extLst>
          </p:cNvPr>
          <p:cNvSpPr/>
          <p:nvPr/>
        </p:nvSpPr>
        <p:spPr>
          <a:xfrm>
            <a:off x="7008042" y="4650017"/>
            <a:ext cx="2791705" cy="524002"/>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dirty="0">
                <a:solidFill>
                  <a:schemeClr val="bg1"/>
                </a:solidFill>
                <a:cs typeface="Arial" panose="020B0604020202020204" pitchFamily="34" charset="0"/>
              </a:rPr>
              <a:t>Grads and Completers</a:t>
            </a:r>
            <a:r>
              <a:rPr lang="en-US" sz="1600" b="1" kern="1200" dirty="0">
                <a:solidFill>
                  <a:schemeClr val="bg1"/>
                </a:solidFill>
                <a:cs typeface="Arial" panose="020B0604020202020204" pitchFamily="34" charset="0"/>
              </a:rPr>
              <a:t> </a:t>
            </a:r>
          </a:p>
        </p:txBody>
      </p:sp>
      <p:sp>
        <p:nvSpPr>
          <p:cNvPr id="4" name="Freeform: Shape 3">
            <a:extLst>
              <a:ext uri="{FF2B5EF4-FFF2-40B4-BE49-F238E27FC236}">
                <a16:creationId xmlns:a16="http://schemas.microsoft.com/office/drawing/2014/main" id="{AC9C4D3C-C10E-242B-FE1E-E71ACE7DFA50}"/>
              </a:ext>
            </a:extLst>
          </p:cNvPr>
          <p:cNvSpPr/>
          <p:nvPr/>
        </p:nvSpPr>
        <p:spPr>
          <a:xfrm>
            <a:off x="2557983" y="2794619"/>
            <a:ext cx="2791705" cy="524002"/>
          </a:xfrm>
          <a:custGeom>
            <a:avLst/>
            <a:gdLst>
              <a:gd name="csX0" fmla="*/ 0 w 2791705"/>
              <a:gd name="csY0" fmla="*/ 32407 h 324073"/>
              <a:gd name="csX1" fmla="*/ 32407 w 2791705"/>
              <a:gd name="csY1" fmla="*/ 0 h 324073"/>
              <a:gd name="csX2" fmla="*/ 2759298 w 2791705"/>
              <a:gd name="csY2" fmla="*/ 0 h 324073"/>
              <a:gd name="csX3" fmla="*/ 2791705 w 2791705"/>
              <a:gd name="csY3" fmla="*/ 32407 h 324073"/>
              <a:gd name="csX4" fmla="*/ 2791705 w 2791705"/>
              <a:gd name="csY4" fmla="*/ 291666 h 324073"/>
              <a:gd name="csX5" fmla="*/ 2759298 w 2791705"/>
              <a:gd name="csY5" fmla="*/ 324073 h 324073"/>
              <a:gd name="csX6" fmla="*/ 32407 w 2791705"/>
              <a:gd name="csY6" fmla="*/ 324073 h 324073"/>
              <a:gd name="csX7" fmla="*/ 0 w 2791705"/>
              <a:gd name="csY7" fmla="*/ 291666 h 324073"/>
              <a:gd name="csX8" fmla="*/ 0 w 2791705"/>
              <a:gd name="csY8" fmla="*/ 32407 h 3240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91705" h="324073">
                <a:moveTo>
                  <a:pt x="0" y="32407"/>
                </a:moveTo>
                <a:cubicBezTo>
                  <a:pt x="0" y="14509"/>
                  <a:pt x="14509" y="0"/>
                  <a:pt x="32407" y="0"/>
                </a:cubicBezTo>
                <a:lnTo>
                  <a:pt x="2759298" y="0"/>
                </a:lnTo>
                <a:cubicBezTo>
                  <a:pt x="2777196" y="0"/>
                  <a:pt x="2791705" y="14509"/>
                  <a:pt x="2791705" y="32407"/>
                </a:cubicBezTo>
                <a:lnTo>
                  <a:pt x="2791705" y="291666"/>
                </a:lnTo>
                <a:cubicBezTo>
                  <a:pt x="2791705" y="309564"/>
                  <a:pt x="2777196" y="324073"/>
                  <a:pt x="2759298" y="324073"/>
                </a:cubicBezTo>
                <a:lnTo>
                  <a:pt x="32407" y="324073"/>
                </a:lnTo>
                <a:cubicBezTo>
                  <a:pt x="14509" y="324073"/>
                  <a:pt x="0" y="309564"/>
                  <a:pt x="0" y="291666"/>
                </a:cubicBezTo>
                <a:lnTo>
                  <a:pt x="0" y="32407"/>
                </a:lnTo>
                <a:close/>
              </a:path>
            </a:pathLst>
          </a:custGeom>
          <a:solidFill>
            <a:srgbClr val="42C1BD"/>
          </a:solidFill>
          <a:ln>
            <a:solidFill>
              <a:schemeClr val="bg1"/>
            </a:solidFill>
          </a:ln>
          <a:effectLst>
            <a:outerShdw blurRad="63500" algn="ctr" rotWithShape="0">
              <a:prstClr val="black">
                <a:alpha val="40000"/>
              </a:prstClr>
            </a:outerShdw>
          </a:effectLst>
        </p:spPr>
        <p:style>
          <a:lnRef idx="3">
            <a:scrgbClr r="0" g="0" b="0"/>
          </a:lnRef>
          <a:fillRef idx="1">
            <a:scrgbClr r="0" g="0" b="0"/>
          </a:fillRef>
          <a:effectRef idx="1">
            <a:scrgbClr r="0" g="0" b="0"/>
          </a:effectRef>
          <a:fontRef idx="minor">
            <a:schemeClr val="lt1"/>
          </a:fontRef>
        </p:style>
        <p:txBody>
          <a:bodyPr spcFirstLastPara="0" vert="horz" wrap="square" lIns="50132" tIns="39972" rIns="50132" bIns="399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cs typeface="Arial" panose="020B0604020202020204" pitchFamily="34" charset="0"/>
              </a:rPr>
              <a:t>Expanded Learnin</a:t>
            </a:r>
            <a:r>
              <a:rPr lang="en-US" sz="1600" b="1" dirty="0">
                <a:solidFill>
                  <a:schemeClr val="bg1"/>
                </a:solidFill>
                <a:cs typeface="Arial" panose="020B0604020202020204" pitchFamily="34" charset="0"/>
              </a:rPr>
              <a:t>g Programs</a:t>
            </a:r>
            <a:endParaRPr lang="en-US" sz="1600" b="1" kern="1200" dirty="0">
              <a:solidFill>
                <a:schemeClr val="bg1"/>
              </a:solidFill>
              <a:cs typeface="Arial" panose="020B0604020202020204" pitchFamily="34" charset="0"/>
            </a:endParaRPr>
          </a:p>
        </p:txBody>
      </p:sp>
    </p:spTree>
    <p:extLst>
      <p:ext uri="{BB962C8B-B14F-4D97-AF65-F5344CB8AC3E}">
        <p14:creationId xmlns:p14="http://schemas.microsoft.com/office/powerpoint/2010/main" val="2804031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0C1425F-3218-D57C-5215-0D1B948300A1}"/>
              </a:ext>
            </a:extLst>
          </p:cNvPr>
          <p:cNvSpPr>
            <a:spLocks noGrp="1"/>
          </p:cNvSpPr>
          <p:nvPr>
            <p:ph type="ftr" sz="quarter" idx="10"/>
          </p:nvPr>
        </p:nvSpPr>
        <p:spPr/>
        <p:txBody>
          <a:bodyPr/>
          <a:lstStyle/>
          <a:p>
            <a:r>
              <a:rPr lang="es-ES" noProof="0"/>
              <a:t>EOY Primer v1.0 AY 25-26</a:t>
            </a:r>
            <a:endParaRPr lang="en-US" noProof="0" dirty="0"/>
          </a:p>
        </p:txBody>
      </p:sp>
      <p:sp>
        <p:nvSpPr>
          <p:cNvPr id="8" name="Slide Number Placeholder 7">
            <a:extLst>
              <a:ext uri="{FF2B5EF4-FFF2-40B4-BE49-F238E27FC236}">
                <a16:creationId xmlns:a16="http://schemas.microsoft.com/office/drawing/2014/main" id="{B4D7CC4D-1804-6FDC-E23C-71733757C2FD}"/>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0" y="466725"/>
            <a:ext cx="10140950" cy="695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chemeClr val="tx1">
                    <a:lumMod val="75000"/>
                    <a:lumOff val="25000"/>
                  </a:schemeClr>
                </a:solidFill>
              </a:rPr>
              <a:t>EOY 2 Reports</a:t>
            </a:r>
          </a:p>
        </p:txBody>
      </p:sp>
      <p:grpSp>
        <p:nvGrpSpPr>
          <p:cNvPr id="2" name="Group 1">
            <a:extLst>
              <a:ext uri="{FF2B5EF4-FFF2-40B4-BE49-F238E27FC236}">
                <a16:creationId xmlns:a16="http://schemas.microsoft.com/office/drawing/2014/main" id="{A1E13397-5358-3BCC-247F-D44B704FA1A4}"/>
              </a:ext>
              <a:ext uri="{C183D7F6-B498-43B3-948B-1728B52AA6E4}">
                <adec:decorative xmlns:adec="http://schemas.microsoft.com/office/drawing/2017/decorative" val="1"/>
              </a:ext>
            </a:extLst>
          </p:cNvPr>
          <p:cNvGrpSpPr/>
          <p:nvPr/>
        </p:nvGrpSpPr>
        <p:grpSpPr>
          <a:xfrm>
            <a:off x="853306" y="1071909"/>
            <a:ext cx="10485387" cy="4994242"/>
            <a:chOff x="874894" y="988454"/>
            <a:chExt cx="10485387" cy="4994242"/>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extLst>
                <p:ext uri="{D42A27DB-BD31-4B8C-83A1-F6EECF244321}">
                  <p14:modId xmlns:p14="http://schemas.microsoft.com/office/powerpoint/2010/main" val="1148126076"/>
                </p:ext>
              </p:extLst>
            </p:nvPr>
          </p:nvGraphicFramePr>
          <p:xfrm>
            <a:off x="3227526" y="988454"/>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3227527"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noProof="0">
                  <a:ln>
                    <a:noFill/>
                  </a:ln>
                  <a:solidFill>
                    <a:srgbClr val="FFFFFF"/>
                  </a:solidFill>
                  <a:effectLst/>
                  <a:uLnTx/>
                  <a:uFillTx/>
                  <a:latin typeface="Arial" panose="020B0604020202020204"/>
                  <a:ea typeface="+mn-ea"/>
                  <a:cs typeface="+mn-cs"/>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580448" y="2785861"/>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noProof="0">
                  <a:ln>
                    <a:noFill/>
                  </a:ln>
                  <a:solidFill>
                    <a:prstClr val="black">
                      <a:hueOff val="0"/>
                      <a:satOff val="0"/>
                      <a:lumOff val="0"/>
                      <a:alphaOff val="0"/>
                    </a:prstClr>
                  </a:solidFill>
                  <a:effectLst/>
                  <a:uLnTx/>
                  <a:uFillTx/>
                  <a:latin typeface="Tahoma"/>
                  <a:ea typeface="+mn-ea"/>
                  <a:cs typeface="+mn-cs"/>
                  <a:hlinkClick r:id="rId8"/>
                </a:rPr>
                <a:t>Career Technical Education Noncompleter Participants - Count</a:t>
              </a:r>
              <a:endParaRPr kumimoji="0" lang="en-US" sz="1000" b="0" i="0" u="none" strike="noStrike" kern="1200" cap="none" spc="0" normalizeH="0" noProof="0">
                <a:ln>
                  <a:noFill/>
                </a:ln>
                <a:solidFill>
                  <a:prstClr val="black">
                    <a:hueOff val="0"/>
                    <a:satOff val="0"/>
                    <a:lumOff val="0"/>
                    <a:alphaOff val="0"/>
                  </a:prstClr>
                </a:solidFill>
                <a:effectLst/>
                <a:uLnTx/>
                <a:uFillTx/>
                <a:latin typeface="Tahoma"/>
                <a:ea typeface="+mn-ea"/>
                <a:cs typeface="+mn-cs"/>
              </a:endParaRPr>
            </a:p>
          </p:txBody>
        </p:sp>
        <p:sp>
          <p:nvSpPr>
            <p:cNvPr id="6" name="Freeform: Shape 5">
              <a:extLst>
                <a:ext uri="{FF2B5EF4-FFF2-40B4-BE49-F238E27FC236}">
                  <a16:creationId xmlns:a16="http://schemas.microsoft.com/office/drawing/2014/main" id="{46A8413C-6EE5-4F63-A2D1-5CE157382D5C}"/>
                </a:ext>
              </a:extLst>
            </p:cNvPr>
            <p:cNvSpPr/>
            <p:nvPr/>
          </p:nvSpPr>
          <p:spPr>
            <a:xfrm>
              <a:off x="6131659"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marR="0" lvl="0" indent="0" algn="l" defTabSz="4000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noProof="0">
                  <a:ln>
                    <a:noFill/>
                  </a:ln>
                  <a:solidFill>
                    <a:srgbClr val="FCFCFC"/>
                  </a:solidFill>
                  <a:effectLst/>
                  <a:uLnTx/>
                  <a:uFillTx/>
                  <a:latin typeface="Tahoma"/>
                  <a:ea typeface="+mn-ea"/>
                  <a:cs typeface="+mn-cs"/>
                </a:rPr>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501945" y="2785861"/>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marR="0" lvl="1" indent="-57150" algn="l" defTabSz="4000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noProof="0">
                  <a:ln>
                    <a:noFill/>
                  </a:ln>
                  <a:solidFill>
                    <a:prstClr val="black">
                      <a:hueOff val="0"/>
                      <a:satOff val="0"/>
                      <a:lumOff val="0"/>
                      <a:alphaOff val="0"/>
                    </a:prstClr>
                  </a:solidFill>
                  <a:effectLst/>
                  <a:uLnTx/>
                  <a:uFillTx/>
                  <a:latin typeface="Tahoma"/>
                  <a:ea typeface="+mn-ea"/>
                  <a:cs typeface="+mn-cs"/>
                  <a:hlinkClick r:id="rId9"/>
                </a:rPr>
                <a:t>Career Technical Education Noncompleter Participants– Student List</a:t>
              </a:r>
              <a:endParaRPr kumimoji="0" lang="en-US" sz="1000" b="0" i="0" u="none" strike="noStrike" kern="1200" cap="none" spc="0" normalizeH="0" noProof="0">
                <a:ln>
                  <a:noFill/>
                </a:ln>
                <a:solidFill>
                  <a:prstClr val="black">
                    <a:hueOff val="0"/>
                    <a:satOff val="0"/>
                    <a:lumOff val="0"/>
                    <a:alphaOff val="0"/>
                  </a:prstClr>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5C43050D-11CA-4DD2-8F7D-C83150ECF48D}"/>
                </a:ext>
              </a:extLst>
            </p:cNvPr>
            <p:cNvSpPr/>
            <p:nvPr/>
          </p:nvSpPr>
          <p:spPr>
            <a:xfrm>
              <a:off x="3225608" y="3799302"/>
              <a:ext cx="7994370" cy="107480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Tahoma"/>
                <a:ea typeface="+mn-ea"/>
                <a:cs typeface="+mn-cs"/>
              </a:endParaRPr>
            </a:p>
          </p:txBody>
        </p:sp>
        <p:sp>
          <p:nvSpPr>
            <p:cNvPr id="37" name="Freeform: Shape 36">
              <a:extLst>
                <a:ext uri="{FF2B5EF4-FFF2-40B4-BE49-F238E27FC236}">
                  <a16:creationId xmlns:a16="http://schemas.microsoft.com/office/drawing/2014/main" id="{5C8D7EAE-CDDC-4722-B498-B02A523A0B45}"/>
                </a:ext>
              </a:extLst>
            </p:cNvPr>
            <p:cNvSpPr/>
            <p:nvPr/>
          </p:nvSpPr>
          <p:spPr>
            <a:xfrm>
              <a:off x="3229584"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noProof="0" dirty="0">
                  <a:ln>
                    <a:noFill/>
                  </a:ln>
                  <a:solidFill>
                    <a:srgbClr val="FFFFFF"/>
                  </a:solidFill>
                  <a:effectLst/>
                  <a:uLnTx/>
                  <a:uFillTx/>
                  <a:latin typeface="Arial" panose="020B0604020202020204"/>
                  <a:ea typeface="+mn-ea"/>
                  <a:cs typeface="+mn-cs"/>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599870" y="4066201"/>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hlinkClick r:id="rId10"/>
                </a:rPr>
                <a:t>Career Technical Education Completers – Count by Pathway</a:t>
              </a:r>
              <a:endParaRPr kumimoji="0" lang="en-US" sz="10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endParaRPr>
            </a:p>
          </p:txBody>
        </p:sp>
        <p:sp>
          <p:nvSpPr>
            <p:cNvPr id="40" name="Freeform: Shape 39">
              <a:extLst>
                <a:ext uri="{FF2B5EF4-FFF2-40B4-BE49-F238E27FC236}">
                  <a16:creationId xmlns:a16="http://schemas.microsoft.com/office/drawing/2014/main" id="{BA8257C4-E8A0-46AF-874C-E0B2D6B70F34}"/>
                </a:ext>
              </a:extLst>
            </p:cNvPr>
            <p:cNvSpPr/>
            <p:nvPr/>
          </p:nvSpPr>
          <p:spPr>
            <a:xfrm>
              <a:off x="6133716"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noProof="0">
                  <a:ln>
                    <a:noFill/>
                  </a:ln>
                  <a:solidFill>
                    <a:srgbClr val="FCFCFC"/>
                  </a:solidFill>
                  <a:effectLst/>
                  <a:uLnTx/>
                  <a:uFillTx/>
                  <a:latin typeface="Tahoma"/>
                  <a:ea typeface="+mn-ea"/>
                  <a:cs typeface="+mn-cs"/>
                </a:rPr>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509010" y="4070796"/>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noProof="0">
                  <a:ln>
                    <a:noFill/>
                  </a:ln>
                  <a:solidFill>
                    <a:prstClr val="black">
                      <a:hueOff val="0"/>
                      <a:satOff val="0"/>
                      <a:lumOff val="0"/>
                      <a:alphaOff val="0"/>
                    </a:prstClr>
                  </a:solidFill>
                  <a:effectLst/>
                  <a:uLnTx/>
                  <a:uFillTx/>
                  <a:latin typeface="Tahoma"/>
                  <a:ea typeface="+mn-ea"/>
                  <a:cs typeface="+mn-cs"/>
                  <a:hlinkClick r:id="rId11"/>
                </a:rPr>
                <a:t>Career Technical Education Completers</a:t>
              </a:r>
              <a:r>
                <a:rPr kumimoji="0" lang="fr-FR" sz="1000" b="0" i="0" u="none" strike="noStrike" kern="1200" cap="none" spc="0" normalizeH="0" noProof="0">
                  <a:ln>
                    <a:noFill/>
                  </a:ln>
                  <a:solidFill>
                    <a:prstClr val="black">
                      <a:hueOff val="0"/>
                      <a:satOff val="0"/>
                      <a:lumOff val="0"/>
                      <a:alphaOff val="0"/>
                    </a:prstClr>
                  </a:solidFill>
                  <a:effectLst/>
                  <a:uLnTx/>
                  <a:uFillTx/>
                  <a:latin typeface="Tahoma"/>
                  <a:ea typeface="+mn-ea"/>
                  <a:cs typeface="+mn-cs"/>
                  <a:hlinkClick r:id="rId11"/>
                </a:rPr>
                <a:t>– Student List</a:t>
              </a:r>
              <a:endParaRPr kumimoji="0" lang="en-US" sz="1000" b="0" i="0" u="none" strike="noStrike" kern="1200" cap="none" spc="0" normalizeH="0" noProof="0">
                <a:ln>
                  <a:noFill/>
                </a:ln>
                <a:solidFill>
                  <a:prstClr val="black">
                    <a:hueOff val="0"/>
                    <a:satOff val="0"/>
                    <a:lumOff val="0"/>
                    <a:alphaOff val="0"/>
                  </a:prstClr>
                </a:solidFill>
                <a:effectLst/>
                <a:uLnTx/>
                <a:uFillTx/>
                <a:latin typeface="Tahoma"/>
                <a:ea typeface="+mn-ea"/>
                <a:cs typeface="+mn-cs"/>
              </a:endParaRPr>
            </a:p>
            <a:p>
              <a:pPr marL="57150" marR="0" lvl="1" indent="-57150" algn="l" defTabSz="488950" rtl="0" eaLnBrk="1" fontAlgn="auto" latinLnBrk="0" hangingPunct="1">
                <a:lnSpc>
                  <a:spcPct val="90000"/>
                </a:lnSpc>
                <a:spcBef>
                  <a:spcPct val="0"/>
                </a:spcBef>
                <a:spcAft>
                  <a:spcPct val="15000"/>
                </a:spcAft>
                <a:buClrTx/>
                <a:buSzTx/>
                <a:buFontTx/>
                <a:buChar char="•"/>
                <a:tabLst/>
                <a:defRPr/>
              </a:pPr>
              <a:endParaRPr kumimoji="0" lang="en-US" sz="900" b="0" i="0" u="none" strike="noStrike" kern="1200" cap="none" spc="0" normalizeH="0" noProof="0">
                <a:ln>
                  <a:noFill/>
                </a:ln>
                <a:solidFill>
                  <a:prstClr val="black">
                    <a:hueOff val="0"/>
                    <a:satOff val="0"/>
                    <a:lumOff val="0"/>
                    <a:alphaOff val="0"/>
                  </a:prstClr>
                </a:solidFill>
                <a:effectLst/>
                <a:uLnTx/>
                <a:uFillTx/>
                <a:latin typeface="Tahoma"/>
                <a:ea typeface="+mn-ea"/>
                <a:cs typeface="+mn-cs"/>
              </a:endParaRPr>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nvGraphicFramePr>
          <p:xfrm>
            <a:off x="9143265" y="2211462"/>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760489" y="2014786"/>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noProof="0">
                <a:ln>
                  <a:noFill/>
                </a:ln>
                <a:solidFill>
                  <a:srgbClr val="FCFCFC"/>
                </a:solidFill>
                <a:effectLst/>
                <a:uLnTx/>
                <a:uFillTx/>
                <a:latin typeface="Tahoma"/>
                <a:ea typeface="+mn-ea"/>
                <a:cs typeface="+mn-cs"/>
              </a:endParaRPr>
            </a:p>
          </p:txBody>
        </p:sp>
        <p:sp>
          <p:nvSpPr>
            <p:cNvPr id="9" name="Rectangle 8">
              <a:extLst>
                <a:ext uri="{FF2B5EF4-FFF2-40B4-BE49-F238E27FC236}">
                  <a16:creationId xmlns:a16="http://schemas.microsoft.com/office/drawing/2014/main" id="{DC3E42EC-770B-CF7A-1270-FC61C6C1DDB0}"/>
                </a:ext>
              </a:extLst>
            </p:cNvPr>
            <p:cNvSpPr/>
            <p:nvPr/>
          </p:nvSpPr>
          <p:spPr>
            <a:xfrm>
              <a:off x="3365911" y="5051166"/>
              <a:ext cx="7994370" cy="931530"/>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Tahoma"/>
                <a:ea typeface="+mn-ea"/>
                <a:cs typeface="+mn-cs"/>
              </a:endParaRPr>
            </a:p>
          </p:txBody>
        </p:sp>
        <p:sp>
          <p:nvSpPr>
            <p:cNvPr id="10" name="Freeform: Shape 9">
              <a:extLst>
                <a:ext uri="{FF2B5EF4-FFF2-40B4-BE49-F238E27FC236}">
                  <a16:creationId xmlns:a16="http://schemas.microsoft.com/office/drawing/2014/main" id="{57A5703C-5734-659E-70AA-F7CB534FDD3C}"/>
                </a:ext>
              </a:extLst>
            </p:cNvPr>
            <p:cNvSpPr/>
            <p:nvPr/>
          </p:nvSpPr>
          <p:spPr>
            <a:xfrm>
              <a:off x="3369887"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noProof="0" dirty="0">
                  <a:ln>
                    <a:noFill/>
                  </a:ln>
                  <a:solidFill>
                    <a:srgbClr val="FFFFFF"/>
                  </a:solidFill>
                  <a:effectLst/>
                  <a:uLnTx/>
                  <a:uFillTx/>
                  <a:latin typeface="Arial" panose="020B0604020202020204"/>
                  <a:ea typeface="+mn-ea"/>
                  <a:cs typeface="+mn-cs"/>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599870" y="525737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hlinkClick r:id="rId17"/>
                </a:rPr>
                <a:t>Work-Based Learning -Count</a:t>
              </a:r>
              <a:endParaRPr kumimoji="0" lang="en-US" sz="9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endParaRPr>
            </a:p>
          </p:txBody>
        </p:sp>
        <p:sp>
          <p:nvSpPr>
            <p:cNvPr id="13" name="Freeform: Shape 12">
              <a:extLst>
                <a:ext uri="{FF2B5EF4-FFF2-40B4-BE49-F238E27FC236}">
                  <a16:creationId xmlns:a16="http://schemas.microsoft.com/office/drawing/2014/main" id="{530C8BB2-8BE5-CEFF-2909-F417DA52EA4C}"/>
                </a:ext>
              </a:extLst>
            </p:cNvPr>
            <p:cNvSpPr/>
            <p:nvPr/>
          </p:nvSpPr>
          <p:spPr>
            <a:xfrm>
              <a:off x="6274019"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noProof="0">
                  <a:ln>
                    <a:noFill/>
                  </a:ln>
                  <a:solidFill>
                    <a:srgbClr val="FCFCFC"/>
                  </a:solidFill>
                  <a:effectLst/>
                  <a:uLnTx/>
                  <a:uFillTx/>
                  <a:latin typeface="Tahoma"/>
                  <a:ea typeface="+mn-ea"/>
                  <a:cs typeface="+mn-cs"/>
                </a:rPr>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649313" y="5286469"/>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fr-FR" sz="10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hlinkClick r:id="rId18"/>
                </a:rPr>
                <a:t>Work-</a:t>
              </a:r>
              <a:r>
                <a:rPr kumimoji="0" lang="fr-FR" sz="1000" b="0" i="0" u="none" strike="noStrike" kern="1200" cap="none" spc="0" normalizeH="0" noProof="0" dirty="0" err="1">
                  <a:ln>
                    <a:noFill/>
                  </a:ln>
                  <a:solidFill>
                    <a:prstClr val="black">
                      <a:hueOff val="0"/>
                      <a:satOff val="0"/>
                      <a:lumOff val="0"/>
                      <a:alphaOff val="0"/>
                    </a:prstClr>
                  </a:solidFill>
                  <a:effectLst/>
                  <a:uLnTx/>
                  <a:uFillTx/>
                  <a:latin typeface="Tahoma"/>
                  <a:ea typeface="+mn-ea"/>
                  <a:cs typeface="+mn-cs"/>
                  <a:hlinkClick r:id="rId18"/>
                </a:rPr>
                <a:t>Based</a:t>
              </a:r>
              <a:r>
                <a:rPr kumimoji="0" lang="fr-FR" sz="10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hlinkClick r:id="rId18"/>
                </a:rPr>
                <a:t> Learning – </a:t>
              </a:r>
              <a:r>
                <a:rPr kumimoji="0" lang="en-US" sz="10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hlinkClick r:id="rId18"/>
                </a:rPr>
                <a:t>Student</a:t>
              </a:r>
              <a:r>
                <a:rPr kumimoji="0" lang="fr-FR" sz="10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hlinkClick r:id="rId18"/>
                </a:rPr>
                <a:t> List</a:t>
              </a:r>
              <a:endParaRPr kumimoji="0" lang="en-US" sz="900" b="0" i="0" u="none" strike="noStrike" kern="1200" cap="none" spc="0" normalizeH="0" noProof="0" dirty="0">
                <a:ln>
                  <a:noFill/>
                </a:ln>
                <a:solidFill>
                  <a:prstClr val="black">
                    <a:hueOff val="0"/>
                    <a:satOff val="0"/>
                    <a:lumOff val="0"/>
                    <a:alphaOff val="0"/>
                  </a:prstClr>
                </a:solidFill>
                <a:effectLst/>
                <a:uLnTx/>
                <a:uFillTx/>
                <a:latin typeface="Tahoma"/>
                <a:ea typeface="+mn-ea"/>
                <a:cs typeface="+mn-cs"/>
              </a:endParaRPr>
            </a:p>
          </p:txBody>
        </p:sp>
        <p:grpSp>
          <p:nvGrpSpPr>
            <p:cNvPr id="7" name="Group 6">
              <a:extLst>
                <a:ext uri="{FF2B5EF4-FFF2-40B4-BE49-F238E27FC236}">
                  <a16:creationId xmlns:a16="http://schemas.microsoft.com/office/drawing/2014/main" id="{DD18F7A6-5E2D-B31B-DF4B-EA746CD07578}"/>
                </a:ext>
              </a:extLst>
            </p:cNvPr>
            <p:cNvGrpSpPr/>
            <p:nvPr/>
          </p:nvGrpSpPr>
          <p:grpSpPr>
            <a:xfrm>
              <a:off x="874894" y="3398765"/>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noProof="0">
                    <a:ln>
                      <a:noFill/>
                    </a:ln>
                    <a:solidFill>
                      <a:srgbClr val="161569"/>
                    </a:solidFill>
                    <a:effectLst/>
                    <a:uLnTx/>
                    <a:uFillTx/>
                    <a:latin typeface="Arial" panose="020B0604020202020204" pitchFamily="34" charset="0"/>
                    <a:ea typeface="+mj-ea"/>
                    <a:cs typeface="Arial" panose="020B0604020202020204" pitchFamily="34" charset="0"/>
                  </a:rPr>
                  <a:t>Legend</a:t>
                </a:r>
                <a:endParaRPr kumimoji="0" lang="en-US" sz="1100" b="0" i="0" u="none" strike="noStrike" kern="1200" cap="none" spc="0" normalizeH="0" noProof="0">
                  <a:ln>
                    <a:noFill/>
                  </a:ln>
                  <a:solidFill>
                    <a:srgbClr val="161569"/>
                  </a:solidFill>
                  <a:effectLst/>
                  <a:uLnTx/>
                  <a:uFillTx/>
                  <a:latin typeface="Arial" panose="020B0604020202020204" pitchFamily="34" charset="0"/>
                  <a:ea typeface="+mj-ea"/>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Lst>
            </p:cNvPr>
            <p:cNvGrpSpPr/>
            <p:nvPr/>
          </p:nvGrpSpPr>
          <p:grpSpPr>
            <a:xfrm>
              <a:off x="5236512" y="2449548"/>
              <a:ext cx="690756" cy="376924"/>
              <a:chOff x="1918692" y="18493"/>
              <a:chExt cx="690756" cy="376924"/>
            </a:xfrm>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srgbClr val="FCFCFC"/>
                  </a:solidFill>
                  <a:effectLst/>
                  <a:uLnTx/>
                  <a:uFillTx/>
                  <a:latin typeface="Tahoma"/>
                  <a:ea typeface="+mn-ea"/>
                  <a:cs typeface="+mn-cs"/>
                </a:endParaRPr>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noProof="0">
                  <a:ln>
                    <a:noFill/>
                  </a:ln>
                  <a:solidFill>
                    <a:srgbClr val="FCFCFC"/>
                  </a:solidFill>
                  <a:effectLst/>
                  <a:uLnTx/>
                  <a:uFillTx/>
                  <a:latin typeface="Tahoma"/>
                  <a:ea typeface="+mn-ea"/>
                  <a:cs typeface="+mn-cs"/>
                </a:endParaRPr>
              </a:p>
            </p:txBody>
          </p:sp>
        </p:grpSp>
        <p:grpSp>
          <p:nvGrpSpPr>
            <p:cNvPr id="24" name="Group 23">
              <a:extLst>
                <a:ext uri="{FF2B5EF4-FFF2-40B4-BE49-F238E27FC236}">
                  <a16:creationId xmlns:a16="http://schemas.microsoft.com/office/drawing/2014/main" id="{1394AD61-232D-1B9B-25AD-BCA47BE06BEE}"/>
                </a:ext>
              </a:extLst>
            </p:cNvPr>
            <p:cNvGrpSpPr/>
            <p:nvPr/>
          </p:nvGrpSpPr>
          <p:grpSpPr>
            <a:xfrm>
              <a:off x="5229431" y="3723598"/>
              <a:ext cx="690756" cy="376924"/>
              <a:chOff x="1918692" y="18493"/>
              <a:chExt cx="690756" cy="376924"/>
            </a:xfrm>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srgbClr val="FCFCFC"/>
                  </a:solidFill>
                  <a:effectLst/>
                  <a:uLnTx/>
                  <a:uFillTx/>
                  <a:latin typeface="Tahoma"/>
                  <a:ea typeface="+mn-ea"/>
                  <a:cs typeface="+mn-cs"/>
                </a:endParaRPr>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noProof="0">
                  <a:ln>
                    <a:noFill/>
                  </a:ln>
                  <a:solidFill>
                    <a:srgbClr val="FCFCFC"/>
                  </a:solidFill>
                  <a:effectLst/>
                  <a:uLnTx/>
                  <a:uFillTx/>
                  <a:latin typeface="Tahoma"/>
                  <a:ea typeface="+mn-ea"/>
                  <a:cs typeface="+mn-cs"/>
                </a:endParaRPr>
              </a:p>
            </p:txBody>
          </p:sp>
        </p:grpSp>
        <p:grpSp>
          <p:nvGrpSpPr>
            <p:cNvPr id="27" name="Group 26">
              <a:extLst>
                <a:ext uri="{FF2B5EF4-FFF2-40B4-BE49-F238E27FC236}">
                  <a16:creationId xmlns:a16="http://schemas.microsoft.com/office/drawing/2014/main" id="{A164A856-F042-0B25-935D-25FF6DEA5EF9}"/>
                </a:ext>
              </a:extLst>
            </p:cNvPr>
            <p:cNvGrpSpPr/>
            <p:nvPr/>
          </p:nvGrpSpPr>
          <p:grpSpPr>
            <a:xfrm>
              <a:off x="5228720" y="4936772"/>
              <a:ext cx="690756" cy="376924"/>
              <a:chOff x="1918692" y="18493"/>
              <a:chExt cx="690756" cy="376924"/>
            </a:xfrm>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srgbClr val="FCFCFC"/>
                  </a:solidFill>
                  <a:effectLst/>
                  <a:uLnTx/>
                  <a:uFillTx/>
                  <a:latin typeface="Tahoma"/>
                  <a:ea typeface="+mn-ea"/>
                  <a:cs typeface="+mn-cs"/>
                </a:endParaRPr>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noProof="0">
                  <a:ln>
                    <a:noFill/>
                  </a:ln>
                  <a:solidFill>
                    <a:srgbClr val="FCFCFC"/>
                  </a:solidFill>
                  <a:effectLst/>
                  <a:uLnTx/>
                  <a:uFillTx/>
                  <a:latin typeface="Tahoma"/>
                  <a:ea typeface="+mn-ea"/>
                  <a:cs typeface="+mn-cs"/>
                </a:endParaRPr>
              </a:p>
            </p:txBody>
          </p:sp>
        </p:grpSp>
      </p:grpSp>
      <p:sp>
        <p:nvSpPr>
          <p:cNvPr id="12" name="Freeform: Shape 11">
            <a:extLst>
              <a:ext uri="{FF2B5EF4-FFF2-40B4-BE49-F238E27FC236}">
                <a16:creationId xmlns:a16="http://schemas.microsoft.com/office/drawing/2014/main" id="{89F8A1DC-106E-C1D2-AEEB-9D1DA4BE2BAB}"/>
              </a:ext>
            </a:extLst>
          </p:cNvPr>
          <p:cNvSpPr/>
          <p:nvPr/>
        </p:nvSpPr>
        <p:spPr>
          <a:xfrm>
            <a:off x="9401617" y="3808647"/>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Report </a:t>
            </a:r>
            <a:r>
              <a:rPr lang="en-US" sz="1000" b="1" dirty="0">
                <a:solidFill>
                  <a:srgbClr val="FFFFFF"/>
                </a:solidFill>
                <a:latin typeface="Arial" panose="020B0604020202020204"/>
              </a:rPr>
              <a:t>1.22</a:t>
            </a:r>
            <a:endPar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F9B966D1-48E8-50F0-D07E-A7806CDF51C3}"/>
              </a:ext>
            </a:extLst>
          </p:cNvPr>
          <p:cNvSpPr/>
          <p:nvPr/>
        </p:nvSpPr>
        <p:spPr>
          <a:xfrm>
            <a:off x="9774349" y="406336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Tahoma"/>
                <a:ea typeface="+mn-ea"/>
                <a:cs typeface="+mn-cs"/>
                <a:hlinkClick r:id="rId24"/>
              </a:rPr>
              <a:t>Graduates and Completers – Count </a:t>
            </a:r>
            <a:endParaRPr kumimoji="0" lang="en-US" sz="900" b="0" i="0" u="none" strike="noStrike" kern="1200" cap="none" spc="0" normalizeH="0" baseline="0" noProof="0" dirty="0">
              <a:ln>
                <a:noFill/>
              </a:ln>
              <a:solidFill>
                <a:prstClr val="black">
                  <a:hueOff val="0"/>
                  <a:satOff val="0"/>
                  <a:lumOff val="0"/>
                  <a:alphaOff val="0"/>
                </a:prstClr>
              </a:solidFill>
              <a:effectLst/>
              <a:uLnTx/>
              <a:uFillTx/>
              <a:latin typeface="Tahoma"/>
              <a:ea typeface="+mn-ea"/>
              <a:cs typeface="+mn-cs"/>
            </a:endParaRPr>
          </a:p>
        </p:txBody>
      </p:sp>
      <p:sp>
        <p:nvSpPr>
          <p:cNvPr id="31" name="Freeform: Shape 30">
            <a:extLst>
              <a:ext uri="{FF2B5EF4-FFF2-40B4-BE49-F238E27FC236}">
                <a16:creationId xmlns:a16="http://schemas.microsoft.com/office/drawing/2014/main" id="{06D45E89-7F07-BCE2-08DB-2BC3015C8FAD}"/>
              </a:ext>
            </a:extLst>
          </p:cNvPr>
          <p:cNvSpPr/>
          <p:nvPr/>
        </p:nvSpPr>
        <p:spPr>
          <a:xfrm>
            <a:off x="9315938" y="5037977"/>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srgbClr val="FCFCFC"/>
                </a:solidFill>
                <a:effectLst/>
                <a:uLnTx/>
                <a:uFillTx/>
                <a:latin typeface="Tahoma"/>
                <a:ea typeface="+mn-ea"/>
                <a:cs typeface="+mn-cs"/>
              </a:rPr>
              <a:t>Report 1.23</a:t>
            </a:r>
          </a:p>
        </p:txBody>
      </p:sp>
      <p:sp>
        <p:nvSpPr>
          <p:cNvPr id="32" name="Freeform: Shape 31">
            <a:extLst>
              <a:ext uri="{FF2B5EF4-FFF2-40B4-BE49-F238E27FC236}">
                <a16:creationId xmlns:a16="http://schemas.microsoft.com/office/drawing/2014/main" id="{40BDDE98-C639-CC19-0E1E-360866C5D453}"/>
              </a:ext>
            </a:extLst>
          </p:cNvPr>
          <p:cNvSpPr/>
          <p:nvPr/>
        </p:nvSpPr>
        <p:spPr>
          <a:xfrm>
            <a:off x="9671189" y="5309107"/>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lang="fr-FR" sz="1000" dirty="0" err="1">
                <a:solidFill>
                  <a:prstClr val="black">
                    <a:hueOff val="0"/>
                    <a:satOff val="0"/>
                    <a:lumOff val="0"/>
                    <a:alphaOff val="0"/>
                  </a:prstClr>
                </a:solidFill>
                <a:latin typeface="Tahoma"/>
                <a:hlinkClick r:id="rId25"/>
              </a:rPr>
              <a:t>Graduates</a:t>
            </a:r>
            <a:r>
              <a:rPr lang="fr-FR" sz="1000" dirty="0">
                <a:solidFill>
                  <a:prstClr val="black">
                    <a:hueOff val="0"/>
                    <a:satOff val="0"/>
                    <a:lumOff val="0"/>
                    <a:alphaOff val="0"/>
                  </a:prstClr>
                </a:solidFill>
                <a:latin typeface="Tahoma"/>
                <a:hlinkClick r:id="rId25"/>
              </a:rPr>
              <a:t> and Completers –</a:t>
            </a:r>
            <a:r>
              <a:rPr lang="fr-FR" sz="1000" dirty="0" err="1">
                <a:solidFill>
                  <a:prstClr val="black">
                    <a:hueOff val="0"/>
                    <a:satOff val="0"/>
                    <a:lumOff val="0"/>
                    <a:alphaOff val="0"/>
                  </a:prstClr>
                </a:solidFill>
                <a:latin typeface="Tahoma"/>
                <a:hlinkClick r:id="rId25"/>
              </a:rPr>
              <a:t>Student</a:t>
            </a:r>
            <a:r>
              <a:rPr lang="fr-FR" sz="1000" dirty="0">
                <a:solidFill>
                  <a:prstClr val="black">
                    <a:hueOff val="0"/>
                    <a:satOff val="0"/>
                    <a:lumOff val="0"/>
                    <a:alphaOff val="0"/>
                  </a:prstClr>
                </a:solidFill>
                <a:latin typeface="Tahoma"/>
                <a:hlinkClick r:id="rId25"/>
              </a:rPr>
              <a:t> List </a:t>
            </a:r>
            <a:endParaRPr kumimoji="0" lang="en-US" sz="900" b="0" i="0" u="none" strike="noStrike" kern="1200" cap="none" spc="0" normalizeH="0" baseline="0" noProof="0" dirty="0">
              <a:ln>
                <a:noFill/>
              </a:ln>
              <a:solidFill>
                <a:prstClr val="black">
                  <a:hueOff val="0"/>
                  <a:satOff val="0"/>
                  <a:lumOff val="0"/>
                  <a:alphaOff val="0"/>
                </a:prstClr>
              </a:solidFill>
              <a:effectLst/>
              <a:uLnTx/>
              <a:uFillTx/>
              <a:latin typeface="Tahoma"/>
              <a:ea typeface="+mn-ea"/>
              <a:cs typeface="+mn-cs"/>
            </a:endParaRPr>
          </a:p>
        </p:txBody>
      </p:sp>
      <p:sp>
        <p:nvSpPr>
          <p:cNvPr id="34" name="Arrow: Down 33">
            <a:extLst>
              <a:ext uri="{FF2B5EF4-FFF2-40B4-BE49-F238E27FC236}">
                <a16:creationId xmlns:a16="http://schemas.microsoft.com/office/drawing/2014/main" id="{F91B1C61-4087-264E-8551-74884DABDF48}"/>
              </a:ext>
            </a:extLst>
          </p:cNvPr>
          <p:cNvSpPr/>
          <p:nvPr/>
        </p:nvSpPr>
        <p:spPr>
          <a:xfrm>
            <a:off x="10402529" y="4657080"/>
            <a:ext cx="374161" cy="300480"/>
          </a:xfrm>
          <a:prstGeom prst="downArrow">
            <a:avLst/>
          </a:prstGeom>
          <a:solidFill>
            <a:srgbClr val="C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41079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9C2D5D-36CF-565F-B484-607463848851}"/>
              </a:ext>
            </a:extLst>
          </p:cNvPr>
          <p:cNvSpPr>
            <a:spLocks noGrp="1"/>
          </p:cNvSpPr>
          <p:nvPr>
            <p:ph type="title"/>
          </p:nvPr>
        </p:nvSpPr>
        <p:spPr>
          <a:xfrm>
            <a:off x="1005085" y="567764"/>
            <a:ext cx="11340000" cy="432000"/>
          </a:xfrm>
        </p:spPr>
        <p:txBody>
          <a:bodyPr>
            <a:normAutofit fontScale="90000"/>
          </a:bodyPr>
          <a:lstStyle/>
          <a:p>
            <a:r>
              <a:rPr lang="en-US" dirty="0"/>
              <a:t>Identify Completers or Misaligned Pathways</a:t>
            </a:r>
          </a:p>
        </p:txBody>
      </p:sp>
      <p:sp>
        <p:nvSpPr>
          <p:cNvPr id="5" name="Content Placeholder 4">
            <a:extLst>
              <a:ext uri="{FF2B5EF4-FFF2-40B4-BE49-F238E27FC236}">
                <a16:creationId xmlns:a16="http://schemas.microsoft.com/office/drawing/2014/main" id="{BF9D0DEA-D816-5B36-FEBD-110D99AB7668}"/>
              </a:ext>
            </a:extLst>
          </p:cNvPr>
          <p:cNvSpPr>
            <a:spLocks noGrp="1"/>
          </p:cNvSpPr>
          <p:nvPr>
            <p:ph idx="1"/>
          </p:nvPr>
        </p:nvSpPr>
        <p:spPr>
          <a:xfrm>
            <a:off x="1830233" y="1375802"/>
            <a:ext cx="8531527" cy="412431"/>
          </a:xfrm>
        </p:spPr>
        <p:txBody>
          <a:bodyPr>
            <a:normAutofit/>
          </a:bodyPr>
          <a:lstStyle/>
          <a:p>
            <a:pPr marL="0" indent="0">
              <a:buNone/>
            </a:pPr>
            <a:r>
              <a:rPr lang="en-US" dirty="0"/>
              <a:t>Submit  SCSC and SCTE files to estimate completer counts prior to EOY </a:t>
            </a:r>
          </a:p>
        </p:txBody>
      </p:sp>
      <p:sp>
        <p:nvSpPr>
          <p:cNvPr id="2" name="Footer Placeholder 1">
            <a:extLst>
              <a:ext uri="{FF2B5EF4-FFF2-40B4-BE49-F238E27FC236}">
                <a16:creationId xmlns:a16="http://schemas.microsoft.com/office/drawing/2014/main" id="{E848480B-AF46-63D1-B10B-B2733F25208A}"/>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4C04FAC6-4616-BC2A-9BD9-A0F1E4C09A6E}"/>
              </a:ext>
            </a:extLst>
          </p:cNvPr>
          <p:cNvSpPr>
            <a:spLocks noGrp="1"/>
          </p:cNvSpPr>
          <p:nvPr>
            <p:ph type="sldNum" sz="quarter" idx="11"/>
          </p:nvPr>
        </p:nvSpPr>
        <p:spPr/>
        <p:txBody>
          <a:bodyPr/>
          <a:lstStyle/>
          <a:p>
            <a:fld id="{4B73C415-D670-4716-A5EC-CC4D52CA2BAC}" type="slidenum">
              <a:rPr lang="en-US" noProof="0" smtClean="0"/>
              <a:pPr/>
              <a:t>51</a:t>
            </a:fld>
            <a:endParaRPr lang="en-US" noProof="0" dirty="0"/>
          </a:p>
        </p:txBody>
      </p:sp>
      <p:pic>
        <p:nvPicPr>
          <p:cNvPr id="2050" name="Picture 2" descr="SCreen Shot of the CALPADS User Manual">
            <a:extLst>
              <a:ext uri="{FF2B5EF4-FFF2-40B4-BE49-F238E27FC236}">
                <a16:creationId xmlns:a16="http://schemas.microsoft.com/office/drawing/2014/main" id="{FA528222-D7A1-FCAA-23E1-3ACD3F82A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85" y="1768136"/>
            <a:ext cx="10181825" cy="389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73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67DA9-95C2-4F30-0607-40DF3AF2165F}"/>
            </a:ext>
          </a:extLst>
        </p:cNvPr>
        <p:cNvGrpSpPr/>
        <p:nvPr/>
      </p:nvGrpSpPr>
      <p:grpSpPr>
        <a:xfrm>
          <a:off x="0" y="0"/>
          <a:ext cx="0" cy="0"/>
          <a:chOff x="0" y="0"/>
          <a:chExt cx="0" cy="0"/>
        </a:xfrm>
      </p:grpSpPr>
      <p:sp>
        <p:nvSpPr>
          <p:cNvPr id="24" name="Freeform 1140">
            <a:extLst>
              <a:ext uri="{FF2B5EF4-FFF2-40B4-BE49-F238E27FC236}">
                <a16:creationId xmlns:a16="http://schemas.microsoft.com/office/drawing/2014/main" id="{A02135E1-44FD-2242-BC85-B95BDEFEF4A8}"/>
              </a:ex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FACAF8B0-53A9-5824-0142-BF262CFC6A66}"/>
              </a:ext>
              <a:ext uri="{C183D7F6-B498-43B3-948B-1728B52AA6E4}">
                <adec:decorative xmlns:adec="http://schemas.microsoft.com/office/drawing/2017/decorative" val="1"/>
              </a:ext>
            </a:extLst>
          </p:cNvPr>
          <p:cNvGrpSpPr/>
          <p:nvPr/>
        </p:nvGrpSpPr>
        <p:grpSpPr>
          <a:xfrm>
            <a:off x="1414982" y="1853388"/>
            <a:ext cx="10424409" cy="574676"/>
            <a:chOff x="830263" y="1889125"/>
            <a:chExt cx="10424409" cy="574675"/>
          </a:xfrm>
        </p:grpSpPr>
        <p:sp>
          <p:nvSpPr>
            <p:cNvPr id="8" name="TextBox 7">
              <a:extLst>
                <a:ext uri="{FF2B5EF4-FFF2-40B4-BE49-F238E27FC236}">
                  <a16:creationId xmlns:a16="http://schemas.microsoft.com/office/drawing/2014/main" id="{9E6A835C-074C-2A6C-AE43-E715A0C2601E}"/>
                </a:ext>
              </a:extLst>
            </p:cNvPr>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7/3</a:t>
              </a:r>
            </a:p>
          </p:txBody>
        </p:sp>
        <p:sp>
          <p:nvSpPr>
            <p:cNvPr id="9" name="TextBox 8">
              <a:extLst>
                <a:ext uri="{FF2B5EF4-FFF2-40B4-BE49-F238E27FC236}">
                  <a16:creationId xmlns:a16="http://schemas.microsoft.com/office/drawing/2014/main" id="{B5EFFEF0-0F90-A513-2FFC-E1264F0A9874}"/>
                </a:ext>
              </a:extLst>
            </p:cNvPr>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a:extLst>
                <a:ext uri="{FF2B5EF4-FFF2-40B4-BE49-F238E27FC236}">
                  <a16:creationId xmlns:a16="http://schemas.microsoft.com/office/drawing/2014/main" id="{806FA685-7817-3E84-1D30-3AB8C3A1FECF}"/>
                </a:ext>
              </a:extLst>
            </p:cNvPr>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a:extLst>
                <a:ext uri="{FF2B5EF4-FFF2-40B4-BE49-F238E27FC236}">
                  <a16:creationId xmlns:a16="http://schemas.microsoft.com/office/drawing/2014/main" id="{E5E0AF7E-E8DA-60F0-EB53-E11DB455D2F2}"/>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a:extLst>
                <a:ext uri="{FF2B5EF4-FFF2-40B4-BE49-F238E27FC236}">
                  <a16:creationId xmlns:a16="http://schemas.microsoft.com/office/drawing/2014/main" id="{7D4ADF64-B167-EBD6-4328-611B376D8BE0}"/>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a:extLst>
                <a:ext uri="{FF2B5EF4-FFF2-40B4-BE49-F238E27FC236}">
                  <a16:creationId xmlns:a16="http://schemas.microsoft.com/office/drawing/2014/main" id="{A1AD99C9-3584-9296-A2A4-46235918B1A9}"/>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a:extLst>
                <a:ext uri="{FF2B5EF4-FFF2-40B4-BE49-F238E27FC236}">
                  <a16:creationId xmlns:a16="http://schemas.microsoft.com/office/drawing/2014/main" id="{F9F96CEB-B9D9-05F3-350F-67B302BFACD4}"/>
                </a:ext>
              </a:extLst>
            </p:cNvPr>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E00AC945-1ED7-F1B1-27A0-F81DB5CB0E1F}"/>
              </a:ext>
              <a:ext uri="{C183D7F6-B498-43B3-948B-1728B52AA6E4}">
                <adec:decorative xmlns:adec="http://schemas.microsoft.com/office/drawing/2017/decorative" val="1"/>
              </a:ext>
            </a:extLst>
          </p:cNvPr>
          <p:cNvGrpSpPr/>
          <p:nvPr/>
        </p:nvGrpSpPr>
        <p:grpSpPr>
          <a:xfrm>
            <a:off x="1777460" y="2537709"/>
            <a:ext cx="9907695" cy="577851"/>
            <a:chOff x="1589088" y="2644775"/>
            <a:chExt cx="9907694" cy="577850"/>
          </a:xfrm>
        </p:grpSpPr>
        <p:sp>
          <p:nvSpPr>
            <p:cNvPr id="11" name="TextBox 10">
              <a:extLst>
                <a:ext uri="{FF2B5EF4-FFF2-40B4-BE49-F238E27FC236}">
                  <a16:creationId xmlns:a16="http://schemas.microsoft.com/office/drawing/2014/main" id="{4EDA25E2-D569-49FF-1474-8984A69D9F7D}"/>
                </a:ext>
              </a:extLst>
            </p:cNvPr>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7/4 – 8/3</a:t>
              </a:r>
            </a:p>
          </p:txBody>
        </p:sp>
        <p:sp>
          <p:nvSpPr>
            <p:cNvPr id="12" name="TextBox 11">
              <a:extLst>
                <a:ext uri="{FF2B5EF4-FFF2-40B4-BE49-F238E27FC236}">
                  <a16:creationId xmlns:a16="http://schemas.microsoft.com/office/drawing/2014/main" id="{CD9211D2-1859-AD69-C01D-2525AE1F0F85}"/>
                </a:ext>
              </a:extLst>
            </p:cNvPr>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a:extLst>
                <a:ext uri="{FF2B5EF4-FFF2-40B4-BE49-F238E27FC236}">
                  <a16:creationId xmlns:a16="http://schemas.microsoft.com/office/drawing/2014/main" id="{6A62AFD0-7B8B-4DD4-2491-727BD2A58146}"/>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a:extLst>
                <a:ext uri="{FF2B5EF4-FFF2-40B4-BE49-F238E27FC236}">
                  <a16:creationId xmlns:a16="http://schemas.microsoft.com/office/drawing/2014/main" id="{88EA809C-3BC8-6100-FEE8-BE79DB1B3A17}"/>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a:extLst>
                <a:ext uri="{FF2B5EF4-FFF2-40B4-BE49-F238E27FC236}">
                  <a16:creationId xmlns:a16="http://schemas.microsoft.com/office/drawing/2014/main" id="{CC8AC438-26FC-ED74-5BCB-73C54AF02BDE}"/>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a:extLst>
                <a:ext uri="{FF2B5EF4-FFF2-40B4-BE49-F238E27FC236}">
                  <a16:creationId xmlns:a16="http://schemas.microsoft.com/office/drawing/2014/main" id="{963B7223-AEDD-CF0C-C74A-C49AFF30D528}"/>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a:extLst>
                <a:ext uri="{FF2B5EF4-FFF2-40B4-BE49-F238E27FC236}">
                  <a16:creationId xmlns:a16="http://schemas.microsoft.com/office/drawing/2014/main" id="{EBFEC24B-A93D-4CEB-B735-5B803CAC36D1}"/>
                </a:ext>
              </a:extLst>
            </p:cNvPr>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98AC0A06-22C5-8E54-02CA-508F40F57A8A}"/>
              </a:ext>
              <a:ext uri="{C183D7F6-B498-43B3-948B-1728B52AA6E4}">
                <adec:decorative xmlns:adec="http://schemas.microsoft.com/office/drawing/2017/decorative" val="1"/>
              </a:ext>
            </a:extLst>
          </p:cNvPr>
          <p:cNvGrpSpPr/>
          <p:nvPr/>
        </p:nvGrpSpPr>
        <p:grpSpPr>
          <a:xfrm>
            <a:off x="1878438" y="3926540"/>
            <a:ext cx="9618768" cy="592831"/>
            <a:chOff x="1408510" y="2759869"/>
            <a:chExt cx="7214077" cy="444622"/>
          </a:xfrm>
        </p:grpSpPr>
        <p:sp>
          <p:nvSpPr>
            <p:cNvPr id="14" name="TextBox 13">
              <a:extLst>
                <a:ext uri="{FF2B5EF4-FFF2-40B4-BE49-F238E27FC236}">
                  <a16:creationId xmlns:a16="http://schemas.microsoft.com/office/drawing/2014/main" id="{138AB754-205D-9766-5FED-E713BD44D2E6}"/>
                </a:ext>
              </a:extLst>
            </p:cNvPr>
            <p:cNvSpPr txBox="1">
              <a:spLocks/>
            </p:cNvSpPr>
            <p:nvPr/>
          </p:nvSpPr>
          <p:spPr>
            <a:xfrm>
              <a:off x="2596458" y="2907317"/>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8/4– 8/10</a:t>
              </a:r>
            </a:p>
          </p:txBody>
        </p:sp>
        <p:sp>
          <p:nvSpPr>
            <p:cNvPr id="15" name="TextBox 14">
              <a:extLst>
                <a:ext uri="{FF2B5EF4-FFF2-40B4-BE49-F238E27FC236}">
                  <a16:creationId xmlns:a16="http://schemas.microsoft.com/office/drawing/2014/main" id="{1123C87B-35AB-B0FD-6B68-A5D9A43199D8}"/>
                </a:ext>
              </a:extLst>
            </p:cNvPr>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a:extLst>
                <a:ext uri="{FF2B5EF4-FFF2-40B4-BE49-F238E27FC236}">
                  <a16:creationId xmlns:a16="http://schemas.microsoft.com/office/drawing/2014/main" id="{3BD61FDE-BE70-7790-BFF7-0455AF70CD4B}"/>
                </a:ext>
              </a:extLst>
            </p:cNvPr>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a:extLst>
                <a:ext uri="{FF2B5EF4-FFF2-40B4-BE49-F238E27FC236}">
                  <a16:creationId xmlns:a16="http://schemas.microsoft.com/office/drawing/2014/main" id="{376DE304-840F-B21E-BE8E-5FE01083D84E}"/>
                </a:ext>
              </a:extLst>
            </p:cNvPr>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a:extLst>
                <a:ext uri="{FF2B5EF4-FFF2-40B4-BE49-F238E27FC236}">
                  <a16:creationId xmlns:a16="http://schemas.microsoft.com/office/drawing/2014/main" id="{F3A318BC-E6B7-0AA9-DA20-C3DA82EC571D}"/>
                </a:ext>
              </a:extLst>
            </p:cNvPr>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a:extLst>
                <a:ext uri="{FF2B5EF4-FFF2-40B4-BE49-F238E27FC236}">
                  <a16:creationId xmlns:a16="http://schemas.microsoft.com/office/drawing/2014/main" id="{1B5B4CF0-468C-9B0D-934F-C7E63841DE50}"/>
                </a:ext>
              </a:extLst>
            </p:cNvPr>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a:extLst>
                <a:ext uri="{FF2B5EF4-FFF2-40B4-BE49-F238E27FC236}">
                  <a16:creationId xmlns:a16="http://schemas.microsoft.com/office/drawing/2014/main" id="{BAAEC4B9-8EA6-C60D-538F-C320361F79F9}"/>
                </a:ext>
              </a:extLst>
            </p:cNvPr>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a:extLst>
                <a:ext uri="{FF2B5EF4-FFF2-40B4-BE49-F238E27FC236}">
                  <a16:creationId xmlns:a16="http://schemas.microsoft.com/office/drawing/2014/main" id="{6167779D-618C-B9B7-91C9-6E8629D094F9}"/>
                </a:ext>
              </a:extLst>
            </p:cNvPr>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F566123B-C842-F5D1-37FD-1C9E67AE770C}"/>
              </a:ext>
              <a:ext uri="{C183D7F6-B498-43B3-948B-1728B52AA6E4}">
                <adec:decorative xmlns:adec="http://schemas.microsoft.com/office/drawing/2017/decorative" val="1"/>
              </a:ext>
            </a:extLst>
          </p:cNvPr>
          <p:cNvGrpSpPr/>
          <p:nvPr/>
        </p:nvGrpSpPr>
        <p:grpSpPr>
          <a:xfrm>
            <a:off x="708577" y="5622120"/>
            <a:ext cx="4108318" cy="574676"/>
            <a:chOff x="613172" y="4105276"/>
            <a:chExt cx="3081238" cy="431006"/>
          </a:xfrm>
        </p:grpSpPr>
        <p:sp>
          <p:nvSpPr>
            <p:cNvPr id="20" name="TextBox 19">
              <a:extLst>
                <a:ext uri="{FF2B5EF4-FFF2-40B4-BE49-F238E27FC236}">
                  <a16:creationId xmlns:a16="http://schemas.microsoft.com/office/drawing/2014/main" id="{EF049459-A98E-4C28-5755-17C5F8D55C90}"/>
                </a:ext>
              </a:extLst>
            </p:cNvPr>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7030A0"/>
                  </a:solidFill>
                  <a:effectLst/>
                  <a:uLnTx/>
                  <a:uFillTx/>
                  <a:latin typeface="Poppins"/>
                  <a:ea typeface="+mn-ea"/>
                  <a:cs typeface="Poppins" panose="02000000000000000000" pitchFamily="2" charset="0"/>
                </a:rPr>
                <a:t>8/17</a:t>
              </a:r>
              <a:endParaRPr kumimoji="0" lang="en-US" sz="1600" b="1" i="0" u="none" strike="noStrike" kern="1200" cap="none" spc="-31" normalizeH="0" baseline="0" noProof="0" dirty="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a:extLst>
                <a:ext uri="{FF2B5EF4-FFF2-40B4-BE49-F238E27FC236}">
                  <a16:creationId xmlns:a16="http://schemas.microsoft.com/office/drawing/2014/main" id="{53303B8D-3926-6EFD-9554-93CB7E01016B}"/>
                </a:ext>
              </a:extLst>
            </p:cNvPr>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a:extLst>
                <a:ext uri="{FF2B5EF4-FFF2-40B4-BE49-F238E27FC236}">
                  <a16:creationId xmlns:a16="http://schemas.microsoft.com/office/drawing/2014/main" id="{C976B77C-0FDE-F4BE-EB85-CDCA09FD85D7}"/>
                </a:ext>
              </a:extLst>
            </p:cNvPr>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a:extLst>
                <a:ext uri="{FF2B5EF4-FFF2-40B4-BE49-F238E27FC236}">
                  <a16:creationId xmlns:a16="http://schemas.microsoft.com/office/drawing/2014/main" id="{E625247C-0507-6ECB-2B8F-4824F617A271}"/>
                </a:ext>
              </a:extLst>
            </p:cNvPr>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a:extLst>
                <a:ext uri="{FF2B5EF4-FFF2-40B4-BE49-F238E27FC236}">
                  <a16:creationId xmlns:a16="http://schemas.microsoft.com/office/drawing/2014/main" id="{EA8A2275-E9EE-E19F-31FF-D2049B424471}"/>
                </a:ext>
              </a:extLst>
            </p:cNvPr>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a:extLst>
                <a:ext uri="{FF2B5EF4-FFF2-40B4-BE49-F238E27FC236}">
                  <a16:creationId xmlns:a16="http://schemas.microsoft.com/office/drawing/2014/main" id="{35A9CC68-4788-26E4-6CF0-1F322F7C9F8D}"/>
                </a:ext>
              </a:extLst>
            </p:cNvPr>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a:extLst>
                <a:ext uri="{FF2B5EF4-FFF2-40B4-BE49-F238E27FC236}">
                  <a16:creationId xmlns:a16="http://schemas.microsoft.com/office/drawing/2014/main" id="{4252A1DF-B1A7-5E36-8D7D-BB6E1BF5CC00}"/>
                </a:ext>
              </a:extLst>
            </p:cNvPr>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FF2B5EF4-FFF2-40B4-BE49-F238E27FC236}">
                <a16:creationId xmlns:a16="http://schemas.microsoft.com/office/drawing/2014/main" id="{3D09E750-9071-9BD2-9968-C43032DE652E}"/>
              </a:ex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FF2B5EF4-FFF2-40B4-BE49-F238E27FC236}">
                <a16:creationId xmlns:a16="http://schemas.microsoft.com/office/drawing/2014/main" id="{73B2D6A4-7259-D075-1C8C-A19DBD867208}"/>
              </a:ex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5FF9C8EA-1B27-9D33-39D4-F9D1DB1E1167}"/>
              </a:ext>
            </a:extLst>
          </p:cNvPr>
          <p:cNvGrpSpPr/>
          <p:nvPr/>
        </p:nvGrpSpPr>
        <p:grpSpPr>
          <a:xfrm>
            <a:off x="583070" y="1176476"/>
            <a:ext cx="9972234" cy="574675"/>
            <a:chOff x="583070" y="1176476"/>
            <a:chExt cx="9972234" cy="574675"/>
          </a:xfrm>
        </p:grpSpPr>
        <p:sp>
          <p:nvSpPr>
            <p:cNvPr id="58" name="TextBox 57">
              <a:extLst>
                <a:ext uri="{FF2B5EF4-FFF2-40B4-BE49-F238E27FC236}">
                  <a16:creationId xmlns:a16="http://schemas.microsoft.com/office/drawing/2014/main" id="{99F95B14-1ABC-0B8E-0D12-5CFA2A467087}"/>
                </a:ext>
              </a:extLst>
            </p:cNvPr>
            <p:cNvSpPr txBox="1">
              <a:spLocks/>
            </p:cNvSpPr>
            <p:nvPr/>
          </p:nvSpPr>
          <p:spPr>
            <a:xfrm>
              <a:off x="2616874" y="1334195"/>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5/5</a:t>
              </a:r>
            </a:p>
          </p:txBody>
        </p:sp>
        <p:sp>
          <p:nvSpPr>
            <p:cNvPr id="59" name="TextBox 58">
              <a:extLst>
                <a:ext uri="{FF2B5EF4-FFF2-40B4-BE49-F238E27FC236}">
                  <a16:creationId xmlns:a16="http://schemas.microsoft.com/office/drawing/2014/main" id="{8E5438B1-0B1A-6DD9-7CAA-6B9C1EFE8D7E}"/>
                </a:ext>
              </a:extLst>
            </p:cNvPr>
            <p:cNvSpPr txBox="1"/>
            <p:nvPr/>
          </p:nvSpPr>
          <p:spPr>
            <a:xfrm>
              <a:off x="4132148" y="1267091"/>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E410424C-3EFF-B5A3-CEE3-8F31C131C74B}"/>
                </a:ext>
              </a:extLst>
            </p:cNvPr>
            <p:cNvCxnSpPr/>
            <p:nvPr/>
          </p:nvCxnSpPr>
          <p:spPr>
            <a:xfrm>
              <a:off x="3948433" y="1220283"/>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D81A34C0-B755-B275-C423-46EC886A614B}"/>
                </a:ext>
              </a:extLst>
            </p:cNvPr>
            <p:cNvSpPr>
              <a:spLocks noEditPoints="1"/>
            </p:cNvSpPr>
            <p:nvPr/>
          </p:nvSpPr>
          <p:spPr bwMode="auto">
            <a:xfrm>
              <a:off x="776745" y="1449526"/>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3C1AF0BB-5BEA-71A1-6792-9ACE140B5C15}"/>
                </a:ext>
              </a:extLst>
            </p:cNvPr>
            <p:cNvSpPr>
              <a:spLocks/>
            </p:cNvSpPr>
            <p:nvPr/>
          </p:nvSpPr>
          <p:spPr bwMode="auto">
            <a:xfrm>
              <a:off x="583070" y="1259026"/>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641B9D81-0FCB-3438-632E-CB30BAD1269E}"/>
                </a:ext>
              </a:extLst>
            </p:cNvPr>
            <p:cNvSpPr>
              <a:spLocks noEditPoints="1"/>
            </p:cNvSpPr>
            <p:nvPr/>
          </p:nvSpPr>
          <p:spPr bwMode="auto">
            <a:xfrm>
              <a:off x="589420" y="1271726"/>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5F67DF38-B2BC-1EB1-63D5-BF2112267282}"/>
                </a:ext>
              </a:extLst>
            </p:cNvPr>
            <p:cNvSpPr>
              <a:spLocks noChangeArrowheads="1"/>
            </p:cNvSpPr>
            <p:nvPr/>
          </p:nvSpPr>
          <p:spPr bwMode="auto">
            <a:xfrm>
              <a:off x="1843545" y="1176476"/>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0EDBBB7B-E987-3119-20B7-A9054CE65EC7}"/>
                </a:ext>
              </a:extLst>
            </p:cNvPr>
            <p:cNvSpPr>
              <a:spLocks noEditPoints="1"/>
            </p:cNvSpPr>
            <p:nvPr/>
          </p:nvSpPr>
          <p:spPr bwMode="auto">
            <a:xfrm>
              <a:off x="2008645" y="1290776"/>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6C3EBA93-2844-19EC-73B8-A24A96750CA0}"/>
              </a:ext>
              <a:ext uri="{C183D7F6-B498-43B3-948B-1728B52AA6E4}">
                <adec:decorative xmlns:adec="http://schemas.microsoft.com/office/drawing/2017/decorative" val="1"/>
              </a:ext>
            </a:extLst>
          </p:cNvPr>
          <p:cNvGrpSpPr/>
          <p:nvPr/>
        </p:nvGrpSpPr>
        <p:grpSpPr>
          <a:xfrm>
            <a:off x="1586922" y="4819851"/>
            <a:ext cx="10089054" cy="577851"/>
            <a:chOff x="1179910" y="3536156"/>
            <a:chExt cx="7566789" cy="433388"/>
          </a:xfrm>
        </p:grpSpPr>
        <p:sp>
          <p:nvSpPr>
            <p:cNvPr id="17" name="TextBox 16">
              <a:extLst>
                <a:ext uri="{FF2B5EF4-FFF2-40B4-BE49-F238E27FC236}">
                  <a16:creationId xmlns:a16="http://schemas.microsoft.com/office/drawing/2014/main" id="{563DCB56-694D-8DF6-594F-331909A7B178}"/>
                </a:ext>
              </a:extLst>
            </p:cNvPr>
            <p:cNvSpPr txBox="1">
              <a:spLocks/>
            </p:cNvSpPr>
            <p:nvPr/>
          </p:nvSpPr>
          <p:spPr>
            <a:xfrm>
              <a:off x="2494590" y="3692346"/>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00B050"/>
                  </a:solidFill>
                  <a:effectLst/>
                  <a:uLnTx/>
                  <a:uFillTx/>
                  <a:latin typeface="Poppins" panose="02000000000000000000" pitchFamily="2" charset="0"/>
                  <a:ea typeface="+mn-ea"/>
                  <a:cs typeface="Poppins" panose="02000000000000000000" pitchFamily="2" charset="0"/>
                </a:rPr>
                <a:t>8/11 – 8/17</a:t>
              </a:r>
            </a:p>
          </p:txBody>
        </p:sp>
        <p:sp>
          <p:nvSpPr>
            <p:cNvPr id="18" name="TextBox 17">
              <a:extLst>
                <a:ext uri="{FF2B5EF4-FFF2-40B4-BE49-F238E27FC236}">
                  <a16:creationId xmlns:a16="http://schemas.microsoft.com/office/drawing/2014/main" id="{16253F0C-7497-8FD1-36A5-E45FB4EE77AF}"/>
                </a:ext>
              </a:extLst>
            </p:cNvPr>
            <p:cNvSpPr txBox="1"/>
            <p:nvPr/>
          </p:nvSpPr>
          <p:spPr>
            <a:xfrm>
              <a:off x="4032528" y="3658682"/>
              <a:ext cx="47141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endParaRPr kumimoji="0" lang="en-US" sz="1600" b="1" i="0" u="none" strike="noStrike" kern="1200" cap="none" spc="-31" normalizeH="0" baseline="0" noProof="0" dirty="0">
                <a:ln>
                  <a:noFill/>
                </a:ln>
                <a:solidFill>
                  <a:prstClr val="black"/>
                </a:solidFill>
                <a:effectLst/>
                <a:uLnTx/>
                <a:uFillTx/>
                <a:latin typeface="Tahoma"/>
                <a:ea typeface="+mn-ea"/>
                <a:cs typeface="Poppins" panose="02000000000000000000" pitchFamily="2" charset="0"/>
              </a:endParaRPr>
            </a:p>
          </p:txBody>
        </p:sp>
        <p:cxnSp>
          <p:nvCxnSpPr>
            <p:cNvPr id="19" name="Straight Connector 18">
              <a:extLst>
                <a:ext uri="{FF2B5EF4-FFF2-40B4-BE49-F238E27FC236}">
                  <a16:creationId xmlns:a16="http://schemas.microsoft.com/office/drawing/2014/main" id="{B35AB109-0CD9-33F2-9514-4115EAAEA5A7}"/>
                </a:ext>
              </a:extLst>
            </p:cNvPr>
            <p:cNvCxnSpPr/>
            <p:nvPr/>
          </p:nvCxnSpPr>
          <p:spPr>
            <a:xfrm>
              <a:off x="3898520" y="3557475"/>
              <a:ext cx="0" cy="381965"/>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Freeform 1146">
              <a:extLst>
                <a:ext uri="{FF2B5EF4-FFF2-40B4-BE49-F238E27FC236}">
                  <a16:creationId xmlns:a16="http://schemas.microsoft.com/office/drawing/2014/main" id="{367D6812-C0D0-1D75-85B8-4628768F5421}"/>
                </a:ext>
              </a:extLst>
            </p:cNvPr>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a:extLst>
                <a:ext uri="{FF2B5EF4-FFF2-40B4-BE49-F238E27FC236}">
                  <a16:creationId xmlns:a16="http://schemas.microsoft.com/office/drawing/2014/main" id="{9AA66EE5-06D8-B568-E79A-B3A800B18375}"/>
                </a:ext>
              </a:extLst>
            </p:cNvPr>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a:extLst>
                <a:ext uri="{FF2B5EF4-FFF2-40B4-BE49-F238E27FC236}">
                  <a16:creationId xmlns:a16="http://schemas.microsoft.com/office/drawing/2014/main" id="{EA70328D-9382-2E34-601C-F89F89C28D95}"/>
                </a:ext>
              </a:extLst>
            </p:cNvPr>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a:extLst>
                <a:ext uri="{FF2B5EF4-FFF2-40B4-BE49-F238E27FC236}">
                  <a16:creationId xmlns:a16="http://schemas.microsoft.com/office/drawing/2014/main" id="{4FD45E4E-74D1-E64B-774E-9020F09273EA}"/>
                </a:ext>
              </a:extLst>
            </p:cNvPr>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2BC0089D-3990-5677-8F49-7A5981F7ACBB}"/>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CF80B1D-FA26-CCB0-68FA-B729CC265F73}"/>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4738" y="1932729"/>
            <a:ext cx="407673" cy="407673"/>
          </a:xfrm>
          <a:prstGeom prst="rect">
            <a:avLst/>
          </a:prstGeom>
        </p:spPr>
      </p:pic>
      <p:pic>
        <p:nvPicPr>
          <p:cNvPr id="68" name="Graphic 67" descr="Magnifying glass">
            <a:extLst>
              <a:ext uri="{FF2B5EF4-FFF2-40B4-BE49-F238E27FC236}">
                <a16:creationId xmlns:a16="http://schemas.microsoft.com/office/drawing/2014/main" id="{7D4A2FC4-E1DA-DFD2-290F-6BF1F1025174}"/>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0427" y="2650426"/>
            <a:ext cx="373227" cy="373227"/>
          </a:xfrm>
          <a:prstGeom prst="rect">
            <a:avLst/>
          </a:prstGeom>
        </p:spPr>
      </p:pic>
      <p:sp>
        <p:nvSpPr>
          <p:cNvPr id="46" name="Footer Placeholder 45">
            <a:extLst>
              <a:ext uri="{FF2B5EF4-FFF2-40B4-BE49-F238E27FC236}">
                <a16:creationId xmlns:a16="http://schemas.microsoft.com/office/drawing/2014/main" id="{C74036A8-57AF-5279-954B-23EA0109C4E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v1.0 AY 25-26</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67" name="TextBox 66">
            <a:extLst>
              <a:ext uri="{FF2B5EF4-FFF2-40B4-BE49-F238E27FC236}">
                <a16:creationId xmlns:a16="http://schemas.microsoft.com/office/drawing/2014/main" id="{877D6B83-7F4A-B7E5-94F1-ADD919D4517D}"/>
              </a:ext>
            </a:extLst>
          </p:cNvPr>
          <p:cNvSpPr txBox="1"/>
          <p:nvPr/>
        </p:nvSpPr>
        <p:spPr>
          <a:xfrm>
            <a:off x="4664950" y="5758156"/>
            <a:ext cx="6285562"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Final Deadline (No Amendment Window)</a:t>
            </a:r>
          </a:p>
        </p:txBody>
      </p:sp>
      <p:sp>
        <p:nvSpPr>
          <p:cNvPr id="21" name="Slide Number Placeholder 20">
            <a:extLst>
              <a:ext uri="{FF2B5EF4-FFF2-40B4-BE49-F238E27FC236}">
                <a16:creationId xmlns:a16="http://schemas.microsoft.com/office/drawing/2014/main" id="{A2FE486E-4699-7078-02F7-1BD2F758002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69" name="Group 68">
            <a:extLst>
              <a:ext uri="{FF2B5EF4-FFF2-40B4-BE49-F238E27FC236}">
                <a16:creationId xmlns:a16="http://schemas.microsoft.com/office/drawing/2014/main" id="{4A064628-B50C-EFCF-872A-4E0C829250F1}"/>
              </a:ext>
              <a:ext uri="{C183D7F6-B498-43B3-948B-1728B52AA6E4}">
                <adec:decorative xmlns:adec="http://schemas.microsoft.com/office/drawing/2017/decorative" val="1"/>
              </a:ext>
            </a:extLst>
          </p:cNvPr>
          <p:cNvGrpSpPr/>
          <p:nvPr/>
        </p:nvGrpSpPr>
        <p:grpSpPr>
          <a:xfrm>
            <a:off x="1928737" y="3265925"/>
            <a:ext cx="9910654" cy="567239"/>
            <a:chOff x="1589088" y="2653271"/>
            <a:chExt cx="9910653" cy="567238"/>
          </a:xfrm>
        </p:grpSpPr>
        <p:sp>
          <p:nvSpPr>
            <p:cNvPr id="70" name="TextBox 69">
              <a:extLst>
                <a:ext uri="{FF2B5EF4-FFF2-40B4-BE49-F238E27FC236}">
                  <a16:creationId xmlns:a16="http://schemas.microsoft.com/office/drawing/2014/main" id="{C695AD50-B202-CACC-83CF-CBF5501DF01A}"/>
                </a:ext>
              </a:extLst>
            </p:cNvPr>
            <p:cNvSpPr txBox="1">
              <a:spLocks/>
            </p:cNvSpPr>
            <p:nvPr/>
          </p:nvSpPr>
          <p:spPr>
            <a:xfrm>
              <a:off x="3122719" y="2826843"/>
              <a:ext cx="171417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8/3</a:t>
              </a:r>
            </a:p>
          </p:txBody>
        </p:sp>
        <p:sp>
          <p:nvSpPr>
            <p:cNvPr id="71" name="TextBox 70">
              <a:extLst>
                <a:ext uri="{FF2B5EF4-FFF2-40B4-BE49-F238E27FC236}">
                  <a16:creationId xmlns:a16="http://schemas.microsoft.com/office/drawing/2014/main" id="{A2A15B75-D4A9-4F27-F9F7-CD142481D0D8}"/>
                </a:ext>
              </a:extLst>
            </p:cNvPr>
            <p:cNvSpPr txBox="1"/>
            <p:nvPr/>
          </p:nvSpPr>
          <p:spPr>
            <a:xfrm>
              <a:off x="5388841" y="2801041"/>
              <a:ext cx="6110900"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818C75D1-53F1-543D-EEF7-EA0261E1E1CE}"/>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69FF1EC8-69F4-4400-4F0F-D7B7937CA4F9}"/>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350CC9CA-9FA0-8CAC-8CB1-0820858647BC}"/>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624266F4-E2AD-C210-ED11-588C013891B5}"/>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0D3B6500-BE1A-72C3-8CD5-F4AE9F9406F8}"/>
                </a:ext>
              </a:extLst>
            </p:cNvPr>
            <p:cNvSpPr>
              <a:spLocks noChangeArrowheads="1"/>
            </p:cNvSpPr>
            <p:nvPr/>
          </p:nvSpPr>
          <p:spPr bwMode="auto">
            <a:xfrm>
              <a:off x="2781035" y="2653271"/>
              <a:ext cx="547379" cy="56723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dirty="0">
                  <a:ln>
                    <a:noFill/>
                  </a:ln>
                  <a:solidFill>
                    <a:srgbClr val="FCFCFC"/>
                  </a:solidFill>
                  <a:effectLst/>
                  <a:uLnTx/>
                  <a:uFillTx/>
                  <a:latin typeface="Poppins" panose="02000000000000000000" pitchFamily="2" charset="0"/>
                  <a:ea typeface="+mn-ea"/>
                  <a:cs typeface="Poppins" panose="02000000000000000000" pitchFamily="2" charset="0"/>
                </a:rPr>
                <a:t>0</a:t>
              </a:r>
            </a:p>
          </p:txBody>
        </p:sp>
      </p:grpSp>
      <p:sp>
        <p:nvSpPr>
          <p:cNvPr id="26" name="Title 25">
            <a:extLst>
              <a:ext uri="{FF2B5EF4-FFF2-40B4-BE49-F238E27FC236}">
                <a16:creationId xmlns:a16="http://schemas.microsoft.com/office/drawing/2014/main" id="{EAD7C000-459B-9538-FE92-9A95E78B7BB9}"/>
              </a:ext>
            </a:extLst>
          </p:cNvPr>
          <p:cNvSpPr>
            <a:spLocks noGrp="1"/>
          </p:cNvSpPr>
          <p:nvPr>
            <p:ph type="title" idx="4294967295"/>
          </p:nvPr>
        </p:nvSpPr>
        <p:spPr>
          <a:xfrm>
            <a:off x="1055578" y="330792"/>
            <a:ext cx="8982501" cy="432000"/>
          </a:xfrm>
        </p:spPr>
        <p:txBody>
          <a:bodyPr/>
          <a:lstStyle/>
          <a:p>
            <a:r>
              <a:rPr lang="en-US" dirty="0">
                <a:solidFill>
                  <a:schemeClr val="tx1"/>
                </a:solidFill>
              </a:rPr>
              <a:t>Suggested Milestones - </a:t>
            </a:r>
            <a:r>
              <a:rPr lang="en-US" b="1" spc="-31" dirty="0">
                <a:solidFill>
                  <a:schemeClr val="tx1"/>
                </a:solidFill>
                <a:cs typeface="Poppins" panose="02000000000000000000" pitchFamily="2" charset="0"/>
              </a:rPr>
              <a:t>EOY 2 - 2025-2026 </a:t>
            </a:r>
            <a:endParaRPr lang="en-US" dirty="0"/>
          </a:p>
        </p:txBody>
      </p:sp>
      <p:grpSp>
        <p:nvGrpSpPr>
          <p:cNvPr id="4" name="Group 3" descr="Clock icon with Nov 21, 2025 zero error reminder">
            <a:extLst>
              <a:ext uri="{FF2B5EF4-FFF2-40B4-BE49-F238E27FC236}">
                <a16:creationId xmlns:a16="http://schemas.microsoft.com/office/drawing/2014/main" id="{77E30347-0C79-1013-90EA-74E42E2FCED4}"/>
              </a:ext>
            </a:extLst>
          </p:cNvPr>
          <p:cNvGrpSpPr/>
          <p:nvPr/>
        </p:nvGrpSpPr>
        <p:grpSpPr>
          <a:xfrm>
            <a:off x="-59819" y="2089071"/>
            <a:ext cx="1965627" cy="2903935"/>
            <a:chOff x="212065" y="1810087"/>
            <a:chExt cx="1965627" cy="2903935"/>
          </a:xfrm>
        </p:grpSpPr>
        <p:grpSp>
          <p:nvGrpSpPr>
            <p:cNvPr id="44" name="Group 43" descr="Hand icon for CDD errors milestone reminder">
              <a:extLst>
                <a:ext uri="{FF2B5EF4-FFF2-40B4-BE49-F238E27FC236}">
                  <a16:creationId xmlns:a16="http://schemas.microsoft.com/office/drawing/2014/main" id="{0E516461-B8D2-1DDF-FF7A-B86896B4D7A3}"/>
                </a:ext>
              </a:extLst>
            </p:cNvPr>
            <p:cNvGrpSpPr/>
            <p:nvPr/>
          </p:nvGrpSpPr>
          <p:grpSpPr>
            <a:xfrm>
              <a:off x="336476" y="3553334"/>
              <a:ext cx="1663960" cy="1160688"/>
              <a:chOff x="398110" y="3871648"/>
              <a:chExt cx="1973143" cy="1321422"/>
            </a:xfrm>
          </p:grpSpPr>
          <p:sp>
            <p:nvSpPr>
              <p:cNvPr id="53" name="TextBox 52">
                <a:extLst>
                  <a:ext uri="{FF2B5EF4-FFF2-40B4-BE49-F238E27FC236}">
                    <a16:creationId xmlns:a16="http://schemas.microsoft.com/office/drawing/2014/main" id="{DBCF8125-8E3E-5202-A44E-5E3A0BB8529C}"/>
                  </a:ext>
                </a:extLst>
              </p:cNvPr>
              <p:cNvSpPr txBox="1"/>
              <p:nvPr/>
            </p:nvSpPr>
            <p:spPr>
              <a:xfrm>
                <a:off x="398110" y="4246995"/>
                <a:ext cx="1953675" cy="9460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Tahoma"/>
                    <a:ea typeface="+mn-ea"/>
                    <a:cs typeface="+mn-cs"/>
                  </a:rPr>
                  <a:t>Recommended date for zero errors</a:t>
                </a:r>
              </a:p>
            </p:txBody>
          </p:sp>
          <p:sp>
            <p:nvSpPr>
              <p:cNvPr id="54" name="TextBox 53">
                <a:extLst>
                  <a:ext uri="{FF2B5EF4-FFF2-40B4-BE49-F238E27FC236}">
                    <a16:creationId xmlns:a16="http://schemas.microsoft.com/office/drawing/2014/main" id="{FBB3418D-86CA-97CB-442D-AD96D50E2FB8}"/>
                  </a:ext>
                </a:extLst>
              </p:cNvPr>
              <p:cNvSpPr txBox="1"/>
              <p:nvPr/>
            </p:nvSpPr>
            <p:spPr>
              <a:xfrm>
                <a:off x="417577" y="3871648"/>
                <a:ext cx="1953676" cy="385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35D"/>
                    </a:solidFill>
                    <a:effectLst/>
                    <a:uLnTx/>
                    <a:uFillTx/>
                    <a:latin typeface="Tahoma"/>
                    <a:ea typeface="+mn-ea"/>
                    <a:cs typeface="+mn-cs"/>
                  </a:rPr>
                  <a:t>Aug 3, 2026</a:t>
                </a:r>
              </a:p>
            </p:txBody>
          </p:sp>
        </p:grpSp>
        <p:pic>
          <p:nvPicPr>
            <p:cNvPr id="50" name="Graphic 49" descr="Alarm clock with solid fill">
              <a:extLst>
                <a:ext uri="{FF2B5EF4-FFF2-40B4-BE49-F238E27FC236}">
                  <a16:creationId xmlns:a16="http://schemas.microsoft.com/office/drawing/2014/main" id="{077EE089-D3DE-D0DB-7C94-B939D12E7E4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2065" y="1810087"/>
              <a:ext cx="1965627" cy="1965627"/>
            </a:xfrm>
            <a:prstGeom prst="rect">
              <a:avLst/>
            </a:prstGeom>
          </p:spPr>
        </p:pic>
      </p:grpSp>
    </p:spTree>
    <p:extLst>
      <p:ext uri="{BB962C8B-B14F-4D97-AF65-F5344CB8AC3E}">
        <p14:creationId xmlns:p14="http://schemas.microsoft.com/office/powerpoint/2010/main" val="162357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1"/>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KEY Reminders EOY 1 &amp; EOY 2 </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Additional CALPADS Activity</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8ED92A20-1241-49AA-1CCD-B572F417D24E}"/>
              </a:ext>
            </a:extLst>
          </p:cNvPr>
          <p:cNvSpPr>
            <a:spLocks noGrp="1"/>
          </p:cNvSpPr>
          <p:nvPr>
            <p:ph type="ftr" sz="quarter" idx="13"/>
          </p:nvPr>
        </p:nvSpPr>
        <p:spPr/>
        <p:txBody>
          <a:bodyPr/>
          <a:lstStyle/>
          <a:p>
            <a:r>
              <a:rPr lang="es-ES" noProof="0"/>
              <a:t>EOY Primer v1.0 AY 25-26</a:t>
            </a:r>
            <a:endParaRPr lang="en-US" noProof="0" dirty="0"/>
          </a:p>
        </p:txBody>
      </p:sp>
    </p:spTree>
    <p:extLst>
      <p:ext uri="{BB962C8B-B14F-4D97-AF65-F5344CB8AC3E}">
        <p14:creationId xmlns:p14="http://schemas.microsoft.com/office/powerpoint/2010/main" val="177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1C4DE8-292D-AE0F-05D9-5E52BC23A696}"/>
              </a:ext>
            </a:extLst>
          </p:cNvPr>
          <p:cNvSpPr>
            <a:spLocks noGrp="1"/>
          </p:cNvSpPr>
          <p:nvPr>
            <p:ph type="ftr" sz="quarter" idx="10"/>
          </p:nvPr>
        </p:nvSpPr>
        <p:spPr/>
        <p:txBody>
          <a:bodyPr/>
          <a:lstStyle/>
          <a:p>
            <a:r>
              <a:rPr lang="es-ES" noProof="0"/>
              <a:t>EOY Primer v1.0 AY 25-26</a:t>
            </a:r>
            <a:endParaRPr lang="en-US" noProof="0"/>
          </a:p>
        </p:txBody>
      </p:sp>
      <p:sp>
        <p:nvSpPr>
          <p:cNvPr id="3" name="Slide Number Placeholder 2">
            <a:extLst>
              <a:ext uri="{FF2B5EF4-FFF2-40B4-BE49-F238E27FC236}">
                <a16:creationId xmlns:a16="http://schemas.microsoft.com/office/drawing/2014/main" id="{4F2F6216-E74E-FD4C-9FDC-B6286C4D5951}"/>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pic>
        <p:nvPicPr>
          <p:cNvPr id="5122" name="Picture 2" descr="A person sitting at a desk with their hands in a mudra gesture&#10;&#10;Description automatically generated">
            <a:extLst>
              <a:ext uri="{FF2B5EF4-FFF2-40B4-BE49-F238E27FC236}">
                <a16:creationId xmlns:a16="http://schemas.microsoft.com/office/drawing/2014/main" id="{79BE7869-CC94-AC29-803E-E13E23F65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6560" y="492635"/>
            <a:ext cx="5005440" cy="56087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58D768-277A-04C0-8B49-81599606D14A}"/>
              </a:ext>
            </a:extLst>
          </p:cNvPr>
          <p:cNvSpPr txBox="1"/>
          <p:nvPr/>
        </p:nvSpPr>
        <p:spPr>
          <a:xfrm>
            <a:off x="432000" y="200248"/>
            <a:ext cx="6096000" cy="584775"/>
          </a:xfrm>
          <a:prstGeom prst="rect">
            <a:avLst/>
          </a:prstGeom>
          <a:noFill/>
        </p:spPr>
        <p:txBody>
          <a:bodyPr wrap="square">
            <a:spAutoFit/>
          </a:bodyPr>
          <a:lstStyle/>
          <a:p>
            <a:r>
              <a:rPr lang="en-US" sz="3200" b="0" i="0" dirty="0">
                <a:effectLst/>
                <a:latin typeface="+mj-lt"/>
              </a:rPr>
              <a:t>Be Mindful</a:t>
            </a:r>
            <a:endParaRPr lang="en-US" sz="3200" dirty="0">
              <a:latin typeface="+mj-lt"/>
            </a:endParaRPr>
          </a:p>
        </p:txBody>
      </p:sp>
      <p:sp>
        <p:nvSpPr>
          <p:cNvPr id="9" name="TextBox 8">
            <a:extLst>
              <a:ext uri="{FF2B5EF4-FFF2-40B4-BE49-F238E27FC236}">
                <a16:creationId xmlns:a16="http://schemas.microsoft.com/office/drawing/2014/main" id="{DDEB040A-2929-3941-736D-682DA7E31EB9}"/>
              </a:ext>
            </a:extLst>
          </p:cNvPr>
          <p:cNvSpPr txBox="1"/>
          <p:nvPr/>
        </p:nvSpPr>
        <p:spPr>
          <a:xfrm>
            <a:off x="420000" y="1228397"/>
            <a:ext cx="6096000" cy="4401205"/>
          </a:xfrm>
          <a:prstGeom prst="rect">
            <a:avLst/>
          </a:prstGeom>
          <a:solidFill>
            <a:schemeClr val="accent1">
              <a:lumMod val="20000"/>
              <a:lumOff val="80000"/>
            </a:schemeClr>
          </a:solidFill>
        </p:spPr>
        <p:txBody>
          <a:bodyPr wrap="square">
            <a:spAutoFit/>
          </a:bodyPr>
          <a:lstStyle/>
          <a:p>
            <a:pPr algn="l" rtl="0" fontAlgn="base">
              <a:buFont typeface="Arial" panose="020B0604020202020204" pitchFamily="34" charset="0"/>
              <a:buChar char="•"/>
            </a:pPr>
            <a:r>
              <a:rPr lang="en-US" sz="2000" b="1" i="0" u="none" strike="noStrike" dirty="0">
                <a:effectLst/>
                <a:latin typeface="Calibri" panose="020F0502020204030204" pitchFamily="34" charset="0"/>
              </a:rPr>
              <a:t>Cohort Cutoff – 8/15/26</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algn="l" rtl="0" fontAlgn="base">
              <a:buFont typeface="Arial" panose="020B0604020202020204" pitchFamily="34" charset="0"/>
              <a:buChar char="•"/>
            </a:pPr>
            <a:r>
              <a:rPr lang="en-US" sz="2000" b="1" i="0" u="none" strike="noStrike" dirty="0">
                <a:effectLst/>
                <a:latin typeface="Calibri" panose="020F0502020204030204" pitchFamily="34" charset="0"/>
              </a:rPr>
              <a:t>Cohort Pull Date – 8/17/26 </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algn="l" rtl="0" fontAlgn="base">
              <a:buFont typeface="Arial" panose="020B0604020202020204" pitchFamily="34" charset="0"/>
              <a:buChar char="•"/>
            </a:pPr>
            <a:r>
              <a:rPr lang="en-US" sz="2000" b="1" i="0" u="none" strike="noStrike" dirty="0">
                <a:effectLst/>
                <a:latin typeface="Calibri" panose="020F0502020204030204" pitchFamily="34" charset="0"/>
              </a:rPr>
              <a:t>Vacations? </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algn="l" rtl="0" fontAlgn="base">
              <a:buFont typeface="Arial" panose="020B0604020202020204" pitchFamily="34" charset="0"/>
              <a:buChar char="•"/>
            </a:pPr>
            <a:r>
              <a:rPr lang="en-US" sz="2000" b="1" i="0" u="none" strike="noStrike" dirty="0">
                <a:effectLst/>
                <a:latin typeface="Calibri" panose="020F0502020204030204" pitchFamily="34" charset="0"/>
              </a:rPr>
              <a:t>Summer Grads still count so long as:</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lvl="1" fontAlgn="base">
              <a:buFont typeface="Arial" panose="020B0604020202020204" pitchFamily="34" charset="0"/>
              <a:buChar char="•"/>
            </a:pPr>
            <a:r>
              <a:rPr lang="en-US" sz="2000" b="1" i="0" u="none" strike="noStrike" dirty="0">
                <a:effectLst/>
                <a:latin typeface="Calibri" panose="020F0502020204030204" pitchFamily="34" charset="0"/>
              </a:rPr>
              <a:t>Grad Date is on or before 8/15/25</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lvl="1" fontAlgn="base">
              <a:buFont typeface="Arial" panose="020B0604020202020204" pitchFamily="34" charset="0"/>
              <a:buChar char="•"/>
            </a:pPr>
            <a:r>
              <a:rPr lang="en-US" sz="2000" b="1" i="0" u="none" strike="noStrike" dirty="0">
                <a:effectLst/>
                <a:latin typeface="Calibri" panose="020F0502020204030204" pitchFamily="34" charset="0"/>
              </a:rPr>
              <a:t>Posted in CALPADS on or before 8/15/25</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lvl="1" fontAlgn="base">
              <a:buFont typeface="Arial" panose="020B0604020202020204" pitchFamily="34" charset="0"/>
              <a:buChar char="•"/>
            </a:pPr>
            <a:r>
              <a:rPr lang="en-US" sz="2000" b="1" i="0" u="none" strike="noStrike" dirty="0">
                <a:effectLst/>
                <a:latin typeface="Calibri" panose="020F0502020204030204" pitchFamily="34" charset="0"/>
              </a:rPr>
              <a:t>When does your summer school end?</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algn="l" rtl="0" fontAlgn="base">
              <a:buFont typeface="Arial" panose="020B0604020202020204" pitchFamily="34" charset="0"/>
              <a:buChar char="•"/>
            </a:pPr>
            <a:r>
              <a:rPr lang="en-US" sz="2000" b="1" i="0" u="none" strike="noStrike" dirty="0">
                <a:effectLst/>
                <a:latin typeface="Calibri" panose="020F0502020204030204" pitchFamily="34" charset="0"/>
              </a:rPr>
              <a:t>Still Enrolled students require their next AY (26-27) enrollment:</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lvl="1" fontAlgn="base">
              <a:buFont typeface="Arial" panose="020B0604020202020204" pitchFamily="34" charset="0"/>
              <a:buChar char="•"/>
            </a:pPr>
            <a:r>
              <a:rPr lang="en-US" sz="2000" b="1" i="0" u="none" strike="noStrike" dirty="0">
                <a:effectLst/>
                <a:latin typeface="Calibri" panose="020F0502020204030204" pitchFamily="34" charset="0"/>
              </a:rPr>
              <a:t>Posted in CALPADS on or before 8/17/26</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lvl="1" fontAlgn="base">
              <a:buFont typeface="Arial" panose="020B0604020202020204" pitchFamily="34" charset="0"/>
              <a:buChar char="•"/>
            </a:pPr>
            <a:r>
              <a:rPr lang="en-US" sz="2000" b="1" i="0" u="none" strike="noStrike" dirty="0">
                <a:effectLst/>
                <a:latin typeface="Calibri" panose="020F0502020204030204" pitchFamily="34" charset="0"/>
              </a:rPr>
              <a:t>Enrollment Start Date has to be before Census Day (10/7/26)</a:t>
            </a:r>
            <a:r>
              <a:rPr lang="en-US" sz="2000" b="0" i="0" dirty="0">
                <a:effectLst/>
                <a:latin typeface="Calibri" panose="020F0502020204030204" pitchFamily="34" charset="0"/>
              </a:rPr>
              <a:t>​</a:t>
            </a:r>
            <a:endParaRPr lang="en-US" sz="2000" b="0" i="0" dirty="0">
              <a:effectLst/>
              <a:latin typeface="Arial" panose="020B0604020202020204" pitchFamily="34" charset="0"/>
            </a:endParaRPr>
          </a:p>
          <a:p>
            <a:pPr lvl="1" fontAlgn="base">
              <a:buFont typeface="Arial" panose="020B0604020202020204" pitchFamily="34" charset="0"/>
              <a:buChar char="•"/>
            </a:pPr>
            <a:r>
              <a:rPr lang="en-US" sz="2000" b="1" i="0" u="none" strike="noStrike" dirty="0">
                <a:effectLst/>
                <a:latin typeface="Calibri" panose="020F0502020204030204" pitchFamily="34" charset="0"/>
              </a:rPr>
              <a:t>When do you typically send up your SENR for the next school year? </a:t>
            </a:r>
            <a:endParaRPr lang="en-US" sz="2000" b="0" i="0" dirty="0">
              <a:effectLst/>
              <a:latin typeface="Arial" panose="020B0604020202020204" pitchFamily="34" charset="0"/>
            </a:endParaRPr>
          </a:p>
        </p:txBody>
      </p:sp>
    </p:spTree>
    <p:extLst>
      <p:ext uri="{BB962C8B-B14F-4D97-AF65-F5344CB8AC3E}">
        <p14:creationId xmlns:p14="http://schemas.microsoft.com/office/powerpoint/2010/main" val="3162887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Rounded Corners 3" descr="Gif image of a woman pondering something">
            <a:extLst>
              <a:ext uri="{FF2B5EF4-FFF2-40B4-BE49-F238E27FC236}">
                <a16:creationId xmlns:a16="http://schemas.microsoft.com/office/drawing/2014/main" id="{6AF49FE6-138E-4044-B839-8E6CA37220B1}"/>
              </a:ext>
            </a:extLst>
          </p:cNvPr>
          <p:cNvSpPr/>
          <p:nvPr/>
        </p:nvSpPr>
        <p:spPr>
          <a:xfrm>
            <a:off x="765849" y="1700212"/>
            <a:ext cx="3436263" cy="3502773"/>
          </a:xfrm>
          <a:prstGeom prst="roundRect">
            <a:avLst>
              <a:gd name="adj" fmla="val 5278"/>
            </a:avLst>
          </a:prstGeom>
          <a:solidFill>
            <a:srgbClr val="F8F5F9"/>
          </a:solidFill>
          <a:ln>
            <a:solidFill>
              <a:schemeClr val="accent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5" name="Footer Placeholder 4">
            <a:extLst>
              <a:ext uri="{FF2B5EF4-FFF2-40B4-BE49-F238E27FC236}">
                <a16:creationId xmlns:a16="http://schemas.microsoft.com/office/drawing/2014/main" id="{FA1B9365-933C-44A5-9E7F-4D8A007E799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v1.0 AY 25-26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0" name="Slide Number Placeholder 9">
            <a:extLst>
              <a:ext uri="{FF2B5EF4-FFF2-40B4-BE49-F238E27FC236}">
                <a16:creationId xmlns:a16="http://schemas.microsoft.com/office/drawing/2014/main" id="{0BBBD4B6-8142-4801-968B-410F23EE100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449987-D549-4136-9617-497F91F4508D}"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611187" y="330830"/>
            <a:ext cx="7181850" cy="525462"/>
          </a:xfrm>
        </p:spPr>
        <p:txBody>
          <a:bodyPr>
            <a:noAutofit/>
          </a:bodyPr>
          <a:lstStyle/>
          <a:p>
            <a:r>
              <a:rPr lang="en-US" sz="3600" dirty="0"/>
              <a:t>CALPADS Work Continues</a:t>
            </a:r>
            <a:br>
              <a:rPr lang="en-US" sz="3600" dirty="0"/>
            </a:br>
            <a:br>
              <a:rPr lang="en-US" sz="3600" dirty="0"/>
            </a:br>
            <a:endParaRPr lang="en-US" sz="3600" dirty="0"/>
          </a:p>
        </p:txBody>
      </p:sp>
      <p:sp>
        <p:nvSpPr>
          <p:cNvPr id="9" name="Title 1">
            <a:extLst>
              <a:ext uri="{FF2B5EF4-FFF2-40B4-BE49-F238E27FC236}">
                <a16:creationId xmlns:a16="http://schemas.microsoft.com/office/drawing/2014/main" id="{13F549DF-225B-49E2-A86C-EA2DD8B01FDE}"/>
              </a:ext>
            </a:extLst>
          </p:cNvPr>
          <p:cNvSpPr txBox="1">
            <a:spLocks/>
          </p:cNvSpPr>
          <p:nvPr/>
        </p:nvSpPr>
        <p:spPr>
          <a:xfrm>
            <a:off x="1158417" y="1845237"/>
            <a:ext cx="2651125" cy="66913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Vacation?</a:t>
            </a:r>
          </a:p>
        </p:txBody>
      </p:sp>
      <p:sp>
        <p:nvSpPr>
          <p:cNvPr id="12" name="TextBox 11">
            <a:extLst>
              <a:ext uri="{FF2B5EF4-FFF2-40B4-BE49-F238E27FC236}">
                <a16:creationId xmlns:a16="http://schemas.microsoft.com/office/drawing/2014/main" id="{4E35363B-0466-4E5A-8879-57B7A0906C58}"/>
              </a:ext>
            </a:extLst>
          </p:cNvPr>
          <p:cNvSpPr txBox="1"/>
          <p:nvPr/>
        </p:nvSpPr>
        <p:spPr>
          <a:xfrm>
            <a:off x="4703917" y="1589550"/>
            <a:ext cx="6975366" cy="3724096"/>
          </a:xfrm>
          <a:prstGeom prst="rect">
            <a:avLst/>
          </a:prstGeom>
          <a:solidFill>
            <a:srgbClr val="F7F8FD"/>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i="0" u="none" strike="noStrike" kern="1200" cap="none" spc="0" normalizeH="0" baseline="0" noProof="0" dirty="0">
              <a:ln>
                <a:noFill/>
              </a:ln>
              <a:solidFill>
                <a:prstClr val="black"/>
              </a:solidFill>
              <a:effectLst/>
              <a:uLnTx/>
              <a:uFillTx/>
              <a:latin typeface="Tahoma"/>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Regularly update student data in SIS and in CALPADS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Monitor SPED students’ meetings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prstClr val="black"/>
                </a:solidFill>
                <a:latin typeface="Tahoma"/>
              </a:rPr>
              <a:t>Coordinate with business office on CARS certification</a:t>
            </a:r>
            <a:endParaRPr kumimoji="0" lang="en-US" sz="2000" i="0" u="none" strike="noStrike" kern="1200" cap="none" spc="0" normalizeH="0" baseline="0" noProof="0" dirty="0">
              <a:ln>
                <a:noFill/>
              </a:ln>
              <a:solidFill>
                <a:prstClr val="black"/>
              </a:solidFill>
              <a:effectLst/>
              <a:uLnTx/>
              <a:uFillTx/>
              <a:latin typeface="Tahoma"/>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Tahoma"/>
              </a:rPr>
              <a:t>Prepare and Test students for: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Tahoma"/>
              </a:rPr>
              <a:t>Summative ELPAC</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CAASPP</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1200" cap="none" spc="0" normalizeH="0" baseline="0" noProof="0" dirty="0">
                <a:ln>
                  <a:noFill/>
                </a:ln>
                <a:solidFill>
                  <a:prstClr val="black"/>
                </a:solidFill>
                <a:effectLst/>
                <a:uLnTx/>
                <a:uFillTx/>
                <a:latin typeface="Tahoma"/>
              </a:rPr>
              <a:t>CAST</a:t>
            </a:r>
            <a:endParaRPr kumimoji="0" lang="en-US" sz="2000" i="0" u="none" strike="noStrike" kern="1200" cap="none" spc="0" normalizeH="0" baseline="0" noProof="0" dirty="0">
              <a:ln>
                <a:noFill/>
              </a:ln>
              <a:solidFill>
                <a:prstClr val="black"/>
              </a:solidFill>
              <a:effectLst/>
              <a:uLnTx/>
              <a:uFillTx/>
              <a:latin typeface="Tahoma"/>
            </a:endParaRPr>
          </a:p>
          <a:p>
            <a:pPr marL="457200" indent="-457200">
              <a:buFont typeface="+mj-lt"/>
              <a:buAutoNum type="arabicPeriod"/>
              <a:defRPr/>
            </a:pPr>
            <a:r>
              <a:rPr lang="en-US" sz="2000" dirty="0">
                <a:solidFill>
                  <a:prstClr val="black"/>
                </a:solidFill>
                <a:latin typeface="Tahoma"/>
              </a:rPr>
              <a:t>Stay current with training and Flash communications</a:t>
            </a:r>
          </a:p>
          <a:p>
            <a:pPr marL="457200" indent="-457200">
              <a:buFont typeface="+mj-lt"/>
              <a:buAutoNum type="arabicPeriod"/>
              <a:defRPr/>
            </a:pPr>
            <a:r>
              <a:rPr lang="en-US" sz="2000" dirty="0">
                <a:solidFill>
                  <a:prstClr val="black"/>
                </a:solidFill>
                <a:latin typeface="Tahoma"/>
              </a:rPr>
              <a:t>Attend CALPADS Q&amp;A</a:t>
            </a:r>
          </a:p>
          <a:p>
            <a:pPr marL="457200" indent="-457200">
              <a:buFont typeface="+mj-lt"/>
              <a:buAutoNum type="arabicPeriod"/>
              <a:defRPr/>
            </a:pPr>
            <a:r>
              <a:rPr lang="en-US" sz="2000" dirty="0">
                <a:solidFill>
                  <a:prstClr val="black"/>
                </a:solidFill>
                <a:latin typeface="Tahoma"/>
              </a:rPr>
              <a:t>Attend SPED Office Hours</a:t>
            </a:r>
            <a:endParaRPr kumimoji="0" lang="en-US" sz="2000" i="0" u="none" strike="noStrike" kern="1200" cap="none" spc="0" normalizeH="0" baseline="0" noProof="0" dirty="0">
              <a:ln>
                <a:noFill/>
              </a:ln>
              <a:solidFill>
                <a:prstClr val="black"/>
              </a:solidFill>
              <a:effectLst/>
              <a:uLnTx/>
              <a:uFillTx/>
              <a:latin typeface="Tahoma"/>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1026" name="Picture 2" descr="Meme Reaction GIF">
            <a:extLst>
              <a:ext uri="{FF2B5EF4-FFF2-40B4-BE49-F238E27FC236}">
                <a16:creationId xmlns:a16="http://schemas.microsoft.com/office/drawing/2014/main" id="{D266A34A-629D-4142-8441-12D61D48D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210" y="2514368"/>
            <a:ext cx="2097538" cy="247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74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733475" y="538177"/>
            <a:ext cx="5052728" cy="432000"/>
          </a:xfrm>
        </p:spPr>
        <p:txBody>
          <a:bodyPr>
            <a:normAutofit fontScale="90000"/>
          </a:bodyPr>
          <a:lstStyle/>
          <a:p>
            <a:r>
              <a:rPr lang="en-US" dirty="0"/>
              <a:t>CALPADS to TOMS</a:t>
            </a:r>
          </a:p>
        </p:txBody>
      </p:sp>
      <p:sp>
        <p:nvSpPr>
          <p:cNvPr id="27" name="Footer Placeholder 26">
            <a:extLst>
              <a:ext uri="{FF2B5EF4-FFF2-40B4-BE49-F238E27FC236}">
                <a16:creationId xmlns:a16="http://schemas.microsoft.com/office/drawing/2014/main" id="{C4615D4C-A4FC-40AE-8679-299FF29BA34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v1.0 AY 25-26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A1232A31-BF63-4316-B326-0F597FA5496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10" name="Content Placeholder 5">
            <a:extLst>
              <a:ext uri="{FF2B5EF4-FFF2-40B4-BE49-F238E27FC236}">
                <a16:creationId xmlns:a16="http://schemas.microsoft.com/office/drawing/2014/main" id="{037EBBD4-B729-4101-B506-C3BE21819CE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33680367"/>
              </p:ext>
            </p:extLst>
          </p:nvPr>
        </p:nvGraphicFramePr>
        <p:xfrm>
          <a:off x="6373158" y="160975"/>
          <a:ext cx="5052729" cy="4014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Table 10">
            <a:extLst>
              <a:ext uri="{FF2B5EF4-FFF2-40B4-BE49-F238E27FC236}">
                <a16:creationId xmlns:a16="http://schemas.microsoft.com/office/drawing/2014/main" id="{54816520-936B-447E-9E7E-7C7515F04A39}"/>
              </a:ext>
            </a:extLst>
          </p:cNvPr>
          <p:cNvGraphicFramePr>
            <a:graphicFrameLocks noGrp="1"/>
          </p:cNvGraphicFramePr>
          <p:nvPr>
            <p:extLst>
              <p:ext uri="{D42A27DB-BD31-4B8C-83A1-F6EECF244321}">
                <p14:modId xmlns:p14="http://schemas.microsoft.com/office/powerpoint/2010/main" val="4075569087"/>
              </p:ext>
            </p:extLst>
          </p:nvPr>
        </p:nvGraphicFramePr>
        <p:xfrm>
          <a:off x="6634116" y="4352869"/>
          <a:ext cx="4824412" cy="1784066"/>
        </p:xfrm>
        <a:graphic>
          <a:graphicData uri="http://schemas.openxmlformats.org/drawingml/2006/table">
            <a:tbl>
              <a:tblPr firstRow="1" bandRow="1">
                <a:tableStyleId>{21E4AEA4-8DFA-4A89-87EB-49C32662AFE0}</a:tableStyleId>
              </a:tblPr>
              <a:tblGrid>
                <a:gridCol w="2291316">
                  <a:extLst>
                    <a:ext uri="{9D8B030D-6E8A-4147-A177-3AD203B41FA5}">
                      <a16:colId xmlns:a16="http://schemas.microsoft.com/office/drawing/2014/main" val="20000"/>
                    </a:ext>
                  </a:extLst>
                </a:gridCol>
                <a:gridCol w="2533096">
                  <a:extLst>
                    <a:ext uri="{9D8B030D-6E8A-4147-A177-3AD203B41FA5}">
                      <a16:colId xmlns:a16="http://schemas.microsoft.com/office/drawing/2014/main" val="20001"/>
                    </a:ext>
                  </a:extLst>
                </a:gridCol>
              </a:tblGrid>
              <a:tr h="412466">
                <a:tc>
                  <a:txBody>
                    <a:bodyPr/>
                    <a:lstStyle/>
                    <a:p>
                      <a:r>
                        <a:rPr lang="en-US" sz="1200" dirty="0"/>
                        <a:t>Updates </a:t>
                      </a:r>
                      <a:r>
                        <a:rPr lang="en-US" sz="1200" baseline="0" dirty="0"/>
                        <a:t>in CALPADS on . . . </a:t>
                      </a:r>
                      <a:endParaRPr lang="en-US" sz="1200" dirty="0"/>
                    </a:p>
                  </a:txBody>
                  <a:tcPr/>
                </a:tc>
                <a:tc>
                  <a:txBody>
                    <a:bodyPr/>
                    <a:lstStyle/>
                    <a:p>
                      <a:r>
                        <a:rPr lang="en-US" sz="1200" dirty="0"/>
                        <a:t>TOMS</a:t>
                      </a:r>
                      <a:r>
                        <a:rPr lang="en-US" sz="1200" baseline="0" dirty="0"/>
                        <a:t> updated . . . </a:t>
                      </a:r>
                      <a:endParaRPr lang="en-US" sz="1200" dirty="0"/>
                    </a:p>
                  </a:txBody>
                  <a:tcPr/>
                </a:tc>
                <a:extLst>
                  <a:ext uri="{0D108BD9-81ED-4DB2-BD59-A6C34878D82A}">
                    <a16:rowId xmlns:a16="http://schemas.microsoft.com/office/drawing/2014/main" val="10000"/>
                  </a:ext>
                </a:extLst>
              </a:tr>
              <a:tr h="247479">
                <a:tc>
                  <a:txBody>
                    <a:bodyPr/>
                    <a:lstStyle/>
                    <a:p>
                      <a:r>
                        <a:rPr lang="en-US" sz="1200" dirty="0"/>
                        <a:t>Thursday</a:t>
                      </a:r>
                    </a:p>
                  </a:txBody>
                  <a:tcPr/>
                </a:tc>
                <a:tc>
                  <a:txBody>
                    <a:bodyPr/>
                    <a:lstStyle/>
                    <a:p>
                      <a:r>
                        <a:rPr lang="en-US" sz="1200" dirty="0"/>
                        <a:t>Monday </a:t>
                      </a:r>
                    </a:p>
                  </a:txBody>
                  <a:tcPr/>
                </a:tc>
                <a:extLst>
                  <a:ext uri="{0D108BD9-81ED-4DB2-BD59-A6C34878D82A}">
                    <a16:rowId xmlns:a16="http://schemas.microsoft.com/office/drawing/2014/main" val="10001"/>
                  </a:ext>
                </a:extLst>
              </a:tr>
              <a:tr h="247479">
                <a:tc>
                  <a:txBody>
                    <a:bodyPr/>
                    <a:lstStyle/>
                    <a:p>
                      <a:r>
                        <a:rPr lang="en-US" sz="1200" dirty="0"/>
                        <a:t>Friday</a:t>
                      </a:r>
                    </a:p>
                  </a:txBody>
                  <a:tcPr/>
                </a:tc>
                <a:tc>
                  <a:txBody>
                    <a:bodyPr/>
                    <a:lstStyle/>
                    <a:p>
                      <a:r>
                        <a:rPr lang="en-US" sz="1200" dirty="0"/>
                        <a:t>Tuesday</a:t>
                      </a:r>
                    </a:p>
                  </a:txBody>
                  <a:tcPr/>
                </a:tc>
                <a:extLst>
                  <a:ext uri="{0D108BD9-81ED-4DB2-BD59-A6C34878D82A}">
                    <a16:rowId xmlns:a16="http://schemas.microsoft.com/office/drawing/2014/main" val="10002"/>
                  </a:ext>
                </a:extLst>
              </a:tr>
              <a:tr h="247479">
                <a:tc>
                  <a:txBody>
                    <a:bodyPr/>
                    <a:lstStyle/>
                    <a:p>
                      <a:r>
                        <a:rPr lang="en-US" sz="1200" dirty="0"/>
                        <a:t>Monday</a:t>
                      </a:r>
                    </a:p>
                  </a:txBody>
                  <a:tcPr/>
                </a:tc>
                <a:tc>
                  <a:txBody>
                    <a:bodyPr/>
                    <a:lstStyle/>
                    <a:p>
                      <a:r>
                        <a:rPr lang="en-US" sz="1200" dirty="0"/>
                        <a:t>Wednesday</a:t>
                      </a:r>
                    </a:p>
                  </a:txBody>
                  <a:tcPr/>
                </a:tc>
                <a:extLst>
                  <a:ext uri="{0D108BD9-81ED-4DB2-BD59-A6C34878D82A}">
                    <a16:rowId xmlns:a16="http://schemas.microsoft.com/office/drawing/2014/main" val="10003"/>
                  </a:ext>
                </a:extLst>
              </a:tr>
              <a:tr h="247479">
                <a:tc>
                  <a:txBody>
                    <a:bodyPr/>
                    <a:lstStyle/>
                    <a:p>
                      <a:r>
                        <a:rPr lang="en-US" sz="1200" dirty="0"/>
                        <a:t>Tuesday</a:t>
                      </a:r>
                    </a:p>
                  </a:txBody>
                  <a:tcPr/>
                </a:tc>
                <a:tc>
                  <a:txBody>
                    <a:bodyPr/>
                    <a:lstStyle/>
                    <a:p>
                      <a:r>
                        <a:rPr lang="en-US" sz="1200" dirty="0"/>
                        <a:t>Thursday</a:t>
                      </a:r>
                    </a:p>
                  </a:txBody>
                  <a:tcPr/>
                </a:tc>
                <a:extLst>
                  <a:ext uri="{0D108BD9-81ED-4DB2-BD59-A6C34878D82A}">
                    <a16:rowId xmlns:a16="http://schemas.microsoft.com/office/drawing/2014/main" val="10004"/>
                  </a:ext>
                </a:extLst>
              </a:tr>
              <a:tr h="247479">
                <a:tc>
                  <a:txBody>
                    <a:bodyPr/>
                    <a:lstStyle/>
                    <a:p>
                      <a:r>
                        <a:rPr lang="en-US" sz="1200" dirty="0"/>
                        <a:t>Wednesday</a:t>
                      </a:r>
                    </a:p>
                  </a:txBody>
                  <a:tcPr/>
                </a:tc>
                <a:tc>
                  <a:txBody>
                    <a:bodyPr/>
                    <a:lstStyle/>
                    <a:p>
                      <a:r>
                        <a:rPr lang="en-US" sz="1200" dirty="0"/>
                        <a:t>Friday</a:t>
                      </a:r>
                    </a:p>
                  </a:txBody>
                  <a:tcPr/>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3826CC31-24DE-4708-8E9B-81EDE92929E0}"/>
              </a:ext>
            </a:extLst>
          </p:cNvPr>
          <p:cNvSpPr/>
          <p:nvPr/>
        </p:nvSpPr>
        <p:spPr>
          <a:xfrm>
            <a:off x="603776" y="1512855"/>
            <a:ext cx="4954110" cy="40934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CALPADS sends the most current open primary and short-term enrollments (Enrollment Status = 10 or 30) for grades K-12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If a student is concurrently enrolled, CALPADS sends the enrollment with the most recent start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Tahoma"/>
                <a:ea typeface="+mn-ea"/>
                <a:cs typeface="+mn-cs"/>
              </a:rPr>
              <a:t>Therefore, concurrent enrollments (CCEs) do not need to be resolved for a student to test unless the latter LEA enrolled the student in error</a:t>
            </a:r>
          </a:p>
        </p:txBody>
      </p:sp>
    </p:spTree>
    <p:extLst>
      <p:ext uri="{BB962C8B-B14F-4D97-AF65-F5344CB8AC3E}">
        <p14:creationId xmlns:p14="http://schemas.microsoft.com/office/powerpoint/2010/main" val="3306983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A20BE-8844-74A5-A908-C56DB6DDEA5B}"/>
              </a:ext>
            </a:extLst>
          </p:cNvPr>
          <p:cNvSpPr>
            <a:spLocks noGrp="1"/>
          </p:cNvSpPr>
          <p:nvPr>
            <p:ph type="title"/>
          </p:nvPr>
        </p:nvSpPr>
        <p:spPr/>
        <p:txBody>
          <a:bodyPr>
            <a:normAutofit fontScale="90000"/>
          </a:bodyPr>
          <a:lstStyle/>
          <a:p>
            <a:r>
              <a:rPr lang="en-US" dirty="0"/>
              <a:t>Data Discrepancies Dashboard</a:t>
            </a:r>
          </a:p>
        </p:txBody>
      </p:sp>
      <p:sp>
        <p:nvSpPr>
          <p:cNvPr id="2" name="Footer Placeholder 1">
            <a:extLst>
              <a:ext uri="{FF2B5EF4-FFF2-40B4-BE49-F238E27FC236}">
                <a16:creationId xmlns:a16="http://schemas.microsoft.com/office/drawing/2014/main" id="{67400B1C-DD21-3E73-08E6-8E0B6BEB636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v1.0 AY 25-26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86E48F47-9CE6-1C17-5651-8CDBD52F4ED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7" name="Text Placeholder 6">
            <a:extLst>
              <a:ext uri="{FF2B5EF4-FFF2-40B4-BE49-F238E27FC236}">
                <a16:creationId xmlns:a16="http://schemas.microsoft.com/office/drawing/2014/main" id="{CDAF4469-C8AC-2CE9-3712-44F0305D294D}"/>
              </a:ext>
            </a:extLst>
          </p:cNvPr>
          <p:cNvSpPr>
            <a:spLocks noGrp="1"/>
          </p:cNvSpPr>
          <p:nvPr>
            <p:ph type="body" sz="quarter" idx="4294967295"/>
          </p:nvPr>
        </p:nvSpPr>
        <p:spPr>
          <a:xfrm>
            <a:off x="852488" y="982663"/>
            <a:ext cx="11339512" cy="673100"/>
          </a:xfrm>
        </p:spPr>
        <p:txBody>
          <a:bodyPr>
            <a:normAutofit fontScale="92500"/>
          </a:bodyPr>
          <a:lstStyle/>
          <a:p>
            <a:r>
              <a:rPr lang="en-US" dirty="0"/>
              <a:t>LEAs should take advantage of the CALPADS Data Discrepancies Dashboard to anticipate and correct potential CDDs without waiting for a new snapshot revision. DD refresh is quicker than the snapshot revision refresh. </a:t>
            </a:r>
          </a:p>
        </p:txBody>
      </p:sp>
      <p:pic>
        <p:nvPicPr>
          <p:cNvPr id="5" name="Picture 4" descr="Screen shot of the CALPADS Data Discrepancies Screen">
            <a:extLst>
              <a:ext uri="{FF2B5EF4-FFF2-40B4-BE49-F238E27FC236}">
                <a16:creationId xmlns:a16="http://schemas.microsoft.com/office/drawing/2014/main" id="{B4E8FA96-2A68-05C6-718D-33B16FC563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13141" y="1719412"/>
            <a:ext cx="7734896" cy="3891280"/>
          </a:xfrm>
          <a:prstGeom prst="rect">
            <a:avLst/>
          </a:prstGeom>
          <a:effectLst>
            <a:outerShdw blurRad="63500" algn="ctr" rotWithShape="0">
              <a:prstClr val="black">
                <a:alpha val="40000"/>
              </a:prstClr>
            </a:outerShdw>
          </a:effectLst>
        </p:spPr>
      </p:pic>
      <p:sp>
        <p:nvSpPr>
          <p:cNvPr id="9" name="TextBox 8">
            <a:extLst>
              <a:ext uri="{FF2B5EF4-FFF2-40B4-BE49-F238E27FC236}">
                <a16:creationId xmlns:a16="http://schemas.microsoft.com/office/drawing/2014/main" id="{C0B6DA90-8FC0-CE28-AFD7-939836B010CD}"/>
              </a:ext>
            </a:extLst>
          </p:cNvPr>
          <p:cNvSpPr txBox="1"/>
          <p:nvPr/>
        </p:nvSpPr>
        <p:spPr>
          <a:xfrm>
            <a:off x="723837" y="5760067"/>
            <a:ext cx="103603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Video Tutorial Resource </a:t>
            </a: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4"/>
              </a:rPr>
              <a:t>https://documentation.calpads.org/DataDiscrepancies/DataDiscrepancies/</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710541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5E17-087D-40C6-800C-BE418420DAB0}"/>
              </a:ext>
            </a:extLst>
          </p:cNvPr>
          <p:cNvSpPr>
            <a:spLocks noGrp="1"/>
          </p:cNvSpPr>
          <p:nvPr>
            <p:ph type="title"/>
          </p:nvPr>
        </p:nvSpPr>
        <p:spPr/>
        <p:txBody>
          <a:bodyPr>
            <a:normAutofit fontScale="90000"/>
          </a:bodyPr>
          <a:lstStyle/>
          <a:p>
            <a:r>
              <a:rPr lang="en-US" sz="3600" dirty="0"/>
              <a:t>Cohort Reports</a:t>
            </a:r>
          </a:p>
        </p:txBody>
      </p:sp>
      <p:sp>
        <p:nvSpPr>
          <p:cNvPr id="4" name="Footer Placeholder 3">
            <a:extLst>
              <a:ext uri="{FF2B5EF4-FFF2-40B4-BE49-F238E27FC236}">
                <a16:creationId xmlns:a16="http://schemas.microsoft.com/office/drawing/2014/main" id="{40645692-7261-46C3-AD9C-8856FD3F405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Primer v1.0 AY 25-26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0D2C71AF-5C7E-409E-853B-2E0283017A9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cxnSp>
        <p:nvCxnSpPr>
          <p:cNvPr id="12" name="Connector: Elbow 11">
            <a:extLst>
              <a:ext uri="{FF2B5EF4-FFF2-40B4-BE49-F238E27FC236}">
                <a16:creationId xmlns:a16="http://schemas.microsoft.com/office/drawing/2014/main" id="{CEF599CF-5616-40F1-A15B-5DB97F1D8247}"/>
              </a:ext>
              <a:ext uri="{C183D7F6-B498-43B3-948B-1728B52AA6E4}">
                <adec:decorative xmlns:adec="http://schemas.microsoft.com/office/drawing/2017/decorative" val="1"/>
              </a:ext>
            </a:extLst>
          </p:cNvPr>
          <p:cNvCxnSpPr>
            <a:cxnSpLocks/>
          </p:cNvCxnSpPr>
          <p:nvPr/>
        </p:nvCxnSpPr>
        <p:spPr>
          <a:xfrm flipV="1">
            <a:off x="2428583" y="3273179"/>
            <a:ext cx="2082457" cy="155821"/>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5434E994-20F8-442E-9135-065941122866}"/>
              </a:ext>
            </a:extLst>
          </p:cNvPr>
          <p:cNvSpPr txBox="1"/>
          <p:nvPr/>
        </p:nvSpPr>
        <p:spPr>
          <a:xfrm>
            <a:off x="7281189" y="1614134"/>
            <a:ext cx="4391025" cy="4001095"/>
          </a:xfrm>
          <a:prstGeom prst="rect">
            <a:avLst/>
          </a:prstGeom>
          <a:solidFill>
            <a:srgbClr val="F8F1F3"/>
          </a:solidFill>
          <a:effectLst>
            <a:outerShdw blurRad="63500" algn="ctr" rotWithShape="0">
              <a:prstClr val="black">
                <a:alpha val="40000"/>
              </a:prstClr>
            </a:outerShdw>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Reminder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Allow a user to select a future cohort year.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(Report 15.1 and 15.2)</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mn-ea"/>
                <a:cs typeface="+mn-cs"/>
              </a:rPr>
              <a:t>Users can see their cohorts earlier and will be able to verify their first-time 9th grade records sooner.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Tahoma"/>
                <a:ea typeface="Tahoma"/>
                <a:cs typeface="Tahoma"/>
              </a:rPr>
              <a:t>Will be accessible continuously throughout the whole year</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Tahoma"/>
                <a:ea typeface="Tahoma"/>
                <a:cs typeface="Tahoma"/>
              </a:rPr>
              <a:t>Anticipate students who may potentially be completers versus still enrolled.</a:t>
            </a: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Tahoma"/>
              <a:ea typeface="Tahoma"/>
              <a:cs typeface="Tahoma"/>
            </a:endParaRPr>
          </a:p>
        </p:txBody>
      </p:sp>
      <p:pic>
        <p:nvPicPr>
          <p:cNvPr id="4102" name="Picture 6">
            <a:extLst>
              <a:ext uri="{FF2B5EF4-FFF2-40B4-BE49-F238E27FC236}">
                <a16:creationId xmlns:a16="http://schemas.microsoft.com/office/drawing/2014/main" id="{4F8E94DD-216F-235F-A37D-968065F05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503440"/>
            <a:ext cx="6308702" cy="41117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D851F85-5DD1-4E09-86BA-E1C6814880BA}"/>
              </a:ext>
            </a:extLst>
          </p:cNvPr>
          <p:cNvSpPr/>
          <p:nvPr/>
        </p:nvSpPr>
        <p:spPr>
          <a:xfrm>
            <a:off x="3668889" y="1624832"/>
            <a:ext cx="3071813" cy="3452513"/>
          </a:xfrm>
          <a:prstGeom prst="roundRect">
            <a:avLst>
              <a:gd name="adj" fmla="val 10606"/>
            </a:avLst>
          </a:prstGeom>
          <a:solidFill>
            <a:srgbClr val="F8F1F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95000"/>
                    <a:lumOff val="5000"/>
                  </a:prstClr>
                </a:solidFill>
                <a:effectLst/>
                <a:uLnTx/>
                <a:uFillTx/>
                <a:latin typeface="Tahoma"/>
                <a:ea typeface="+mn-ea"/>
                <a:cs typeface="+mn-cs"/>
              </a:rPr>
              <a:t> 4 different cohort years to processing concurrently:</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Segoe UI VSS (Regular)"/>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Segoe UI VSS (Regular)"/>
                <a:ea typeface="+mn-ea"/>
                <a:cs typeface="+mn-cs"/>
              </a:rPr>
              <a:t>2025-2026</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Segoe UI VSS (Regular)"/>
                <a:ea typeface="+mn-ea"/>
                <a:cs typeface="+mn-cs"/>
              </a:rPr>
              <a:t>2026-2027</a:t>
            </a:r>
          </a:p>
          <a:p>
            <a:pPr marL="0" marR="0" lvl="0" indent="0" algn="ctr" defTabSz="1371600" rtl="0" eaLnBrk="1" fontAlgn="auto" latinLnBrk="0" hangingPunct="1">
              <a:lnSpc>
                <a:spcPct val="100000"/>
              </a:lnSpc>
              <a:spcBef>
                <a:spcPts val="0"/>
              </a:spcBef>
              <a:spcAft>
                <a:spcPts val="0"/>
              </a:spcAft>
              <a:buClrTx/>
              <a:buSzTx/>
              <a:buFontTx/>
              <a:buNone/>
              <a:tabLst/>
              <a:defRPr/>
            </a:pPr>
            <a:r>
              <a:rPr lang="en-US" sz="2100" dirty="0">
                <a:solidFill>
                  <a:srgbClr val="000000"/>
                </a:solidFill>
                <a:latin typeface="Segoe UI VSS (Regular)"/>
              </a:rPr>
              <a:t>2027-2028</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Segoe UI VSS (Regular)"/>
                <a:ea typeface="+mn-ea"/>
                <a:cs typeface="+mn-cs"/>
              </a:rPr>
              <a:t>2028-2029</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cxnSp>
        <p:nvCxnSpPr>
          <p:cNvPr id="14" name="Straight Arrow Connector 13">
            <a:extLst>
              <a:ext uri="{FF2B5EF4-FFF2-40B4-BE49-F238E27FC236}">
                <a16:creationId xmlns:a16="http://schemas.microsoft.com/office/drawing/2014/main" id="{C84636F2-93A8-5C2D-1B81-741768CFBDF6}"/>
              </a:ext>
            </a:extLst>
          </p:cNvPr>
          <p:cNvCxnSpPr/>
          <p:nvPr/>
        </p:nvCxnSpPr>
        <p:spPr>
          <a:xfrm>
            <a:off x="3168000" y="3429000"/>
            <a:ext cx="1170084" cy="0"/>
          </a:xfrm>
          <a:prstGeom prst="straightConnector1">
            <a:avLst/>
          </a:prstGeom>
          <a:ln>
            <a:solidFill>
              <a:srgbClr val="3DC1B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200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0"/>
            <a:ext cx="11734800" cy="6365363"/>
          </a:xfrm>
          <a:prstGeom prst="rect">
            <a:avLst/>
          </a:prstGeom>
          <a:gradFill>
            <a:gsLst>
              <a:gs pos="43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91287"/>
            <a:ext cx="6299682" cy="2387600"/>
          </a:xfrm>
        </p:spPr>
        <p:txBody>
          <a:bodyPr/>
          <a:lstStyle/>
          <a:p>
            <a:r>
              <a:rPr lang="en-US" dirty="0"/>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6" name="Slide Number Placeholder 5">
            <a:extLst>
              <a:ext uri="{FF2B5EF4-FFF2-40B4-BE49-F238E27FC236}">
                <a16:creationId xmlns:a16="http://schemas.microsoft.com/office/drawing/2014/main" id="{FB1758DE-8FD2-440A-B991-2B4970BF1E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D18A9DAA-8F97-C8C1-3AC1-D5E86D767EB0}"/>
              </a:ext>
            </a:extLst>
          </p:cNvPr>
          <p:cNvSpPr>
            <a:spLocks noGrp="1"/>
          </p:cNvSpPr>
          <p:nvPr>
            <p:ph type="ftr" sz="quarter" idx="13"/>
          </p:nvPr>
        </p:nvSpPr>
        <p:spPr/>
        <p:txBody>
          <a:bodyPr/>
          <a:lstStyle/>
          <a:p>
            <a:r>
              <a:rPr lang="es-ES" noProof="0"/>
              <a:t>EOY Primer v1.0 AY 25-26</a:t>
            </a:r>
            <a:endParaRPr lang="en-US" noProof="0" dirty="0"/>
          </a:p>
        </p:txBody>
      </p:sp>
    </p:spTree>
    <p:extLst>
      <p:ext uri="{BB962C8B-B14F-4D97-AF65-F5344CB8AC3E}">
        <p14:creationId xmlns:p14="http://schemas.microsoft.com/office/powerpoint/2010/main" val="14327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F7CAE78-A802-4BB9-AE3C-4FC00207B117}"/>
              </a:ext>
            </a:extLst>
          </p:cNvPr>
          <p:cNvSpPr>
            <a:spLocks noGrp="1"/>
          </p:cNvSpPr>
          <p:nvPr>
            <p:ph type="title"/>
          </p:nvPr>
        </p:nvSpPr>
        <p:spPr>
          <a:xfrm>
            <a:off x="432000" y="417410"/>
            <a:ext cx="11355141" cy="432000"/>
          </a:xfrm>
        </p:spPr>
        <p:txBody>
          <a:bodyPr>
            <a:normAutofit fontScale="90000"/>
          </a:bodyPr>
          <a:lstStyle/>
          <a:p>
            <a:r>
              <a:rPr lang="en-US" dirty="0"/>
              <a:t>Quick Reminders</a:t>
            </a:r>
          </a:p>
        </p:txBody>
      </p:sp>
      <p:sp>
        <p:nvSpPr>
          <p:cNvPr id="5" name="Footer Placeholder 4">
            <a:extLst>
              <a:ext uri="{FF2B5EF4-FFF2-40B4-BE49-F238E27FC236}">
                <a16:creationId xmlns:a16="http://schemas.microsoft.com/office/drawing/2014/main" id="{C4175629-70E7-2E1C-A799-A25B269C81F1}"/>
              </a:ext>
            </a:extLst>
          </p:cNvPr>
          <p:cNvSpPr>
            <a:spLocks noGrp="1"/>
          </p:cNvSpPr>
          <p:nvPr>
            <p:ph type="ftr" sz="quarter" idx="10"/>
          </p:nvPr>
        </p:nvSpPr>
        <p:spPr/>
        <p:txBody>
          <a:bodyPr/>
          <a:lstStyle/>
          <a:p>
            <a:r>
              <a:rPr lang="es-ES" noProof="0"/>
              <a:t>EOY Primer v1.0 AY 25-26</a:t>
            </a:r>
            <a:endParaRPr lang="en-US" noProof="0" dirty="0"/>
          </a:p>
        </p:txBody>
      </p:sp>
      <p:sp>
        <p:nvSpPr>
          <p:cNvPr id="3" name="Slide Number Placeholder 2">
            <a:extLst>
              <a:ext uri="{FF2B5EF4-FFF2-40B4-BE49-F238E27FC236}">
                <a16:creationId xmlns:a16="http://schemas.microsoft.com/office/drawing/2014/main" id="{0DD461F6-7533-456E-A58B-07CC6D70B95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15" name="Picture 14" descr="A picture containing person, wall, standing&#10;&#10;">
            <a:extLst>
              <a:ext uri="{FF2B5EF4-FFF2-40B4-BE49-F238E27FC236}">
                <a16:creationId xmlns:a16="http://schemas.microsoft.com/office/drawing/2014/main" id="{D94F9B59-DAE3-48CB-AA77-2917A617A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91" y="1537236"/>
            <a:ext cx="3783527" cy="3783527"/>
          </a:xfrm>
          <a:prstGeom prst="rect">
            <a:avLst/>
          </a:prstGeom>
        </p:spPr>
      </p:pic>
      <p:sp>
        <p:nvSpPr>
          <p:cNvPr id="4" name="TextBox 3">
            <a:extLst>
              <a:ext uri="{FF2B5EF4-FFF2-40B4-BE49-F238E27FC236}">
                <a16:creationId xmlns:a16="http://schemas.microsoft.com/office/drawing/2014/main" id="{B3AD3114-72BB-30B7-7701-FBB2DC171954}"/>
              </a:ext>
            </a:extLst>
          </p:cNvPr>
          <p:cNvSpPr txBox="1"/>
          <p:nvPr/>
        </p:nvSpPr>
        <p:spPr>
          <a:xfrm>
            <a:off x="5271654" y="1057137"/>
            <a:ext cx="6096000" cy="4785926"/>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Tahoma" panose="020B0604030504040204" pitchFamily="34" charset="0"/>
                <a:ea typeface="Tahoma" panose="020B0604030504040204" pitchFamily="34" charset="0"/>
                <a:cs typeface="Tahoma" panose="020B0604030504040204" pitchFamily="34" charset="0"/>
              </a:rPr>
              <a:t>The EOY Data Collections begin on May 5</a:t>
            </a:r>
            <a:r>
              <a:rPr lang="en-US" sz="2000" baseline="30000" dirty="0">
                <a:latin typeface="Tahoma" panose="020B0604030504040204" pitchFamily="34" charset="0"/>
                <a:ea typeface="Tahoma" panose="020B0604030504040204" pitchFamily="34" charset="0"/>
                <a:cs typeface="Tahoma" panose="020B0604030504040204" pitchFamily="34" charset="0"/>
              </a:rPr>
              <a:t>th</a:t>
            </a:r>
            <a:r>
              <a:rPr lang="en-US" sz="2000" dirty="0">
                <a:latin typeface="Tahoma" panose="020B0604030504040204" pitchFamily="34" charset="0"/>
                <a:ea typeface="Tahoma" panose="020B0604030504040204" pitchFamily="34" charset="0"/>
                <a:cs typeface="Tahoma" panose="020B0604030504040204" pitchFamily="34" charset="0"/>
              </a:rPr>
              <a:t>, this is when revisions and </a:t>
            </a:r>
            <a:r>
              <a:rPr lang="en-US" altLang="en-US" sz="2000" b="0" dirty="0">
                <a:latin typeface="Tahoma" panose="020B0604030504040204" pitchFamily="34" charset="0"/>
                <a:ea typeface="Tahoma" panose="020B0604030504040204" pitchFamily="34" charset="0"/>
                <a:cs typeface="Tahoma" panose="020B0604030504040204" pitchFamily="34" charset="0"/>
              </a:rPr>
              <a:t>reports become available</a:t>
            </a:r>
            <a:endParaRPr lang="en-US" sz="2000" b="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EOY 1 certification deadline is July 17 with a Final deadline of July 31 (SELPA Approval Required)</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EOY 2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Final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certification deadline is August 17 – </a:t>
            </a:r>
            <a:r>
              <a:rPr kumimoji="0" lang="en-US" sz="2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 amendment window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000" dirty="0">
                <a:latin typeface="Tahoma" panose="020B0604030504040204" pitchFamily="34" charset="0"/>
                <a:ea typeface="Tahoma" panose="020B0604030504040204" pitchFamily="34" charset="0"/>
                <a:cs typeface="Tahoma" panose="020B0604030504040204" pitchFamily="34" charset="0"/>
              </a:rPr>
              <a:t>The graduation cohort cut-off date is August 15</a:t>
            </a:r>
            <a:r>
              <a:rPr lang="en-US" sz="2000" baseline="30000" dirty="0">
                <a:latin typeface="Tahoma" panose="020B0604030504040204" pitchFamily="34" charset="0"/>
                <a:ea typeface="Tahoma" panose="020B0604030504040204" pitchFamily="34" charset="0"/>
                <a:cs typeface="Tahoma" panose="020B0604030504040204" pitchFamily="34" charset="0"/>
              </a:rPr>
              <a:t>th</a:t>
            </a:r>
            <a:endParaRPr lang="en-US" sz="200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This means, the EOY deadline and the pull of data for the cohort have been “de-coupled”</a:t>
            </a:r>
          </a:p>
          <a:p>
            <a:pPr marL="171450" indent="-171450">
              <a:lnSpc>
                <a:spcPct val="100000"/>
              </a:lnSpc>
              <a:spcBef>
                <a:spcPts val="600"/>
              </a:spcBef>
              <a:spcAft>
                <a:spcPts val="60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 a result, there may be a slight difference between the certified count of graduate and completers and those included in the 4-year ACGR </a:t>
            </a:r>
          </a:p>
        </p:txBody>
      </p:sp>
    </p:spTree>
    <p:extLst>
      <p:ext uri="{BB962C8B-B14F-4D97-AF65-F5344CB8AC3E}">
        <p14:creationId xmlns:p14="http://schemas.microsoft.com/office/powerpoint/2010/main" val="864161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DD9F-42C6-90A7-36FC-223BE0038ED6}"/>
              </a:ext>
            </a:extLst>
          </p:cNvPr>
          <p:cNvSpPr>
            <a:spLocks noGrp="1"/>
          </p:cNvSpPr>
          <p:nvPr>
            <p:ph type="title"/>
          </p:nvPr>
        </p:nvSpPr>
        <p:spPr>
          <a:xfrm>
            <a:off x="234000" y="432000"/>
            <a:ext cx="11340000" cy="432000"/>
          </a:xfrm>
        </p:spPr>
        <p:txBody>
          <a:bodyPr/>
          <a:lstStyle/>
          <a:p>
            <a:r>
              <a:rPr lang="en-US" dirty="0"/>
              <a:t>EOY 1 Summary</a:t>
            </a:r>
          </a:p>
        </p:txBody>
      </p:sp>
      <p:sp>
        <p:nvSpPr>
          <p:cNvPr id="3" name="Footer Placeholder 2">
            <a:extLst>
              <a:ext uri="{FF2B5EF4-FFF2-40B4-BE49-F238E27FC236}">
                <a16:creationId xmlns:a16="http://schemas.microsoft.com/office/drawing/2014/main" id="{EA9BE03A-B8F3-157D-4337-9CE88BEA7A7B}"/>
              </a:ext>
            </a:extLst>
          </p:cNvPr>
          <p:cNvSpPr>
            <a:spLocks noGrp="1"/>
          </p:cNvSpPr>
          <p:nvPr>
            <p:ph type="ftr" sz="quarter" idx="10"/>
          </p:nvPr>
        </p:nvSpPr>
        <p:spPr/>
        <p:txBody>
          <a:bodyPr/>
          <a:lstStyle/>
          <a:p>
            <a:r>
              <a:rPr lang="es-ES" noProof="0" dirty="0"/>
              <a:t>EOY Primer v1.0 AY 25-26</a:t>
            </a:r>
            <a:endParaRPr lang="en-US" noProof="0" dirty="0"/>
          </a:p>
        </p:txBody>
      </p:sp>
      <p:sp>
        <p:nvSpPr>
          <p:cNvPr id="4" name="Slide Number Placeholder 3">
            <a:extLst>
              <a:ext uri="{FF2B5EF4-FFF2-40B4-BE49-F238E27FC236}">
                <a16:creationId xmlns:a16="http://schemas.microsoft.com/office/drawing/2014/main" id="{3E976E3C-8142-C2C1-CFB6-DB85FAC28BB9}"/>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pic>
        <p:nvPicPr>
          <p:cNvPr id="6" name="Picture 5">
            <a:extLst>
              <a:ext uri="{FF2B5EF4-FFF2-40B4-BE49-F238E27FC236}">
                <a16:creationId xmlns:a16="http://schemas.microsoft.com/office/drawing/2014/main" id="{48D8BC5B-7805-50D5-EC22-72402F8F4199}"/>
              </a:ext>
            </a:extLst>
          </p:cNvPr>
          <p:cNvPicPr>
            <a:picLocks noChangeAspect="1"/>
          </p:cNvPicPr>
          <p:nvPr/>
        </p:nvPicPr>
        <p:blipFill>
          <a:blip r:embed="rId3"/>
          <a:stretch>
            <a:fillRect/>
          </a:stretch>
        </p:blipFill>
        <p:spPr>
          <a:xfrm>
            <a:off x="6691200" y="836459"/>
            <a:ext cx="5068800" cy="5078313"/>
          </a:xfrm>
          <a:prstGeom prst="rect">
            <a:avLst/>
          </a:prstGeom>
        </p:spPr>
      </p:pic>
      <p:sp>
        <p:nvSpPr>
          <p:cNvPr id="8" name="TextBox 7">
            <a:extLst>
              <a:ext uri="{FF2B5EF4-FFF2-40B4-BE49-F238E27FC236}">
                <a16:creationId xmlns:a16="http://schemas.microsoft.com/office/drawing/2014/main" id="{D0FFB837-A38F-E7DB-36F9-C1A08FD28B7F}"/>
              </a:ext>
            </a:extLst>
          </p:cNvPr>
          <p:cNvSpPr txBox="1"/>
          <p:nvPr/>
        </p:nvSpPr>
        <p:spPr>
          <a:xfrm>
            <a:off x="234000" y="836460"/>
            <a:ext cx="6652800" cy="5078313"/>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effectLst/>
                <a:latin typeface="Calibri" panose="020F0502020204030204" pitchFamily="34" charset="0"/>
              </a:rPr>
              <a:t>EOY 1 requires the SINC, SIRS, SOFF, STAS, SPRG, LEAP, SELA and SENR records be posted</a:t>
            </a:r>
            <a:r>
              <a:rPr lang="en-US" sz="1800" b="0" i="0" dirty="0">
                <a:effectLst/>
                <a:latin typeface="Calibri" panose="020F0502020204030204" pitchFamily="34" charset="0"/>
              </a:rPr>
              <a:t>​</a:t>
            </a:r>
          </a:p>
          <a:p>
            <a:pPr algn="l" rtl="0" fontAlgn="base">
              <a:buFont typeface="Arial" panose="020B0604020202020204" pitchFamily="34" charset="0"/>
              <a:buChar char="•"/>
            </a:pPr>
            <a:endParaRPr lang="en-US" b="0" i="0" dirty="0">
              <a:effectLst/>
              <a:latin typeface="Arial" panose="020B0604020202020204" pitchFamily="34" charset="0"/>
            </a:endParaRPr>
          </a:p>
          <a:p>
            <a:pPr algn="l" rtl="0" fontAlgn="base">
              <a:buFont typeface="Arial" panose="020B0604020202020204" pitchFamily="34" charset="0"/>
              <a:buChar char="•"/>
            </a:pPr>
            <a:r>
              <a:rPr lang="en-US" sz="1800" b="0" i="0" u="none" strike="noStrike" dirty="0">
                <a:effectLst/>
                <a:latin typeface="Calibri" panose="020F0502020204030204" pitchFamily="34" charset="0"/>
              </a:rPr>
              <a:t>EOY 1 requires SELPA Approval</a:t>
            </a:r>
            <a:r>
              <a:rPr lang="en-US" sz="1800" b="0" i="0" dirty="0">
                <a:effectLst/>
                <a:latin typeface="Calibri" panose="020F0502020204030204" pitchFamily="34" charset="0"/>
              </a:rPr>
              <a:t>​</a:t>
            </a:r>
          </a:p>
          <a:p>
            <a:pPr algn="l" rtl="0" fontAlgn="base">
              <a:buFont typeface="Arial" panose="020B0604020202020204" pitchFamily="34" charset="0"/>
              <a:buChar char="•"/>
            </a:pPr>
            <a:endParaRPr lang="en-US" sz="1800" b="0" i="0" dirty="0">
              <a:effectLst/>
              <a:latin typeface="Calibri" panose="020F0502020204030204" pitchFamily="34" charset="0"/>
            </a:endParaRPr>
          </a:p>
          <a:p>
            <a:pPr algn="l" rtl="0" fontAlgn="base">
              <a:buFont typeface="Arial" panose="020B0604020202020204" pitchFamily="34" charset="0"/>
              <a:buChar char="•"/>
            </a:pPr>
            <a:r>
              <a:rPr lang="en-US" sz="1800" b="0" i="0" dirty="0">
                <a:effectLst/>
                <a:latin typeface="Calibri" panose="020F0502020204030204" pitchFamily="34" charset="0"/>
              </a:rPr>
              <a:t>The data in EOY is reflective of the entire academic year ​</a:t>
            </a:r>
          </a:p>
          <a:p>
            <a:pPr algn="l" rtl="0" fontAlgn="base">
              <a:buFont typeface="Arial" panose="020B0604020202020204" pitchFamily="34" charset="0"/>
              <a:buChar char="•"/>
            </a:pPr>
            <a:endParaRPr lang="en-US" sz="1800" b="0" i="0" dirty="0">
              <a:effectLst/>
              <a:latin typeface="Calibri" panose="020F0502020204030204" pitchFamily="34" charset="0"/>
            </a:endParaRPr>
          </a:p>
          <a:p>
            <a:pPr algn="l" rtl="0" fontAlgn="base">
              <a:buFont typeface="Arial" panose="020B0604020202020204" pitchFamily="34" charset="0"/>
              <a:buChar char="•"/>
            </a:pPr>
            <a:r>
              <a:rPr lang="en-US" sz="1800" b="0" i="0" dirty="0">
                <a:effectLst/>
                <a:latin typeface="Calibri" panose="020F0502020204030204" pitchFamily="34" charset="0"/>
              </a:rPr>
              <a:t>Check CARS certification deadline.</a:t>
            </a:r>
          </a:p>
          <a:p>
            <a:pPr algn="l" rtl="0" fontAlgn="base">
              <a:buFont typeface="Arial" panose="020B0604020202020204" pitchFamily="34" charset="0"/>
              <a:buChar char="•"/>
            </a:pPr>
            <a:r>
              <a:rPr lang="en-US" sz="1800" b="0" i="0" dirty="0">
                <a:effectLst/>
                <a:latin typeface="Calibri" panose="020F0502020204030204" pitchFamily="34" charset="0"/>
              </a:rPr>
              <a:t> ​</a:t>
            </a:r>
          </a:p>
          <a:p>
            <a:pPr algn="l" rtl="0" fontAlgn="base">
              <a:buFont typeface="Arial" panose="020B0604020202020204" pitchFamily="34" charset="0"/>
              <a:buChar char="•"/>
            </a:pPr>
            <a:r>
              <a:rPr lang="en-US" sz="1800" b="0" i="0" dirty="0">
                <a:effectLst/>
                <a:latin typeface="Calibri" panose="020F0502020204030204" pitchFamily="34" charset="0"/>
              </a:rPr>
              <a:t>CARS certification does not reflect immediately in CALPADS.​</a:t>
            </a:r>
          </a:p>
          <a:p>
            <a:pPr algn="l" rtl="0" fontAlgn="base">
              <a:buFont typeface="Arial" panose="020B0604020202020204" pitchFamily="34" charset="0"/>
              <a:buChar char="•"/>
            </a:pPr>
            <a:endParaRPr lang="en-US" sz="1800" b="0" i="0" dirty="0">
              <a:effectLst/>
              <a:latin typeface="Calibri" panose="020F0502020204030204" pitchFamily="34" charset="0"/>
            </a:endParaRPr>
          </a:p>
          <a:p>
            <a:pPr algn="l" rtl="0" fontAlgn="base">
              <a:buFont typeface="Arial" panose="020B0604020202020204" pitchFamily="34" charset="0"/>
              <a:buChar char="•"/>
            </a:pPr>
            <a:r>
              <a:rPr lang="en-US" sz="1800" b="0" i="0" dirty="0">
                <a:effectLst/>
                <a:latin typeface="Calibri" panose="020F0502020204030204" pitchFamily="34" charset="0"/>
              </a:rPr>
              <a:t>Review 2024-2025 Summative Scores for Reclassification in 2025-2026</a:t>
            </a:r>
          </a:p>
          <a:p>
            <a:pPr algn="l" rtl="0" fontAlgn="base">
              <a:buFont typeface="Arial" panose="020B0604020202020204" pitchFamily="34" charset="0"/>
              <a:buChar char="•"/>
            </a:pPr>
            <a:endParaRPr lang="en-US" sz="1800" b="0" i="0" dirty="0">
              <a:effectLst/>
              <a:latin typeface="Calibri" panose="020F0502020204030204" pitchFamily="34" charset="0"/>
            </a:endParaRPr>
          </a:p>
          <a:p>
            <a:pPr algn="l" rtl="0" fontAlgn="base">
              <a:buFont typeface="Arial" panose="020B0604020202020204" pitchFamily="34" charset="0"/>
              <a:buChar char="•"/>
            </a:pPr>
            <a:r>
              <a:rPr lang="en-US" sz="1800" b="0" i="0" dirty="0">
                <a:effectLst/>
                <a:latin typeface="Calibri" panose="020F0502020204030204" pitchFamily="34" charset="0"/>
              </a:rPr>
              <a:t>LEAs are required to submit incident data for students placed in Nonpublic Schools.</a:t>
            </a:r>
          </a:p>
          <a:p>
            <a:pPr algn="l" rtl="0" fontAlgn="base"/>
            <a:endParaRPr lang="en-US" b="0" i="0" dirty="0">
              <a:effectLst/>
              <a:latin typeface="Arial" panose="020B0604020202020204" pitchFamily="34" charset="0"/>
            </a:endParaRPr>
          </a:p>
          <a:p>
            <a:pPr algn="l" rtl="0" fontAlgn="base">
              <a:buFont typeface="Arial" panose="020B0604020202020204" pitchFamily="34" charset="0"/>
              <a:buChar char="•"/>
            </a:pPr>
            <a:r>
              <a:rPr lang="en-US" sz="1800" b="0" i="0" u="none" strike="noStrike" dirty="0">
                <a:effectLst/>
                <a:latin typeface="Calibri" panose="020F0502020204030204" pitchFamily="34" charset="0"/>
              </a:rPr>
              <a:t>All homeless records must close out at end of year </a:t>
            </a:r>
            <a:r>
              <a:rPr lang="en-US" sz="1800" b="0" i="0" dirty="0">
                <a:effectLst/>
                <a:latin typeface="Calibri" panose="020F0502020204030204" pitchFamily="34" charset="0"/>
              </a:rPr>
              <a:t>​</a:t>
            </a:r>
            <a:endParaRPr lang="en-US" b="0" i="0" dirty="0">
              <a:effectLst/>
              <a:latin typeface="Arial" panose="020B0604020202020204" pitchFamily="34" charset="0"/>
            </a:endParaRPr>
          </a:p>
        </p:txBody>
      </p:sp>
    </p:spTree>
    <p:extLst>
      <p:ext uri="{BB962C8B-B14F-4D97-AF65-F5344CB8AC3E}">
        <p14:creationId xmlns:p14="http://schemas.microsoft.com/office/powerpoint/2010/main" val="29423441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a:extLst>
              <a:ext uri="{FF2B5EF4-FFF2-40B4-BE49-F238E27FC236}">
                <a16:creationId xmlns:a16="http://schemas.microsoft.com/office/drawing/2014/main" id="{1CFCA2F4-1B5F-4CAD-9402-8BAE05B990DF}"/>
              </a:ext>
              <a:ext uri="{C183D7F6-B498-43B3-948B-1728B52AA6E4}">
                <adec:decorative xmlns:adec="http://schemas.microsoft.com/office/drawing/2017/decorative" val="1"/>
              </a:ext>
            </a:extLst>
          </p:cNvPr>
          <p:cNvSpPr>
            <a:spLocks noGrp="1"/>
          </p:cNvSpPr>
          <p:nvPr>
            <p:ph idx="1"/>
          </p:nvPr>
        </p:nvSpPr>
        <p:spPr>
          <a:xfrm>
            <a:off x="432000" y="278823"/>
            <a:ext cx="4702708" cy="5826700"/>
          </a:xfrm>
        </p:spPr>
        <p:txBody>
          <a:bodyPr/>
          <a:lstStyle/>
          <a:p>
            <a:pPr>
              <a:defRPr/>
            </a:pPr>
            <a:endParaRPr lang="en-US" dirty="0"/>
          </a:p>
          <a:p>
            <a:pPr>
              <a:defRPr/>
            </a:pPr>
            <a:endParaRPr lang="en-US" dirty="0">
              <a:solidFill>
                <a:schemeClr val="tx1"/>
              </a:solidFill>
            </a:endParaRPr>
          </a:p>
          <a:p>
            <a:pPr>
              <a:defRPr/>
            </a:pPr>
            <a:endParaRPr lang="en-US" dirty="0">
              <a:solidFill>
                <a:schemeClr val="tx1"/>
              </a:solidFill>
            </a:endParaRPr>
          </a:p>
        </p:txBody>
      </p:sp>
      <p:sp>
        <p:nvSpPr>
          <p:cNvPr id="5" name="Slide Number Placeholder 4">
            <a:extLst>
              <a:ext uri="{FF2B5EF4-FFF2-40B4-BE49-F238E27FC236}">
                <a16:creationId xmlns:a16="http://schemas.microsoft.com/office/drawing/2014/main" id="{8AEB92E0-0287-4059-8053-A155D08707E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EOY 2 Summary</a:t>
            </a:r>
          </a:p>
        </p:txBody>
      </p:sp>
      <p:pic>
        <p:nvPicPr>
          <p:cNvPr id="12" name="Picture Placeholder 11" descr="Picture of a wall of sticky notes">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2" name="Footer Placeholder 1">
            <a:extLst>
              <a:ext uri="{FF2B5EF4-FFF2-40B4-BE49-F238E27FC236}">
                <a16:creationId xmlns:a16="http://schemas.microsoft.com/office/drawing/2014/main" id="{9E021ED0-E26B-3E68-2A81-B57493CEE1BC}"/>
              </a:ext>
            </a:extLst>
          </p:cNvPr>
          <p:cNvSpPr>
            <a:spLocks noGrp="1"/>
          </p:cNvSpPr>
          <p:nvPr>
            <p:ph type="ftr" sz="quarter" idx="13"/>
          </p:nvPr>
        </p:nvSpPr>
        <p:spPr/>
        <p:txBody>
          <a:bodyPr/>
          <a:lstStyle/>
          <a:p>
            <a:r>
              <a:rPr lang="es-ES" noProof="0"/>
              <a:t>EOY Primer v1.0 AY 25-26</a:t>
            </a:r>
            <a:endParaRPr lang="en-US" noProof="0" dirty="0"/>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E2CEEB-AEA7-AEB9-1B8A-2C276AB128D0}"/>
              </a:ext>
            </a:extLst>
          </p:cNvPr>
          <p:cNvSpPr txBox="1"/>
          <p:nvPr/>
        </p:nvSpPr>
        <p:spPr>
          <a:xfrm>
            <a:off x="196393" y="0"/>
            <a:ext cx="4974545" cy="6894195"/>
          </a:xfrm>
          <a:prstGeom prst="rect">
            <a:avLst/>
          </a:prstGeom>
          <a:noFill/>
        </p:spPr>
        <p:txBody>
          <a:bodyPr wrap="square" rtlCol="0">
            <a:spAutoFit/>
          </a:bodyPr>
          <a:lstStyle/>
          <a:p>
            <a:pPr>
              <a:buClr>
                <a:schemeClr val="accent1"/>
              </a:buClr>
            </a:pPr>
            <a:endParaRPr lang="en-US" sz="1600" dirty="0"/>
          </a:p>
          <a:p>
            <a:pPr marL="285750" indent="-285750">
              <a:buClr>
                <a:schemeClr val="accent1"/>
              </a:buClr>
              <a:buFont typeface="Arial" panose="020B0604020202020204" pitchFamily="34" charset="0"/>
              <a:buChar char="•"/>
            </a:pPr>
            <a:r>
              <a:rPr lang="en-US" dirty="0"/>
              <a:t>EOY 2 requires the SDEM, CRSC, SCSC, SCTE, WBLR and SENR records be posted​</a:t>
            </a:r>
          </a:p>
          <a:p>
            <a:pPr marL="285750" indent="-285750">
              <a:buClr>
                <a:schemeClr val="accent1"/>
              </a:buClr>
              <a:buFont typeface="Arial" panose="020B0604020202020204" pitchFamily="34" charset="0"/>
              <a:buChar char="•"/>
            </a:pPr>
            <a:endParaRPr lang="en-US" dirty="0"/>
          </a:p>
          <a:p>
            <a:pPr marL="285750" indent="-285750">
              <a:buClr>
                <a:schemeClr val="accent1"/>
              </a:buClr>
              <a:buFont typeface="Arial" panose="020B0604020202020204" pitchFamily="34" charset="0"/>
              <a:buChar char="•"/>
            </a:pPr>
            <a:r>
              <a:rPr lang="en-US" sz="1600" dirty="0"/>
              <a:t>Course completion (CRSC) data is required  for students in departmentalized classroom settings in grades 9–12 attending traditional schools. Optional for 7-8 grades ​</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Grades, credits attempted, and credits earned are required for grade levels 9–12. ​</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Submit student course completion (SCSC) data from all official grading periods for the school year​</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LEAs identify CTE participants by submitting course completion (SCSC) data ​</a:t>
            </a:r>
          </a:p>
          <a:p>
            <a:pPr marL="285750" indent="-285750">
              <a:buClr>
                <a:schemeClr val="accent1"/>
              </a:buClr>
              <a:buFont typeface="Arial" panose="020B0604020202020204" pitchFamily="34" charset="0"/>
              <a:buChar char="•"/>
            </a:pPr>
            <a:endParaRPr lang="en-US" sz="1600" dirty="0"/>
          </a:p>
          <a:p>
            <a:pPr marL="285750" indent="-285750">
              <a:buClr>
                <a:schemeClr val="accent1"/>
              </a:buClr>
              <a:buFont typeface="Arial" panose="020B0604020202020204" pitchFamily="34" charset="0"/>
              <a:buChar char="•"/>
            </a:pPr>
            <a:r>
              <a:rPr lang="en-US" sz="1600" dirty="0"/>
              <a:t>SCTE records must only be submitted for CTE Pathway completers who finished the capstone course in the current academic year.​</a:t>
            </a:r>
          </a:p>
          <a:p>
            <a:pPr>
              <a:buClr>
                <a:schemeClr val="accent1"/>
              </a:buClr>
            </a:pPr>
            <a:endParaRPr lang="en-US" sz="1600" dirty="0"/>
          </a:p>
          <a:p>
            <a:pPr marL="285750" indent="-285750">
              <a:buClr>
                <a:schemeClr val="accent1"/>
              </a:buClr>
              <a:buFont typeface="Arial" panose="020B0604020202020204" pitchFamily="34" charset="0"/>
              <a:buChar char="•"/>
            </a:pPr>
            <a:r>
              <a:rPr lang="en-US" sz="1600" dirty="0"/>
              <a:t>EOY 1 and EOY 2 have different deadlines , No Amendment window for EOY 2 </a:t>
            </a:r>
          </a:p>
          <a:p>
            <a:endParaRPr lang="en-US" dirty="0"/>
          </a:p>
          <a:p>
            <a:endParaRPr lang="en-US" dirty="0"/>
          </a:p>
        </p:txBody>
      </p:sp>
    </p:spTree>
    <p:extLst>
      <p:ext uri="{BB962C8B-B14F-4D97-AF65-F5344CB8AC3E}">
        <p14:creationId xmlns:p14="http://schemas.microsoft.com/office/powerpoint/2010/main" val="13145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F045F-922D-D5BB-15CB-87B2310C0144}"/>
              </a:ext>
            </a:extLst>
          </p:cNvPr>
          <p:cNvSpPr>
            <a:spLocks noGrp="1"/>
          </p:cNvSpPr>
          <p:nvPr>
            <p:ph type="title"/>
          </p:nvPr>
        </p:nvSpPr>
        <p:spPr>
          <a:xfrm>
            <a:off x="642000" y="542565"/>
            <a:ext cx="11340000" cy="432000"/>
          </a:xfrm>
        </p:spPr>
        <p:txBody>
          <a:bodyPr/>
          <a:lstStyle/>
          <a:p>
            <a:r>
              <a:rPr lang="en-US" dirty="0"/>
              <a:t>Future Training</a:t>
            </a:r>
          </a:p>
        </p:txBody>
      </p:sp>
      <p:sp>
        <p:nvSpPr>
          <p:cNvPr id="2" name="Content Placeholder 1">
            <a:extLst>
              <a:ext uri="{FF2B5EF4-FFF2-40B4-BE49-F238E27FC236}">
                <a16:creationId xmlns:a16="http://schemas.microsoft.com/office/drawing/2014/main" id="{2B195ACC-9884-0780-FB11-65AC5995FF73}"/>
              </a:ext>
            </a:extLst>
          </p:cNvPr>
          <p:cNvSpPr>
            <a:spLocks noGrp="1"/>
          </p:cNvSpPr>
          <p:nvPr>
            <p:ph idx="1"/>
          </p:nvPr>
        </p:nvSpPr>
        <p:spPr>
          <a:xfrm>
            <a:off x="432000" y="1325046"/>
            <a:ext cx="6029090" cy="4689835"/>
          </a:xfrm>
        </p:spPr>
        <p:txBody>
          <a:bodyPr/>
          <a:lstStyle/>
          <a:p>
            <a:r>
              <a:rPr lang="en-US" sz="2800" dirty="0">
                <a:solidFill>
                  <a:srgbClr val="000000"/>
                </a:solidFill>
                <a:effectLst/>
                <a:latin typeface="Arial" panose="020B0604020202020204" pitchFamily="34" charset="0"/>
                <a:ea typeface="Calibri" panose="020F0502020204030204" pitchFamily="34" charset="0"/>
              </a:rPr>
              <a:t>CALPADS End-of-Year (EOY 1 &amp; 2) Reporting &amp; Certification training begins 4/23/2026 </a:t>
            </a:r>
          </a:p>
          <a:p>
            <a:r>
              <a:rPr lang="en-US" sz="2800" dirty="0">
                <a:solidFill>
                  <a:srgbClr val="000000"/>
                </a:solidFill>
                <a:latin typeface="Arial" panose="020B0604020202020204" pitchFamily="34" charset="0"/>
                <a:ea typeface="Calibri" panose="020F0502020204030204" pitchFamily="34" charset="0"/>
              </a:rPr>
              <a:t>25-26 EOY Pre-Recorded Trainings are available now on CSIS YouTube Channel </a:t>
            </a:r>
            <a:endParaRPr lang="en-US" sz="2800" dirty="0">
              <a:solidFill>
                <a:srgbClr val="000000"/>
              </a:solidFill>
              <a:effectLst/>
              <a:latin typeface="Arial" panose="020B0604020202020204" pitchFamily="34" charset="0"/>
              <a:ea typeface="Calibri" panose="020F0502020204030204" pitchFamily="34" charset="0"/>
            </a:endParaRPr>
          </a:p>
          <a:p>
            <a:r>
              <a:rPr lang="en-US" sz="2800" dirty="0">
                <a:solidFill>
                  <a:srgbClr val="000000"/>
                </a:solidFill>
                <a:latin typeface="Arial" panose="020B0604020202020204" pitchFamily="34" charset="0"/>
                <a:ea typeface="Calibri" panose="020F0502020204030204" pitchFamily="34" charset="0"/>
              </a:rPr>
              <a:t>May Regional Meetings 5/5/2026- 5/6/2026 –Register on CSIS Website </a:t>
            </a:r>
          </a:p>
          <a:p>
            <a:pPr marL="0" indent="0">
              <a:buNone/>
            </a:pPr>
            <a:endParaRPr lang="en-US" sz="2800" dirty="0">
              <a:solidFill>
                <a:srgbClr val="000000"/>
              </a:solidFill>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A4107EB0-DBDF-5C8F-A58A-F22B535910B9}"/>
              </a:ext>
            </a:extLst>
          </p:cNvPr>
          <p:cNvSpPr>
            <a:spLocks noGrp="1"/>
          </p:cNvSpPr>
          <p:nvPr>
            <p:ph type="sldNum" sz="quarter" idx="11"/>
          </p:nvPr>
        </p:nvSpPr>
        <p:spPr/>
        <p:txBody>
          <a:bodyPr/>
          <a:lstStyle/>
          <a:p>
            <a:fld id="{4B73C415-D670-4716-A5EC-CC4D52CA2BAC}" type="slidenum">
              <a:rPr lang="en-US" noProof="0" smtClean="0"/>
              <a:pPr/>
              <a:t>62</a:t>
            </a:fld>
            <a:endParaRPr lang="en-US" noProof="0" dirty="0"/>
          </a:p>
        </p:txBody>
      </p:sp>
      <p:pic>
        <p:nvPicPr>
          <p:cNvPr id="1030" name="Picture 6" descr="829 Webinar Animations - Free Download in GIF, MP4, Lottie JSON | IconScout">
            <a:extLst>
              <a:ext uri="{FF2B5EF4-FFF2-40B4-BE49-F238E27FC236}">
                <a16:creationId xmlns:a16="http://schemas.microsoft.com/office/drawing/2014/main" id="{09713C8F-DEBF-40AC-6C9E-64B40F189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714" y="1285875"/>
            <a:ext cx="4286250" cy="428625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a:extLst>
              <a:ext uri="{FF2B5EF4-FFF2-40B4-BE49-F238E27FC236}">
                <a16:creationId xmlns:a16="http://schemas.microsoft.com/office/drawing/2014/main" id="{B53959C8-6990-C3A2-5BB0-6A8E9E918052}"/>
              </a:ext>
            </a:extLst>
          </p:cNvPr>
          <p:cNvSpPr>
            <a:spLocks noGrp="1"/>
          </p:cNvSpPr>
          <p:nvPr>
            <p:ph type="ftr" sz="quarter" idx="10"/>
          </p:nvPr>
        </p:nvSpPr>
        <p:spPr/>
        <p:txBody>
          <a:bodyPr/>
          <a:lstStyle/>
          <a:p>
            <a:r>
              <a:rPr lang="es-ES" noProof="0"/>
              <a:t>EOY Primer v1.0 AY 25-26</a:t>
            </a:r>
            <a:endParaRPr lang="en-US" noProof="0"/>
          </a:p>
        </p:txBody>
      </p:sp>
    </p:spTree>
    <p:extLst>
      <p:ext uri="{BB962C8B-B14F-4D97-AF65-F5344CB8AC3E}">
        <p14:creationId xmlns:p14="http://schemas.microsoft.com/office/powerpoint/2010/main" val="39520784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09E5DBA-9D4A-1760-D472-E8EC27EDBF64}"/>
              </a:ext>
            </a:extLst>
          </p:cNvPr>
          <p:cNvSpPr txBox="1"/>
          <p:nvPr/>
        </p:nvSpPr>
        <p:spPr>
          <a:xfrm>
            <a:off x="266409" y="4332572"/>
            <a:ext cx="5218200" cy="1785104"/>
          </a:xfrm>
          <a:prstGeom prst="rect">
            <a:avLst/>
          </a:prstGeom>
          <a:noFill/>
        </p:spPr>
        <p:txBody>
          <a:bodyPr wrap="square" rtlCol="0">
            <a:spAutoFit/>
          </a:bodyPr>
          <a:lstStyle/>
          <a:p>
            <a:r>
              <a:rPr lang="en-US" sz="2000" dirty="0"/>
              <a:t>Other Information</a:t>
            </a: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3"/>
              </a:rPr>
              <a:t>CALPADS Update Flash #229</a:t>
            </a:r>
            <a:r>
              <a:rPr lang="en-US" b="0" i="0" u="sng" dirty="0">
                <a:solidFill>
                  <a:srgbClr val="CC9933"/>
                </a:solidFill>
                <a:effectLst/>
                <a:latin typeface="Helvetica Neue"/>
              </a:rPr>
              <a:t> </a:t>
            </a:r>
            <a:r>
              <a:rPr lang="en-US" b="0" i="0" dirty="0">
                <a:effectLst/>
                <a:latin typeface="Helvetica Neue"/>
              </a:rPr>
              <a:t>(WBLR)</a:t>
            </a:r>
          </a:p>
          <a:p>
            <a:pPr marL="285750" indent="-285750">
              <a:buClr>
                <a:schemeClr val="tx1"/>
              </a:buClr>
              <a:buFont typeface="Arial" panose="020B0604020202020204" pitchFamily="34" charset="0"/>
              <a:buChar char="•"/>
            </a:pPr>
            <a:r>
              <a:rPr lang="en-US" u="sng" dirty="0">
                <a:solidFill>
                  <a:srgbClr val="CC9933"/>
                </a:solidFill>
                <a:latin typeface="Helvetica Neue"/>
                <a:hlinkClick r:id="rId4"/>
              </a:rPr>
              <a:t>SCTE FAQ</a:t>
            </a:r>
            <a:endParaRPr lang="en-US" u="sng" dirty="0">
              <a:solidFill>
                <a:srgbClr val="CC9933"/>
              </a:solidFill>
              <a:latin typeface="Helvetica Neue"/>
            </a:endParaRPr>
          </a:p>
          <a:p>
            <a:pPr marL="285750" indent="-285750">
              <a:buClr>
                <a:schemeClr val="tx1"/>
              </a:buClr>
              <a:buFont typeface="Arial" panose="020B0604020202020204" pitchFamily="34" charset="0"/>
              <a:buChar char="•"/>
            </a:pPr>
            <a:r>
              <a:rPr lang="en-US" b="0" i="0" u="sng" dirty="0">
                <a:solidFill>
                  <a:srgbClr val="CC9933"/>
                </a:solidFill>
                <a:effectLst/>
                <a:latin typeface="Helvetica Neue"/>
                <a:hlinkClick r:id="rId5"/>
              </a:rPr>
              <a:t>CTE FAQ</a:t>
            </a:r>
            <a:endParaRPr lang="en-US" b="0" i="0" u="sng" dirty="0">
              <a:solidFill>
                <a:srgbClr val="CC9933"/>
              </a:solidFill>
              <a:effectLst/>
              <a:latin typeface="Helvetica Neue"/>
            </a:endParaRPr>
          </a:p>
          <a:p>
            <a:pPr marL="285750" indent="-285750">
              <a:buClr>
                <a:schemeClr val="tx1"/>
              </a:buClr>
              <a:buFont typeface="Arial" panose="020B0604020202020204" pitchFamily="34" charset="0"/>
              <a:buChar char="•"/>
            </a:pPr>
            <a:r>
              <a:rPr lang="en-US" u="sng" dirty="0">
                <a:solidFill>
                  <a:srgbClr val="CC9933"/>
                </a:solidFill>
                <a:latin typeface="Helvetica Neue"/>
                <a:hlinkClick r:id="rId6"/>
              </a:rPr>
              <a:t>Course Completion FAQ</a:t>
            </a:r>
            <a:endParaRPr lang="en-US" u="sng" dirty="0">
              <a:solidFill>
                <a:srgbClr val="CC9933"/>
              </a:solidFill>
              <a:latin typeface="Helvetica Neue"/>
            </a:endParaRPr>
          </a:p>
          <a:p>
            <a:endParaRPr lang="en-US" dirty="0"/>
          </a:p>
        </p:txBody>
      </p:sp>
      <p:sp>
        <p:nvSpPr>
          <p:cNvPr id="13" name="TextBox 12">
            <a:extLst>
              <a:ext uri="{FF2B5EF4-FFF2-40B4-BE49-F238E27FC236}">
                <a16:creationId xmlns:a16="http://schemas.microsoft.com/office/drawing/2014/main" id="{51C00146-4474-4E3C-03EC-00359672499C}"/>
              </a:ext>
            </a:extLst>
          </p:cNvPr>
          <p:cNvSpPr txBox="1"/>
          <p:nvPr/>
        </p:nvSpPr>
        <p:spPr>
          <a:xfrm>
            <a:off x="266408" y="3429000"/>
            <a:ext cx="4704777" cy="1323439"/>
          </a:xfrm>
          <a:prstGeom prst="rect">
            <a:avLst/>
          </a:prstGeom>
          <a:noFill/>
        </p:spPr>
        <p:txBody>
          <a:bodyPr wrap="square" rtlCol="0">
            <a:spAutoFit/>
          </a:bodyPr>
          <a:lstStyle/>
          <a:p>
            <a:r>
              <a:rPr lang="en-US" sz="2000" dirty="0"/>
              <a:t>CSIS YouTube Training Channel</a:t>
            </a:r>
          </a:p>
          <a:p>
            <a:pPr marL="342900" indent="-342900">
              <a:buFont typeface="Arial" panose="020B0604020202020204" pitchFamily="34" charset="0"/>
              <a:buChar char="•"/>
            </a:pPr>
            <a:r>
              <a:rPr lang="en-US" sz="2000" b="0" i="0" dirty="0">
                <a:effectLst/>
                <a:latin typeface="Roboto" panose="02000000000000000000" pitchFamily="2" charset="0"/>
                <a:hlinkClick r:id="rId7"/>
              </a:rPr>
              <a:t>End of Year (EOY) Trainings</a:t>
            </a:r>
            <a:endParaRPr lang="en-US" sz="2000" b="0" i="0" dirty="0">
              <a:effectLst/>
              <a:latin typeface="Roboto" panose="02000000000000000000" pitchFamily="2" charset="0"/>
            </a:endParaRPr>
          </a:p>
          <a:p>
            <a:endParaRPr lang="en-US" sz="2000" dirty="0"/>
          </a:p>
          <a:p>
            <a:endParaRPr lang="en-US" sz="2000" dirty="0"/>
          </a:p>
        </p:txBody>
      </p:sp>
      <p:sp>
        <p:nvSpPr>
          <p:cNvPr id="15" name="TextBox 14">
            <a:extLst>
              <a:ext uri="{FF2B5EF4-FFF2-40B4-BE49-F238E27FC236}">
                <a16:creationId xmlns:a16="http://schemas.microsoft.com/office/drawing/2014/main" id="{6A561098-200C-9985-1863-2F052D6C6C2C}"/>
              </a:ext>
            </a:extLst>
          </p:cNvPr>
          <p:cNvSpPr txBox="1"/>
          <p:nvPr/>
        </p:nvSpPr>
        <p:spPr>
          <a:xfrm>
            <a:off x="266409" y="1364973"/>
            <a:ext cx="5218200" cy="2062103"/>
          </a:xfrm>
          <a:prstGeom prst="rect">
            <a:avLst/>
          </a:prstGeom>
          <a:noFill/>
        </p:spPr>
        <p:txBody>
          <a:bodyPr wrap="square" rtlCol="0">
            <a:spAutoFit/>
          </a:bodyPr>
          <a:lstStyle/>
          <a:p>
            <a:r>
              <a:rPr lang="en-US" sz="2000" dirty="0"/>
              <a:t>CALPADS User Manual</a:t>
            </a:r>
          </a:p>
          <a:p>
            <a:pPr marL="285750" indent="-285750">
              <a:buFont typeface="Arial" panose="020B0604020202020204" pitchFamily="34" charset="0"/>
              <a:buChar char="•"/>
            </a:pPr>
            <a:r>
              <a:rPr lang="en-US" dirty="0">
                <a:hlinkClick r:id="rId8"/>
              </a:rPr>
              <a:t>EOY Road Map</a:t>
            </a:r>
            <a:endParaRPr lang="en-US" dirty="0"/>
          </a:p>
          <a:p>
            <a:pPr marL="285750" indent="-285750">
              <a:buFont typeface="Arial" panose="020B0604020202020204" pitchFamily="34" charset="0"/>
              <a:buChar char="•"/>
            </a:pPr>
            <a:r>
              <a:rPr lang="en-US" dirty="0">
                <a:hlinkClick r:id="rId9"/>
              </a:rPr>
              <a:t>Staff Demographics</a:t>
            </a:r>
            <a:endParaRPr lang="en-US" dirty="0"/>
          </a:p>
          <a:p>
            <a:pPr marL="285750" indent="-285750">
              <a:buFont typeface="Arial" panose="020B0604020202020204" pitchFamily="34" charset="0"/>
              <a:buChar char="•"/>
            </a:pPr>
            <a:r>
              <a:rPr lang="en-US" dirty="0">
                <a:hlinkClick r:id="rId10"/>
              </a:rPr>
              <a:t>Student Course Section</a:t>
            </a:r>
            <a:endParaRPr lang="en-US" dirty="0"/>
          </a:p>
          <a:p>
            <a:pPr marL="285750" indent="-285750">
              <a:buFont typeface="Arial" panose="020B0604020202020204" pitchFamily="34" charset="0"/>
              <a:buChar char="•"/>
            </a:pPr>
            <a:r>
              <a:rPr lang="en-US" dirty="0">
                <a:hlinkClick r:id="rId11"/>
              </a:rPr>
              <a:t>Student Career Technical Education</a:t>
            </a:r>
            <a:endParaRPr lang="en-US" dirty="0"/>
          </a:p>
          <a:p>
            <a:pPr marL="285750" indent="-285750">
              <a:buFont typeface="Arial" panose="020B0604020202020204" pitchFamily="34" charset="0"/>
              <a:buChar char="•"/>
            </a:pPr>
            <a:r>
              <a:rPr lang="en-US" dirty="0">
                <a:hlinkClick r:id="rId12"/>
              </a:rPr>
              <a:t>Work-based Learning</a:t>
            </a:r>
            <a:endParaRPr lang="en-US" dirty="0"/>
          </a:p>
          <a:p>
            <a:endParaRPr lang="en-US" dirty="0"/>
          </a:p>
        </p:txBody>
      </p:sp>
      <p:sp>
        <p:nvSpPr>
          <p:cNvPr id="2" name="Title 1">
            <a:extLst>
              <a:ext uri="{FF2B5EF4-FFF2-40B4-BE49-F238E27FC236}">
                <a16:creationId xmlns:a16="http://schemas.microsoft.com/office/drawing/2014/main" id="{3B46633B-F09E-3738-8A85-5B9928B68A1C}"/>
              </a:ext>
            </a:extLst>
          </p:cNvPr>
          <p:cNvSpPr>
            <a:spLocks noGrp="1"/>
          </p:cNvSpPr>
          <p:nvPr>
            <p:ph type="title"/>
          </p:nvPr>
        </p:nvSpPr>
        <p:spPr>
          <a:xfrm>
            <a:off x="432000" y="284663"/>
            <a:ext cx="11340000" cy="432000"/>
          </a:xfrm>
        </p:spPr>
        <p:txBody>
          <a:bodyPr>
            <a:normAutofit fontScale="90000"/>
          </a:bodyPr>
          <a:lstStyle/>
          <a:p>
            <a:pPr marL="0" marR="0" lvl="0" indent="0" defTabSz="9144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effectLst/>
                <a:uLnTx/>
                <a:uFillTx/>
                <a:latin typeface="Arial Black"/>
                <a:ea typeface="+mj-ea"/>
                <a:cs typeface="+mj-cs"/>
              </a:rPr>
              <a:t>Available </a:t>
            </a:r>
            <a:br>
              <a:rPr kumimoji="0" lang="en-US" sz="3200" b="0" i="0" u="none" strike="noStrike" kern="1200" cap="none" spc="0" normalizeH="0" baseline="0" noProof="0" dirty="0">
                <a:ln>
                  <a:noFill/>
                </a:ln>
                <a:effectLst/>
                <a:uLnTx/>
                <a:uFillTx/>
                <a:latin typeface="Arial Black"/>
                <a:ea typeface="+mj-ea"/>
                <a:cs typeface="+mj-cs"/>
              </a:rPr>
            </a:br>
            <a:r>
              <a:rPr kumimoji="0" lang="en-US" sz="3200" b="0" i="0" u="none" strike="noStrike" kern="1200" cap="none" spc="0" normalizeH="0" baseline="0" noProof="0" dirty="0">
                <a:ln>
                  <a:noFill/>
                </a:ln>
                <a:effectLst/>
                <a:uLnTx/>
                <a:uFillTx/>
                <a:latin typeface="Arial Black"/>
                <a:ea typeface="+mj-ea"/>
                <a:cs typeface="+mj-cs"/>
              </a:rPr>
              <a:t>EOY 2 Training</a:t>
            </a:r>
            <a:br>
              <a:rPr kumimoji="0" lang="en-US" sz="3200" b="0" i="0" u="none" strike="noStrike" kern="1200" cap="none" spc="0" normalizeH="0" baseline="0" noProof="0" dirty="0">
                <a:ln>
                  <a:noFill/>
                </a:ln>
                <a:solidFill>
                  <a:sysClr val="windowText" lastClr="000000"/>
                </a:solidFill>
                <a:effectLst/>
                <a:uLnTx/>
                <a:uFillTx/>
                <a:latin typeface="Arial Black"/>
                <a:ea typeface="+mj-ea"/>
                <a:cs typeface="+mj-cs"/>
              </a:rPr>
            </a:br>
            <a:endParaRPr lang="en-US" dirty="0"/>
          </a:p>
        </p:txBody>
      </p:sp>
      <p:sp>
        <p:nvSpPr>
          <p:cNvPr id="3" name="Footer Placeholder 2">
            <a:extLst>
              <a:ext uri="{FF2B5EF4-FFF2-40B4-BE49-F238E27FC236}">
                <a16:creationId xmlns:a16="http://schemas.microsoft.com/office/drawing/2014/main" id="{AEDBE62A-08D4-2982-DB9C-3C6478A06D36}"/>
              </a:ext>
            </a:extLst>
          </p:cNvPr>
          <p:cNvSpPr>
            <a:spLocks noGrp="1"/>
          </p:cNvSpPr>
          <p:nvPr>
            <p:ph type="ftr" sz="quarter" idx="10"/>
          </p:nvPr>
        </p:nvSpPr>
        <p:spPr/>
        <p:txBody>
          <a:bodyPr/>
          <a:lstStyle/>
          <a:p>
            <a:r>
              <a:rPr lang="es-ES" noProof="0"/>
              <a:t>EOY Primer v1.0 AY 25-26</a:t>
            </a:r>
            <a:endParaRPr lang="en-US" noProof="0" dirty="0"/>
          </a:p>
        </p:txBody>
      </p:sp>
      <p:sp>
        <p:nvSpPr>
          <p:cNvPr id="17" name="Slide Number Placeholder 2">
            <a:extLst>
              <a:ext uri="{FF2B5EF4-FFF2-40B4-BE49-F238E27FC236}">
                <a16:creationId xmlns:a16="http://schemas.microsoft.com/office/drawing/2014/main" id="{3E0B9E25-2BCA-2398-74D3-DE03D5847348}"/>
              </a:ext>
            </a:extLst>
          </p:cNvPr>
          <p:cNvSpPr>
            <a:spLocks noGrp="1"/>
          </p:cNvSpPr>
          <p:nvPr>
            <p:ph type="sldNum" sz="quarter" idx="11"/>
          </p:nvPr>
        </p:nvSpPr>
        <p:spPr/>
        <p:txBody>
          <a:bodyPr/>
          <a:lstStyle/>
          <a:p>
            <a:fld id="{4B73C415-D670-4716-A5EC-CC4D52CA2BAC}" type="slidenum">
              <a:rPr lang="en-US" noProof="0" smtClean="0"/>
              <a:pPr/>
              <a:t>63</a:t>
            </a:fld>
            <a:endParaRPr lang="en-US" noProof="0" dirty="0"/>
          </a:p>
        </p:txBody>
      </p:sp>
      <p:pic>
        <p:nvPicPr>
          <p:cNvPr id="24" name="Picture 2" descr="Thought For the Day: Before Anything Else, Preparation Is the Key To  Success | ALOHA PROMISES FOREVER">
            <a:extLst>
              <a:ext uri="{FF2B5EF4-FFF2-40B4-BE49-F238E27FC236}">
                <a16:creationId xmlns:a16="http://schemas.microsoft.com/office/drawing/2014/main" id="{B21E6ED2-EBC1-95E6-903D-F6BC686443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0386" y="0"/>
            <a:ext cx="7181613" cy="636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390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4D159-D367-48DD-9591-017EB98687D2}"/>
              </a:ext>
            </a:extLst>
          </p:cNvPr>
          <p:cNvSpPr>
            <a:spLocks noGrp="1"/>
          </p:cNvSpPr>
          <p:nvPr>
            <p:ph type="title"/>
          </p:nvPr>
        </p:nvSpPr>
        <p:spPr/>
        <p:txBody>
          <a:bodyPr/>
          <a:lstStyle/>
          <a:p>
            <a:r>
              <a:rPr lang="en-US" dirty="0"/>
              <a:t>CALPADS Special Education Data Roadshows</a:t>
            </a:r>
          </a:p>
        </p:txBody>
      </p:sp>
      <p:sp>
        <p:nvSpPr>
          <p:cNvPr id="4" name="Footer Placeholder 3">
            <a:extLst>
              <a:ext uri="{FF2B5EF4-FFF2-40B4-BE49-F238E27FC236}">
                <a16:creationId xmlns:a16="http://schemas.microsoft.com/office/drawing/2014/main" id="{F09F7BBF-FCF9-76B0-B54A-E5B337E3970F}"/>
              </a:ext>
            </a:extLst>
          </p:cNvPr>
          <p:cNvSpPr>
            <a:spLocks noGrp="1"/>
          </p:cNvSpPr>
          <p:nvPr>
            <p:ph type="ftr" sz="quarter" idx="10"/>
          </p:nvPr>
        </p:nvSpPr>
        <p:spPr/>
        <p:txBody>
          <a:bodyPr/>
          <a:lstStyle/>
          <a:p>
            <a:r>
              <a:rPr lang="es-ES" noProof="0"/>
              <a:t>EOY Primer v1.0 AY 25-26</a:t>
            </a:r>
            <a:endParaRPr lang="en-US" noProof="0" dirty="0"/>
          </a:p>
        </p:txBody>
      </p:sp>
      <p:sp>
        <p:nvSpPr>
          <p:cNvPr id="6" name="Slide Number Placeholder 5">
            <a:extLst>
              <a:ext uri="{FF2B5EF4-FFF2-40B4-BE49-F238E27FC236}">
                <a16:creationId xmlns:a16="http://schemas.microsoft.com/office/drawing/2014/main" id="{0D7FD2F5-FD88-83A1-1AC3-B843C77F9495}"/>
              </a:ext>
            </a:extLst>
          </p:cNvPr>
          <p:cNvSpPr>
            <a:spLocks noGrp="1"/>
          </p:cNvSpPr>
          <p:nvPr>
            <p:ph type="sldNum" sz="quarter" idx="11"/>
          </p:nvPr>
        </p:nvSpPr>
        <p:spPr/>
        <p:txBody>
          <a:bodyPr/>
          <a:lstStyle/>
          <a:p>
            <a:fld id="{4B73C415-D670-4716-A5EC-CC4D52CA2BAC}" type="slidenum">
              <a:rPr lang="en-US" noProof="0" smtClean="0"/>
              <a:pPr/>
              <a:t>64</a:t>
            </a:fld>
            <a:endParaRPr lang="en-US" noProof="0" dirty="0"/>
          </a:p>
        </p:txBody>
      </p:sp>
      <p:pic>
        <p:nvPicPr>
          <p:cNvPr id="7" name="Picture 6" descr="Picture of a movie theature">
            <a:extLst>
              <a:ext uri="{FF2B5EF4-FFF2-40B4-BE49-F238E27FC236}">
                <a16:creationId xmlns:a16="http://schemas.microsoft.com/office/drawing/2014/main" id="{3572FE4B-0740-BC02-8B9B-FE954AB85677}"/>
              </a:ext>
            </a:extLst>
          </p:cNvPr>
          <p:cNvPicPr>
            <a:picLocks noChangeAspect="1"/>
          </p:cNvPicPr>
          <p:nvPr/>
        </p:nvPicPr>
        <p:blipFill>
          <a:blip r:embed="rId3"/>
          <a:stretch>
            <a:fillRect/>
          </a:stretch>
        </p:blipFill>
        <p:spPr>
          <a:xfrm>
            <a:off x="510239" y="1880034"/>
            <a:ext cx="5885739" cy="3305458"/>
          </a:xfrm>
          <a:prstGeom prst="rect">
            <a:avLst/>
          </a:prstGeom>
        </p:spPr>
      </p:pic>
      <p:pic>
        <p:nvPicPr>
          <p:cNvPr id="2050" name="Picture 2" descr="Coming Soons GIFs on GIPHY - Be Animated">
            <a:extLst>
              <a:ext uri="{FF2B5EF4-FFF2-40B4-BE49-F238E27FC236}">
                <a16:creationId xmlns:a16="http://schemas.microsoft.com/office/drawing/2014/main" id="{AD6310AC-3AE3-E218-E3DC-FDC00D6DE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1" y="2695575"/>
            <a:ext cx="1638300" cy="984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B4AD00F-9FA8-6C82-BB78-03A635285FC0}"/>
              </a:ext>
            </a:extLst>
          </p:cNvPr>
          <p:cNvSpPr txBox="1"/>
          <p:nvPr/>
        </p:nvSpPr>
        <p:spPr>
          <a:xfrm>
            <a:off x="7071360" y="1305341"/>
            <a:ext cx="4003040" cy="4247317"/>
          </a:xfrm>
          <a:prstGeom prst="rect">
            <a:avLst/>
          </a:prstGeom>
          <a:noFill/>
        </p:spPr>
        <p:txBody>
          <a:bodyPr wrap="square">
            <a:spAutoFit/>
          </a:bodyPr>
          <a:lstStyle/>
          <a:p>
            <a:pPr algn="l" rtl="0" fontAlgn="base">
              <a:buNone/>
            </a:pPr>
            <a:r>
              <a:rPr lang="en-US" sz="1800" b="0" i="0" u="none" strike="noStrike" dirty="0">
                <a:solidFill>
                  <a:srgbClr val="3F3F3F"/>
                </a:solidFill>
                <a:effectLst/>
                <a:latin typeface="Tahoma" panose="020B0604030504040204" pitchFamily="34" charset="0"/>
              </a:rPr>
              <a:t>4/13/2026 Merced</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4/14/2026 Madera</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4/15/2026 Tulare</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4/17/2026 Fresno</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4/20/2026 San Diego</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4/21/2026 Los Angeles COE</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4/22/2026 Ventura</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4/23/2026 Riverside</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4/24/2026 San Bernardino</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5/11/2026 Sacramento</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5/13/2026 Sonoma</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5/14/2026 San Joaquin</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5/15/2026 Shasta</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5/18/2026 Contra Costa</a:t>
            </a:r>
            <a:r>
              <a:rPr lang="en-US" sz="1800" b="0" i="0" dirty="0">
                <a:solidFill>
                  <a:srgbClr val="000000"/>
                </a:solidFill>
                <a:effectLst/>
                <a:latin typeface="Tahoma" panose="020B0604030504040204" pitchFamily="34" charset="0"/>
              </a:rPr>
              <a:t>​</a:t>
            </a:r>
            <a:endParaRPr lang="en-US" b="0" i="0" dirty="0">
              <a:solidFill>
                <a:srgbClr val="000000"/>
              </a:solidFill>
              <a:effectLst/>
              <a:latin typeface="Segoe UI" panose="020B0502040204020203" pitchFamily="34" charset="0"/>
            </a:endParaRPr>
          </a:p>
          <a:p>
            <a:pPr algn="l" rtl="0" fontAlgn="base">
              <a:buNone/>
            </a:pPr>
            <a:r>
              <a:rPr lang="en-US" sz="1800" b="0" i="0" u="none" strike="noStrike" dirty="0">
                <a:solidFill>
                  <a:srgbClr val="3F3F3F"/>
                </a:solidFill>
                <a:effectLst/>
                <a:latin typeface="Tahoma" panose="020B0604030504040204" pitchFamily="34" charset="0"/>
              </a:rPr>
              <a:t>5/19/2026 Santa Clara</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7246106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73732" y="519047"/>
            <a:ext cx="11340000" cy="432000"/>
          </a:xfrm>
        </p:spPr>
        <p:txBody>
          <a:bodyPr/>
          <a:lstStyle/>
          <a:p>
            <a:r>
              <a:rPr lang="en-US" dirty="0"/>
              <a:t>Resources</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536" y="2828913"/>
            <a:ext cx="685800" cy="36691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806336" y="2839799"/>
            <a:ext cx="468723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4"/>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60563" y="3583496"/>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93376" y="3749204"/>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6"/>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4" name="Rectangle 23">
            <a:extLst>
              <a:ext uri="{FF2B5EF4-FFF2-40B4-BE49-F238E27FC236}">
                <a16:creationId xmlns:a16="http://schemas.microsoft.com/office/drawing/2014/main" id="{FB9E612D-DF25-43BC-B5FB-C91904C48C75}"/>
              </a:ext>
            </a:extLst>
          </p:cNvPr>
          <p:cNvSpPr/>
          <p:nvPr/>
        </p:nvSpPr>
        <p:spPr>
          <a:xfrm>
            <a:off x="6926418" y="4483068"/>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7"/>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CDE logo">
            <a:extLst>
              <a:ext uri="{FF2B5EF4-FFF2-40B4-BE49-F238E27FC236}">
                <a16:creationId xmlns:a16="http://schemas.microsoft.com/office/drawing/2014/main" id="{031C0AB6-FC12-4F72-9B80-9CE2448D68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128" y="4367271"/>
            <a:ext cx="1538215" cy="334394"/>
          </a:xfrm>
          <a:prstGeom prst="rect">
            <a:avLst/>
          </a:prstGeom>
        </p:spPr>
      </p:pic>
      <p:pic>
        <p:nvPicPr>
          <p:cNvPr id="12" name="Picture 11" descr="CSIS logo">
            <a:extLst>
              <a:ext uri="{FF2B5EF4-FFF2-40B4-BE49-F238E27FC236}">
                <a16:creationId xmlns:a16="http://schemas.microsoft.com/office/drawing/2014/main" id="{24B166D5-F62E-4EAF-97AA-3468FE9A63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6981" y="197503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999690" y="1975037"/>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0"/>
              </a:rPr>
              <a:t>https://csis.fcmat.org/csis-training</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CALPADS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1AEB5388-B784-52FB-F7C0-EC575B690961}"/>
              </a:ext>
            </a:extLst>
          </p:cNvPr>
          <p:cNvSpPr>
            <a:spLocks noGrp="1"/>
          </p:cNvSpPr>
          <p:nvPr>
            <p:ph type="ftr" sz="quarter" idx="10"/>
          </p:nvPr>
        </p:nvSpPr>
        <p:spPr/>
        <p:txBody>
          <a:bodyPr/>
          <a:lstStyle/>
          <a:p>
            <a:pPr>
              <a:defRPr/>
            </a:pPr>
            <a:r>
              <a:rPr lang="es-ES"/>
              <a:t>EOY Primer v1.0 AY 25-26</a:t>
            </a:r>
            <a:endParaRPr lang="en-US"/>
          </a:p>
        </p:txBody>
      </p:sp>
    </p:spTree>
    <p:extLst>
      <p:ext uri="{BB962C8B-B14F-4D97-AF65-F5344CB8AC3E}">
        <p14:creationId xmlns:p14="http://schemas.microsoft.com/office/powerpoint/2010/main" val="84294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descr="Image of a life preserver">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Computer icon">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403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descr="Picture of a graduation event">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252" b="8252"/>
          <a:stretch>
            <a:fillRect/>
          </a:stretch>
        </p:blipFill>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normAutofit/>
          </a:bodyPr>
          <a:lstStyle/>
          <a:p>
            <a:r>
              <a:rPr lang="en-US" dirty="0"/>
              <a:t>CSIS Training</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+1 916 325 9210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a:t>
            </a:r>
            <a:r>
              <a:rPr lang="en-US" dirty="0"/>
              <a:t>fcmat.org</a:t>
            </a:r>
          </a:p>
        </p:txBody>
      </p:sp>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8"/>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371453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FE3C-ADEB-D39D-2C0C-2CF2B3EC2899}"/>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20FC266B-F00C-E476-EB3E-71133EAF5A6A}"/>
              </a:ext>
            </a:extLst>
          </p:cNvPr>
          <p:cNvSpPr>
            <a:spLocks noGrp="1"/>
          </p:cNvSpPr>
          <p:nvPr>
            <p:ph type="ftr" sz="quarter" idx="10"/>
          </p:nvPr>
        </p:nvSpPr>
        <p:spPr/>
        <p:txBody>
          <a:bodyPr/>
          <a:lstStyle/>
          <a:p>
            <a:r>
              <a:rPr lang="es-ES" noProof="0"/>
              <a:t>EOY Primer v1.0 AY 25-26</a:t>
            </a:r>
            <a:endParaRPr lang="en-US" noProof="0"/>
          </a:p>
        </p:txBody>
      </p:sp>
      <p:sp>
        <p:nvSpPr>
          <p:cNvPr id="4" name="Slide Number Placeholder 3">
            <a:extLst>
              <a:ext uri="{FF2B5EF4-FFF2-40B4-BE49-F238E27FC236}">
                <a16:creationId xmlns:a16="http://schemas.microsoft.com/office/drawing/2014/main" id="{601FFB44-5FCD-D32E-ECEA-4FEE3644F0E7}"/>
              </a:ext>
            </a:extLst>
          </p:cNvPr>
          <p:cNvSpPr>
            <a:spLocks noGrp="1"/>
          </p:cNvSpPr>
          <p:nvPr>
            <p:ph type="sldNum" sz="quarter" idx="11"/>
          </p:nvPr>
        </p:nvSpPr>
        <p:spPr/>
        <p:txBody>
          <a:bodyPr/>
          <a:lstStyle/>
          <a:p>
            <a:fld id="{4B73C415-D670-4716-A5EC-CC4D52CA2BAC}" type="slidenum">
              <a:rPr lang="en-US" noProof="0" smtClean="0"/>
              <a:pPr/>
              <a:t>7</a:t>
            </a:fld>
            <a:endParaRPr lang="en-US" noProof="0"/>
          </a:p>
        </p:txBody>
      </p:sp>
      <p:sp>
        <p:nvSpPr>
          <p:cNvPr id="5" name="Text Placeholder 4">
            <a:extLst>
              <a:ext uri="{FF2B5EF4-FFF2-40B4-BE49-F238E27FC236}">
                <a16:creationId xmlns:a16="http://schemas.microsoft.com/office/drawing/2014/main" id="{737F4B6D-881A-FD2D-EB34-1BEF41694722}"/>
              </a:ext>
            </a:extLst>
          </p:cNvPr>
          <p:cNvSpPr>
            <a:spLocks noGrp="1"/>
          </p:cNvSpPr>
          <p:nvPr>
            <p:ph type="body" sz="quarter" idx="32"/>
          </p:nvPr>
        </p:nvSpPr>
        <p:spPr/>
        <p:txBody>
          <a:bodyPr/>
          <a:lstStyle/>
          <a:p>
            <a:endParaRPr lang="en-US"/>
          </a:p>
        </p:txBody>
      </p:sp>
      <p:sp>
        <p:nvSpPr>
          <p:cNvPr id="6" name="Text Placeholder 5">
            <a:extLst>
              <a:ext uri="{FF2B5EF4-FFF2-40B4-BE49-F238E27FC236}">
                <a16:creationId xmlns:a16="http://schemas.microsoft.com/office/drawing/2014/main" id="{BC190511-6136-C87A-8C69-DBCC001D2D0B}"/>
              </a:ext>
            </a:extLst>
          </p:cNvPr>
          <p:cNvSpPr>
            <a:spLocks noGrp="1"/>
          </p:cNvSpPr>
          <p:nvPr>
            <p:ph type="body" sz="quarter" idx="33"/>
          </p:nvPr>
        </p:nvSpPr>
        <p:spPr/>
        <p:txBody>
          <a:bodyPr/>
          <a:lstStyle/>
          <a:p>
            <a:endParaRPr lang="en-US"/>
          </a:p>
        </p:txBody>
      </p:sp>
      <p:sp>
        <p:nvSpPr>
          <p:cNvPr id="7" name="Text Placeholder 6">
            <a:extLst>
              <a:ext uri="{FF2B5EF4-FFF2-40B4-BE49-F238E27FC236}">
                <a16:creationId xmlns:a16="http://schemas.microsoft.com/office/drawing/2014/main" id="{51F1CB73-66C6-3731-BCFD-76DCE27404A3}"/>
              </a:ext>
            </a:extLst>
          </p:cNvPr>
          <p:cNvSpPr>
            <a:spLocks noGrp="1"/>
          </p:cNvSpPr>
          <p:nvPr>
            <p:ph type="body" sz="quarter" idx="34"/>
          </p:nvPr>
        </p:nvSpPr>
        <p:spPr/>
        <p:txBody>
          <a:bodyPr/>
          <a:lstStyle/>
          <a:p>
            <a:endParaRPr lang="en-US"/>
          </a:p>
        </p:txBody>
      </p:sp>
      <p:sp>
        <p:nvSpPr>
          <p:cNvPr id="8" name="Text Placeholder 7">
            <a:extLst>
              <a:ext uri="{FF2B5EF4-FFF2-40B4-BE49-F238E27FC236}">
                <a16:creationId xmlns:a16="http://schemas.microsoft.com/office/drawing/2014/main" id="{1337BCB8-A329-CD04-C96E-5C4FB5FE91F2}"/>
              </a:ext>
            </a:extLst>
          </p:cNvPr>
          <p:cNvSpPr>
            <a:spLocks noGrp="1"/>
          </p:cNvSpPr>
          <p:nvPr>
            <p:ph type="body" sz="quarter" idx="35"/>
          </p:nvPr>
        </p:nvSpPr>
        <p:spPr/>
        <p:txBody>
          <a:bodyPr/>
          <a:lstStyle/>
          <a:p>
            <a:endParaRPr lang="en-US"/>
          </a:p>
        </p:txBody>
      </p:sp>
      <p:sp>
        <p:nvSpPr>
          <p:cNvPr id="9" name="Text Placeholder 8">
            <a:extLst>
              <a:ext uri="{FF2B5EF4-FFF2-40B4-BE49-F238E27FC236}">
                <a16:creationId xmlns:a16="http://schemas.microsoft.com/office/drawing/2014/main" id="{832744F4-33A9-DFAB-635D-4A2FF4080502}"/>
              </a:ext>
            </a:extLst>
          </p:cNvPr>
          <p:cNvSpPr>
            <a:spLocks noGrp="1"/>
          </p:cNvSpPr>
          <p:nvPr>
            <p:ph type="body" sz="quarter" idx="36"/>
          </p:nvPr>
        </p:nvSpPr>
        <p:spPr/>
        <p:txBody>
          <a:bodyPr/>
          <a:lstStyle/>
          <a:p>
            <a:endParaRPr lang="en-US"/>
          </a:p>
        </p:txBody>
      </p:sp>
      <p:sp>
        <p:nvSpPr>
          <p:cNvPr id="10" name="Text Placeholder 9">
            <a:extLst>
              <a:ext uri="{FF2B5EF4-FFF2-40B4-BE49-F238E27FC236}">
                <a16:creationId xmlns:a16="http://schemas.microsoft.com/office/drawing/2014/main" id="{EDDED674-7BDE-DC81-A4B1-AD996ACF3F9E}"/>
              </a:ext>
            </a:extLst>
          </p:cNvPr>
          <p:cNvSpPr>
            <a:spLocks noGrp="1"/>
          </p:cNvSpPr>
          <p:nvPr>
            <p:ph type="body" sz="quarter" idx="37"/>
          </p:nvPr>
        </p:nvSpPr>
        <p:spPr/>
        <p:txBody>
          <a:bodyPr/>
          <a:lstStyle/>
          <a:p>
            <a:endParaRPr lang="en-US"/>
          </a:p>
        </p:txBody>
      </p:sp>
      <p:sp>
        <p:nvSpPr>
          <p:cNvPr id="11" name="Text Placeholder 10">
            <a:extLst>
              <a:ext uri="{FF2B5EF4-FFF2-40B4-BE49-F238E27FC236}">
                <a16:creationId xmlns:a16="http://schemas.microsoft.com/office/drawing/2014/main" id="{D1E01244-0BD5-E989-B13C-B968701D8949}"/>
              </a:ext>
            </a:extLst>
          </p:cNvPr>
          <p:cNvSpPr>
            <a:spLocks noGrp="1"/>
          </p:cNvSpPr>
          <p:nvPr>
            <p:ph type="body" sz="quarter" idx="38"/>
          </p:nvPr>
        </p:nvSpPr>
        <p:spPr/>
        <p:txBody>
          <a:bodyPr/>
          <a:lstStyle/>
          <a:p>
            <a:endParaRPr lang="en-US"/>
          </a:p>
        </p:txBody>
      </p:sp>
      <p:sp>
        <p:nvSpPr>
          <p:cNvPr id="12" name="Text Placeholder 11">
            <a:extLst>
              <a:ext uri="{FF2B5EF4-FFF2-40B4-BE49-F238E27FC236}">
                <a16:creationId xmlns:a16="http://schemas.microsoft.com/office/drawing/2014/main" id="{064BB006-8168-6F81-33E4-245FCF2B55AB}"/>
              </a:ext>
            </a:extLst>
          </p:cNvPr>
          <p:cNvSpPr>
            <a:spLocks noGrp="1"/>
          </p:cNvSpPr>
          <p:nvPr>
            <p:ph type="body" sz="quarter" idx="39"/>
          </p:nvPr>
        </p:nvSpPr>
        <p:spPr/>
        <p:txBody>
          <a:bodyPr/>
          <a:lstStyle/>
          <a:p>
            <a:endParaRPr lang="en-US"/>
          </a:p>
        </p:txBody>
      </p:sp>
      <p:sp>
        <p:nvSpPr>
          <p:cNvPr id="13" name="Text Placeholder 12">
            <a:extLst>
              <a:ext uri="{FF2B5EF4-FFF2-40B4-BE49-F238E27FC236}">
                <a16:creationId xmlns:a16="http://schemas.microsoft.com/office/drawing/2014/main" id="{AD0A3CC3-DA6A-D086-2282-D1EA97507529}"/>
              </a:ext>
            </a:extLst>
          </p:cNvPr>
          <p:cNvSpPr>
            <a:spLocks noGrp="1"/>
          </p:cNvSpPr>
          <p:nvPr>
            <p:ph type="body" sz="quarter" idx="40"/>
          </p:nvPr>
        </p:nvSpPr>
        <p:spPr/>
        <p:txBody>
          <a:bodyPr/>
          <a:lstStyle/>
          <a:p>
            <a:endParaRPr lang="en-US"/>
          </a:p>
        </p:txBody>
      </p:sp>
      <p:sp>
        <p:nvSpPr>
          <p:cNvPr id="14" name="Text Placeholder 13">
            <a:extLst>
              <a:ext uri="{FF2B5EF4-FFF2-40B4-BE49-F238E27FC236}">
                <a16:creationId xmlns:a16="http://schemas.microsoft.com/office/drawing/2014/main" id="{122BF329-1D53-454F-9253-CB4CB42F45C4}"/>
              </a:ext>
            </a:extLst>
          </p:cNvPr>
          <p:cNvSpPr>
            <a:spLocks noGrp="1"/>
          </p:cNvSpPr>
          <p:nvPr>
            <p:ph type="body" sz="quarter" idx="41"/>
          </p:nvPr>
        </p:nvSpPr>
        <p:spPr/>
        <p:txBody>
          <a:bodyPr/>
          <a:lstStyle/>
          <a:p>
            <a:endParaRPr lang="en-US"/>
          </a:p>
        </p:txBody>
      </p:sp>
      <p:sp>
        <p:nvSpPr>
          <p:cNvPr id="15" name="Text Placeholder 14">
            <a:extLst>
              <a:ext uri="{FF2B5EF4-FFF2-40B4-BE49-F238E27FC236}">
                <a16:creationId xmlns:a16="http://schemas.microsoft.com/office/drawing/2014/main" id="{1882B051-1C1B-09C7-FDFB-03F91B940891}"/>
              </a:ext>
            </a:extLst>
          </p:cNvPr>
          <p:cNvSpPr>
            <a:spLocks noGrp="1"/>
          </p:cNvSpPr>
          <p:nvPr>
            <p:ph type="body" sz="quarter" idx="42"/>
          </p:nvPr>
        </p:nvSpPr>
        <p:spPr/>
        <p:txBody>
          <a:bodyPr/>
          <a:lstStyle/>
          <a:p>
            <a:endParaRPr lang="en-US"/>
          </a:p>
        </p:txBody>
      </p:sp>
      <p:sp>
        <p:nvSpPr>
          <p:cNvPr id="16" name="Text Placeholder 15">
            <a:extLst>
              <a:ext uri="{FF2B5EF4-FFF2-40B4-BE49-F238E27FC236}">
                <a16:creationId xmlns:a16="http://schemas.microsoft.com/office/drawing/2014/main" id="{F16334EB-47E1-125E-DF57-4BBBDEC467CA}"/>
              </a:ext>
            </a:extLst>
          </p:cNvPr>
          <p:cNvSpPr>
            <a:spLocks noGrp="1"/>
          </p:cNvSpPr>
          <p:nvPr>
            <p:ph type="body" sz="quarter" idx="43"/>
          </p:nvPr>
        </p:nvSpPr>
        <p:spPr/>
        <p:txBody>
          <a:bodyPr/>
          <a:lstStyle/>
          <a:p>
            <a:endParaRPr lang="en-US"/>
          </a:p>
        </p:txBody>
      </p:sp>
      <p:sp>
        <p:nvSpPr>
          <p:cNvPr id="17" name="Text Placeholder 16">
            <a:extLst>
              <a:ext uri="{FF2B5EF4-FFF2-40B4-BE49-F238E27FC236}">
                <a16:creationId xmlns:a16="http://schemas.microsoft.com/office/drawing/2014/main" id="{DC0C0678-F460-43E4-E690-295264716B6F}"/>
              </a:ext>
            </a:extLst>
          </p:cNvPr>
          <p:cNvSpPr>
            <a:spLocks noGrp="1"/>
          </p:cNvSpPr>
          <p:nvPr>
            <p:ph type="body" sz="quarter" idx="44"/>
          </p:nvPr>
        </p:nvSpPr>
        <p:spPr/>
        <p:txBody>
          <a:bodyPr/>
          <a:lstStyle/>
          <a:p>
            <a:endParaRPr lang="en-US"/>
          </a:p>
        </p:txBody>
      </p:sp>
      <p:sp>
        <p:nvSpPr>
          <p:cNvPr id="18" name="Text Placeholder 17">
            <a:extLst>
              <a:ext uri="{FF2B5EF4-FFF2-40B4-BE49-F238E27FC236}">
                <a16:creationId xmlns:a16="http://schemas.microsoft.com/office/drawing/2014/main" id="{CB94789F-5F44-B6AB-1245-39BBFFDBAFE3}"/>
              </a:ext>
            </a:extLst>
          </p:cNvPr>
          <p:cNvSpPr>
            <a:spLocks noGrp="1"/>
          </p:cNvSpPr>
          <p:nvPr>
            <p:ph type="body" sz="quarter" idx="45"/>
          </p:nvPr>
        </p:nvSpPr>
        <p:spPr/>
        <p:txBody>
          <a:bodyPr/>
          <a:lstStyle/>
          <a:p>
            <a:endParaRPr lang="en-US"/>
          </a:p>
        </p:txBody>
      </p:sp>
      <p:sp>
        <p:nvSpPr>
          <p:cNvPr id="19" name="Text Placeholder 18">
            <a:extLst>
              <a:ext uri="{FF2B5EF4-FFF2-40B4-BE49-F238E27FC236}">
                <a16:creationId xmlns:a16="http://schemas.microsoft.com/office/drawing/2014/main" id="{CB284A6F-4084-4CEF-0A3E-641973444C57}"/>
              </a:ext>
            </a:extLst>
          </p:cNvPr>
          <p:cNvSpPr>
            <a:spLocks noGrp="1"/>
          </p:cNvSpPr>
          <p:nvPr>
            <p:ph type="body" sz="quarter" idx="46"/>
          </p:nvPr>
        </p:nvSpPr>
        <p:spPr/>
        <p:txBody>
          <a:bodyPr/>
          <a:lstStyle/>
          <a:p>
            <a:endParaRPr lang="en-US"/>
          </a:p>
        </p:txBody>
      </p:sp>
      <p:sp>
        <p:nvSpPr>
          <p:cNvPr id="20" name="Text Placeholder 19">
            <a:extLst>
              <a:ext uri="{FF2B5EF4-FFF2-40B4-BE49-F238E27FC236}">
                <a16:creationId xmlns:a16="http://schemas.microsoft.com/office/drawing/2014/main" id="{7677C18E-E9BD-8231-F58B-C4BC5E7D1008}"/>
              </a:ext>
            </a:extLst>
          </p:cNvPr>
          <p:cNvSpPr>
            <a:spLocks noGrp="1"/>
          </p:cNvSpPr>
          <p:nvPr>
            <p:ph type="body" sz="quarter" idx="47"/>
          </p:nvPr>
        </p:nvSpPr>
        <p:spPr/>
        <p:txBody>
          <a:bodyPr/>
          <a:lstStyle/>
          <a:p>
            <a:endParaRPr lang="en-US"/>
          </a:p>
        </p:txBody>
      </p:sp>
      <p:sp>
        <p:nvSpPr>
          <p:cNvPr id="21" name="Text Placeholder 20">
            <a:extLst>
              <a:ext uri="{FF2B5EF4-FFF2-40B4-BE49-F238E27FC236}">
                <a16:creationId xmlns:a16="http://schemas.microsoft.com/office/drawing/2014/main" id="{7BD09D54-C65C-C0F1-8EAB-AA7A5AA70FEE}"/>
              </a:ext>
            </a:extLst>
          </p:cNvPr>
          <p:cNvSpPr>
            <a:spLocks noGrp="1"/>
          </p:cNvSpPr>
          <p:nvPr>
            <p:ph type="body" sz="quarter" idx="48"/>
          </p:nvPr>
        </p:nvSpPr>
        <p:spPr/>
        <p:txBody>
          <a:bodyPr/>
          <a:lstStyle/>
          <a:p>
            <a:endParaRPr lang="en-US"/>
          </a:p>
        </p:txBody>
      </p:sp>
      <p:sp>
        <p:nvSpPr>
          <p:cNvPr id="22" name="Text Placeholder 21">
            <a:extLst>
              <a:ext uri="{FF2B5EF4-FFF2-40B4-BE49-F238E27FC236}">
                <a16:creationId xmlns:a16="http://schemas.microsoft.com/office/drawing/2014/main" id="{142EA721-6223-42B2-9E01-7BAA23F6EA9B}"/>
              </a:ext>
            </a:extLst>
          </p:cNvPr>
          <p:cNvSpPr>
            <a:spLocks noGrp="1"/>
          </p:cNvSpPr>
          <p:nvPr>
            <p:ph type="body" sz="quarter" idx="49"/>
          </p:nvPr>
        </p:nvSpPr>
        <p:spPr/>
        <p:txBody>
          <a:bodyPr/>
          <a:lstStyle/>
          <a:p>
            <a:endParaRPr lang="en-US"/>
          </a:p>
        </p:txBody>
      </p:sp>
      <p:sp>
        <p:nvSpPr>
          <p:cNvPr id="23" name="Text Placeholder 22">
            <a:extLst>
              <a:ext uri="{FF2B5EF4-FFF2-40B4-BE49-F238E27FC236}">
                <a16:creationId xmlns:a16="http://schemas.microsoft.com/office/drawing/2014/main" id="{8629EFC0-0981-B96B-59E6-EBD9D85FC9E4}"/>
              </a:ext>
            </a:extLst>
          </p:cNvPr>
          <p:cNvSpPr>
            <a:spLocks noGrp="1"/>
          </p:cNvSpPr>
          <p:nvPr>
            <p:ph type="body" sz="quarter" idx="50"/>
          </p:nvPr>
        </p:nvSpPr>
        <p:spPr/>
        <p:txBody>
          <a:bodyPr/>
          <a:lstStyle/>
          <a:p>
            <a:endParaRPr lang="en-US"/>
          </a:p>
        </p:txBody>
      </p:sp>
      <p:sp>
        <p:nvSpPr>
          <p:cNvPr id="24" name="Text Placeholder 23">
            <a:extLst>
              <a:ext uri="{FF2B5EF4-FFF2-40B4-BE49-F238E27FC236}">
                <a16:creationId xmlns:a16="http://schemas.microsoft.com/office/drawing/2014/main" id="{4C4B5527-77F1-39AF-3266-AB37C7B747AB}"/>
              </a:ext>
            </a:extLst>
          </p:cNvPr>
          <p:cNvSpPr>
            <a:spLocks noGrp="1"/>
          </p:cNvSpPr>
          <p:nvPr>
            <p:ph type="body" sz="quarter" idx="51"/>
          </p:nvPr>
        </p:nvSpPr>
        <p:spPr/>
        <p:txBody>
          <a:bodyPr/>
          <a:lstStyle/>
          <a:p>
            <a:endParaRPr lang="en-US"/>
          </a:p>
        </p:txBody>
      </p:sp>
      <p:sp>
        <p:nvSpPr>
          <p:cNvPr id="25" name="Text Placeholder 24">
            <a:extLst>
              <a:ext uri="{FF2B5EF4-FFF2-40B4-BE49-F238E27FC236}">
                <a16:creationId xmlns:a16="http://schemas.microsoft.com/office/drawing/2014/main" id="{7BDEFB5A-D33B-B890-7EAE-81BBD4481A5A}"/>
              </a:ext>
            </a:extLst>
          </p:cNvPr>
          <p:cNvSpPr>
            <a:spLocks noGrp="1"/>
          </p:cNvSpPr>
          <p:nvPr>
            <p:ph type="body" sz="quarter" idx="52"/>
          </p:nvPr>
        </p:nvSpPr>
        <p:spPr/>
        <p:txBody>
          <a:bodyPr/>
          <a:lstStyle/>
          <a:p>
            <a:endParaRPr lang="en-US"/>
          </a:p>
        </p:txBody>
      </p:sp>
      <p:sp>
        <p:nvSpPr>
          <p:cNvPr id="26" name="Text Placeholder 25">
            <a:extLst>
              <a:ext uri="{FF2B5EF4-FFF2-40B4-BE49-F238E27FC236}">
                <a16:creationId xmlns:a16="http://schemas.microsoft.com/office/drawing/2014/main" id="{BE565FA8-6862-6F5B-316D-297233DB8653}"/>
              </a:ext>
            </a:extLst>
          </p:cNvPr>
          <p:cNvSpPr>
            <a:spLocks noGrp="1"/>
          </p:cNvSpPr>
          <p:nvPr>
            <p:ph type="body" sz="quarter" idx="53"/>
          </p:nvPr>
        </p:nvSpPr>
        <p:spPr/>
        <p:txBody>
          <a:bodyPr/>
          <a:lstStyle/>
          <a:p>
            <a:endParaRPr lang="en-US"/>
          </a:p>
        </p:txBody>
      </p:sp>
      <p:sp>
        <p:nvSpPr>
          <p:cNvPr id="27" name="Text Placeholder 26">
            <a:extLst>
              <a:ext uri="{FF2B5EF4-FFF2-40B4-BE49-F238E27FC236}">
                <a16:creationId xmlns:a16="http://schemas.microsoft.com/office/drawing/2014/main" id="{77BE9BB1-4308-5BF2-F823-8C898315057B}"/>
              </a:ext>
            </a:extLst>
          </p:cNvPr>
          <p:cNvSpPr>
            <a:spLocks noGrp="1"/>
          </p:cNvSpPr>
          <p:nvPr>
            <p:ph type="body" sz="quarter" idx="54"/>
          </p:nvPr>
        </p:nvSpPr>
        <p:spPr/>
        <p:txBody>
          <a:bodyPr/>
          <a:lstStyle/>
          <a:p>
            <a:endParaRPr lang="en-US"/>
          </a:p>
        </p:txBody>
      </p:sp>
      <p:sp>
        <p:nvSpPr>
          <p:cNvPr id="28" name="Text Placeholder 27">
            <a:extLst>
              <a:ext uri="{FF2B5EF4-FFF2-40B4-BE49-F238E27FC236}">
                <a16:creationId xmlns:a16="http://schemas.microsoft.com/office/drawing/2014/main" id="{6BBBC4DD-F3D8-65FA-1BDA-917A2A500FD3}"/>
              </a:ext>
            </a:extLst>
          </p:cNvPr>
          <p:cNvSpPr>
            <a:spLocks noGrp="1"/>
          </p:cNvSpPr>
          <p:nvPr>
            <p:ph type="body" sz="quarter" idx="55"/>
          </p:nvPr>
        </p:nvSpPr>
        <p:spPr/>
        <p:txBody>
          <a:bodyPr/>
          <a:lstStyle/>
          <a:p>
            <a:endParaRPr lang="en-US"/>
          </a:p>
        </p:txBody>
      </p:sp>
      <p:sp>
        <p:nvSpPr>
          <p:cNvPr id="29" name="Text Placeholder 28">
            <a:extLst>
              <a:ext uri="{FF2B5EF4-FFF2-40B4-BE49-F238E27FC236}">
                <a16:creationId xmlns:a16="http://schemas.microsoft.com/office/drawing/2014/main" id="{3339F42E-C27E-9734-FE1F-9E523F9AA3C5}"/>
              </a:ext>
            </a:extLst>
          </p:cNvPr>
          <p:cNvSpPr>
            <a:spLocks noGrp="1"/>
          </p:cNvSpPr>
          <p:nvPr>
            <p:ph type="body" sz="quarter" idx="56"/>
          </p:nvPr>
        </p:nvSpPr>
        <p:spPr/>
        <p:txBody>
          <a:bodyPr/>
          <a:lstStyle/>
          <a:p>
            <a:endParaRPr lang="en-US"/>
          </a:p>
        </p:txBody>
      </p:sp>
      <p:sp>
        <p:nvSpPr>
          <p:cNvPr id="30" name="Text Placeholder 29">
            <a:extLst>
              <a:ext uri="{FF2B5EF4-FFF2-40B4-BE49-F238E27FC236}">
                <a16:creationId xmlns:a16="http://schemas.microsoft.com/office/drawing/2014/main" id="{CADF85A1-B719-E3D2-D497-977B9FF044C4}"/>
              </a:ext>
            </a:extLst>
          </p:cNvPr>
          <p:cNvSpPr>
            <a:spLocks noGrp="1"/>
          </p:cNvSpPr>
          <p:nvPr>
            <p:ph type="body" sz="quarter" idx="57"/>
          </p:nvPr>
        </p:nvSpPr>
        <p:spPr/>
        <p:txBody>
          <a:bodyPr/>
          <a:lstStyle/>
          <a:p>
            <a:endParaRPr lang="en-US"/>
          </a:p>
        </p:txBody>
      </p:sp>
      <p:sp>
        <p:nvSpPr>
          <p:cNvPr id="31" name="Text Placeholder 30">
            <a:extLst>
              <a:ext uri="{FF2B5EF4-FFF2-40B4-BE49-F238E27FC236}">
                <a16:creationId xmlns:a16="http://schemas.microsoft.com/office/drawing/2014/main" id="{803D29C7-F25C-C1AF-90A4-CEE2FF539716}"/>
              </a:ext>
            </a:extLst>
          </p:cNvPr>
          <p:cNvSpPr>
            <a:spLocks noGrp="1"/>
          </p:cNvSpPr>
          <p:nvPr>
            <p:ph type="body" sz="quarter" idx="58"/>
          </p:nvPr>
        </p:nvSpPr>
        <p:spPr/>
        <p:txBody>
          <a:bodyPr/>
          <a:lstStyle/>
          <a:p>
            <a:endParaRPr lang="en-US"/>
          </a:p>
        </p:txBody>
      </p:sp>
      <p:sp>
        <p:nvSpPr>
          <p:cNvPr id="32" name="Text Placeholder 31">
            <a:extLst>
              <a:ext uri="{FF2B5EF4-FFF2-40B4-BE49-F238E27FC236}">
                <a16:creationId xmlns:a16="http://schemas.microsoft.com/office/drawing/2014/main" id="{9F4F02EE-F304-226B-BFE8-75CEF840C264}"/>
              </a:ext>
            </a:extLst>
          </p:cNvPr>
          <p:cNvSpPr>
            <a:spLocks noGrp="1"/>
          </p:cNvSpPr>
          <p:nvPr>
            <p:ph type="body" sz="quarter" idx="59"/>
          </p:nvPr>
        </p:nvSpPr>
        <p:spPr/>
        <p:txBody>
          <a:bodyPr/>
          <a:lstStyle/>
          <a:p>
            <a:endParaRPr lang="en-US"/>
          </a:p>
        </p:txBody>
      </p:sp>
      <p:sp>
        <p:nvSpPr>
          <p:cNvPr id="33" name="Text Placeholder 32">
            <a:extLst>
              <a:ext uri="{FF2B5EF4-FFF2-40B4-BE49-F238E27FC236}">
                <a16:creationId xmlns:a16="http://schemas.microsoft.com/office/drawing/2014/main" id="{D3D02E96-097C-2D21-3A08-A2A77CED8CB7}"/>
              </a:ext>
            </a:extLst>
          </p:cNvPr>
          <p:cNvSpPr>
            <a:spLocks noGrp="1"/>
          </p:cNvSpPr>
          <p:nvPr>
            <p:ph type="body" sz="quarter" idx="60"/>
          </p:nvPr>
        </p:nvSpPr>
        <p:spPr/>
        <p:txBody>
          <a:bodyPr/>
          <a:lstStyle/>
          <a:p>
            <a:endParaRPr lang="en-US"/>
          </a:p>
        </p:txBody>
      </p:sp>
      <p:pic>
        <p:nvPicPr>
          <p:cNvPr id="35" name="Picture 34">
            <a:extLst>
              <a:ext uri="{FF2B5EF4-FFF2-40B4-BE49-F238E27FC236}">
                <a16:creationId xmlns:a16="http://schemas.microsoft.com/office/drawing/2014/main" id="{506B77B8-7029-B8A1-76B6-DE7920863BD7}"/>
              </a:ext>
            </a:extLst>
          </p:cNvPr>
          <p:cNvPicPr>
            <a:picLocks noChangeAspect="1"/>
          </p:cNvPicPr>
          <p:nvPr/>
        </p:nvPicPr>
        <p:blipFill>
          <a:blip r:embed="rId3"/>
          <a:stretch>
            <a:fillRect/>
          </a:stretch>
        </p:blipFill>
        <p:spPr>
          <a:xfrm>
            <a:off x="0" y="-1"/>
            <a:ext cx="12192000" cy="6365364"/>
          </a:xfrm>
          <a:prstGeom prst="rect">
            <a:avLst/>
          </a:prstGeom>
        </p:spPr>
      </p:pic>
    </p:spTree>
    <p:extLst>
      <p:ext uri="{BB962C8B-B14F-4D97-AF65-F5344CB8AC3E}">
        <p14:creationId xmlns:p14="http://schemas.microsoft.com/office/powerpoint/2010/main" val="226891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E893-AE0E-43C3-9E66-15F8AF6543E3}"/>
              </a:ext>
            </a:extLst>
          </p:cNvPr>
          <p:cNvSpPr>
            <a:spLocks noGrp="1"/>
          </p:cNvSpPr>
          <p:nvPr>
            <p:ph type="title"/>
          </p:nvPr>
        </p:nvSpPr>
        <p:spPr>
          <a:xfrm>
            <a:off x="426000" y="321164"/>
            <a:ext cx="11340000" cy="432000"/>
          </a:xfrm>
        </p:spPr>
        <p:txBody>
          <a:bodyPr>
            <a:noAutofit/>
          </a:bodyPr>
          <a:lstStyle/>
          <a:p>
            <a:r>
              <a:rPr lang="en-US" dirty="0"/>
              <a:t>Certification Process</a:t>
            </a:r>
          </a:p>
        </p:txBody>
      </p:sp>
      <p:sp>
        <p:nvSpPr>
          <p:cNvPr id="3" name="Footer Placeholder 2">
            <a:extLst>
              <a:ext uri="{FF2B5EF4-FFF2-40B4-BE49-F238E27FC236}">
                <a16:creationId xmlns:a16="http://schemas.microsoft.com/office/drawing/2014/main" id="{A7D4F752-1F3E-6295-A437-3EFECACDF547}"/>
              </a:ext>
            </a:extLst>
          </p:cNvPr>
          <p:cNvSpPr>
            <a:spLocks noGrp="1"/>
          </p:cNvSpPr>
          <p:nvPr>
            <p:ph type="ftr" sz="quarter" idx="10"/>
          </p:nvPr>
        </p:nvSpPr>
        <p:spPr/>
        <p:txBody>
          <a:bodyPr/>
          <a:lstStyle/>
          <a:p>
            <a:r>
              <a:rPr lang="es-ES" noProof="0"/>
              <a:t>EOY Primer v1.0 AY 25-26</a:t>
            </a:r>
            <a:endParaRPr lang="en-US" noProof="0" dirty="0"/>
          </a:p>
        </p:txBody>
      </p:sp>
      <p:sp>
        <p:nvSpPr>
          <p:cNvPr id="5" name="Slide Number Placeholder 4">
            <a:extLst>
              <a:ext uri="{FF2B5EF4-FFF2-40B4-BE49-F238E27FC236}">
                <a16:creationId xmlns:a16="http://schemas.microsoft.com/office/drawing/2014/main" id="{38191197-C8B9-415B-A601-AC44698E6C0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9" name="Diagram 8">
            <a:extLst>
              <a:ext uri="{FF2B5EF4-FFF2-40B4-BE49-F238E27FC236}">
                <a16:creationId xmlns:a16="http://schemas.microsoft.com/office/drawing/2014/main" id="{04B306AC-9955-42BA-95B6-85DF6F6267A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169466"/>
              </p:ext>
            </p:extLst>
          </p:nvPr>
        </p:nvGraphicFramePr>
        <p:xfrm>
          <a:off x="332294" y="1011233"/>
          <a:ext cx="5571706" cy="458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EDA29DA4-1CC0-4ECA-BF9F-2FA3FC9891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016484"/>
              </p:ext>
            </p:extLst>
          </p:nvPr>
        </p:nvGraphicFramePr>
        <p:xfrm>
          <a:off x="5288972" y="978403"/>
          <a:ext cx="6396052" cy="4580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Footer Placeholder 2">
            <a:extLst>
              <a:ext uri="{FF2B5EF4-FFF2-40B4-BE49-F238E27FC236}">
                <a16:creationId xmlns:a16="http://schemas.microsoft.com/office/drawing/2014/main" id="{89135B55-44FE-E855-D105-610240A33B2D}"/>
              </a:ext>
            </a:extLst>
          </p:cNvPr>
          <p:cNvSpPr txBox="1">
            <a:spLocks/>
          </p:cNvSpPr>
          <p:nvPr/>
        </p:nvSpPr>
        <p:spPr>
          <a:xfrm>
            <a:off x="432000" y="636536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75000"/>
                    <a:lumOff val="25000"/>
                  </a:prstClr>
                </a:solidFill>
                <a:latin typeface="Tahoma"/>
              </a:rPr>
              <a:t>EOY Primer v1.0 AY 2023-24</a:t>
            </a:r>
          </a:p>
        </p:txBody>
      </p:sp>
    </p:spTree>
    <p:extLst>
      <p:ext uri="{BB962C8B-B14F-4D97-AF65-F5344CB8AC3E}">
        <p14:creationId xmlns:p14="http://schemas.microsoft.com/office/powerpoint/2010/main" val="205910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131831"/>
            <a:ext cx="11732841" cy="6365363"/>
          </a:xfrm>
          <a:prstGeom prst="rect">
            <a:avLst/>
          </a:prstGeom>
          <a:gradFill>
            <a:gsLst>
              <a:gs pos="36000">
                <a:schemeClr val="bg1">
                  <a:lumMod val="0"/>
                  <a:lumOff val="100000"/>
                  <a:alpha val="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9" y="4136570"/>
            <a:ext cx="3891272" cy="628029"/>
          </a:xfrm>
          <a:noFill/>
          <a:ln>
            <a:noFill/>
          </a:ln>
        </p:spPr>
        <p:style>
          <a:lnRef idx="0">
            <a:scrgbClr r="0" g="0" b="0"/>
          </a:lnRef>
          <a:fillRef idx="0">
            <a:scrgbClr r="0" g="0" b="0"/>
          </a:fillRef>
          <a:effectRef idx="0">
            <a:scrgbClr r="0" g="0" b="0"/>
          </a:effectRef>
          <a:fontRef idx="minor">
            <a:schemeClr val="dk1"/>
          </a:fontRef>
        </p:style>
        <p:txBody>
          <a:bodyPr/>
          <a:lstStyle/>
          <a:p>
            <a:r>
              <a:rPr lang="en-US" dirty="0">
                <a:latin typeface="+mj-lt"/>
                <a:ea typeface="Tahoma" panose="020B0604030504040204" pitchFamily="34" charset="0"/>
                <a:cs typeface="Tahoma" panose="020B0604030504040204" pitchFamily="34" charset="0"/>
              </a:rPr>
              <a:t>EOY 1</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76800"/>
            <a:ext cx="4794521" cy="1356732"/>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85000" lnSpcReduction="20000"/>
          </a:body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lang="en-US" dirty="0"/>
              <a:t>Program Eligibility, Expanded Learning Programs, </a:t>
            </a:r>
            <a:r>
              <a:rPr kumimoji="0" lang="en-US" sz="2400" b="0" i="0" u="none" strike="noStrike" kern="1200" cap="none" spc="0" normalizeH="0" baseline="0" noProof="0" dirty="0">
                <a:ln>
                  <a:noFill/>
                </a:ln>
                <a:solidFill>
                  <a:srgbClr val="FCFCFC"/>
                </a:solidFill>
                <a:effectLst/>
                <a:uLnTx/>
                <a:uFillTx/>
                <a:latin typeface="Tahoma"/>
                <a:ea typeface="+mn-ea"/>
                <a:cs typeface="+mn-cs"/>
              </a:rPr>
              <a:t>Behavioral Incidents, Cumulative Enrollment, Absenteeism, RFEP, Homeless, SPED, Post Secondary Outcomes for SWD </a:t>
            </a:r>
          </a:p>
          <a:p>
            <a:endParaRPr lang="en-US" dirty="0"/>
          </a:p>
        </p:txBody>
      </p:sp>
      <p:sp>
        <p:nvSpPr>
          <p:cNvPr id="6" name="Slide Number Placeholder 5">
            <a:extLst>
              <a:ext uri="{FF2B5EF4-FFF2-40B4-BE49-F238E27FC236}">
                <a16:creationId xmlns:a16="http://schemas.microsoft.com/office/drawing/2014/main" id="{E704827E-E165-4122-B5E4-5914E11709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BACE3725-BF78-9A8F-E72B-CAD9A3A1F430}"/>
              </a:ext>
            </a:extLst>
          </p:cNvPr>
          <p:cNvSpPr>
            <a:spLocks noGrp="1"/>
          </p:cNvSpPr>
          <p:nvPr>
            <p:ph type="ftr" sz="quarter" idx="13"/>
          </p:nvPr>
        </p:nvSpPr>
        <p:spPr/>
        <p:txBody>
          <a:bodyPr/>
          <a:lstStyle/>
          <a:p>
            <a:r>
              <a:rPr lang="es-ES" noProof="0"/>
              <a:t>EOY Primer v1.0 AY 25-26</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2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2.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presentation is intended for ALL LEA Admins to chart a plan of action to work towards and successfully complete the EOY Certification.</DocShortBody>
    <DocBody xmlns="186db01c-c4a5-44d8-a310-3ab2db9d5f5c">This presentation is intended for ALL LEA Admins to chart a plan of action to work towards and successfully complete the EOY Certification. After attending this session , the participant will be able to identify the key dates, milestones and timeline of the End of Year Submissions. </DocBody>
    <DocTitle xmlns="186db01c-c4a5-44d8-a310-3ab2db9d5f5c">EOY 1-2 Primer v1.0</DocTitle>
    <ReportPeriod xmlns="186db01c-c4a5-44d8-a310-3ab2db9d5f5c">EOY</ReportPeriod>
    <_dlc_DocId xmlns="88c68383-87e6-47d9-bddd-bf3f846e2f30">V2FRC72ACC37-661584439-388</_dlc_DocId>
    <_dlc_DocIdUrl xmlns="88c68383-87e6-47d9-bddd-bf3f846e2f30">
      <Url>https://fcmat2.sharepoint.com/sites/intranet/_layouts/15/DocIdRedir.aspx?ID=V2FRC72ACC37-661584439-388</Url>
      <Description>V2FRC72ACC37-661584439-388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500331502726e6ee78a19402ad27c2f0">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6675ecbc38033e011870a916ecb4e618"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9C0BFDF-D948-4F4A-854E-477525F57792}">
  <ds:schemaRefs>
    <ds:schemaRef ds:uri="http://purl.org/dc/dcmitype/"/>
    <ds:schemaRef ds:uri="http://schemas.microsoft.com/office/2006/documentManagement/types"/>
    <ds:schemaRef ds:uri="http://schemas.microsoft.com/office/2006/metadata/properties"/>
    <ds:schemaRef ds:uri="43b4253e-c274-4962-85a2-d8f7662acfe4"/>
    <ds:schemaRef ds:uri="http://purl.org/dc/terms/"/>
    <ds:schemaRef ds:uri="http://schemas.microsoft.com/office/infopath/2007/PartnerControls"/>
    <ds:schemaRef ds:uri="http://schemas.openxmlformats.org/package/2006/metadata/core-properties"/>
    <ds:schemaRef ds:uri="b92034fb-4666-4cb2-aacd-159b1af3bd6a"/>
    <ds:schemaRef ds:uri="http://www.w3.org/XML/1998/namespace"/>
    <ds:schemaRef ds:uri="http://purl.org/dc/elements/1.1/"/>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EAAD976B-BAB3-41FA-9710-D218B2888E8E}"/>
</file>

<file path=customXml/itemProps4.xml><?xml version="1.0" encoding="utf-8"?>
<ds:datastoreItem xmlns:ds="http://schemas.openxmlformats.org/officeDocument/2006/customXml" ds:itemID="{6CCE270E-870C-4F4A-BF0B-B907DBAB045D}"/>
</file>

<file path=docProps/app.xml><?xml version="1.0" encoding="utf-8"?>
<Properties xmlns="http://schemas.openxmlformats.org/officeDocument/2006/extended-properties" xmlns:vt="http://schemas.openxmlformats.org/officeDocument/2006/docPropsVTypes">
  <TotalTime>0</TotalTime>
  <Words>5576</Words>
  <Application>Microsoft Office PowerPoint</Application>
  <PresentationFormat>Widescreen</PresentationFormat>
  <Paragraphs>1101</Paragraphs>
  <Slides>67</Slides>
  <Notes>65</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67</vt:i4>
      </vt:variant>
    </vt:vector>
  </HeadingPairs>
  <TitlesOfParts>
    <vt:vector size="83" baseType="lpstr">
      <vt:lpstr>Aptos</vt:lpstr>
      <vt:lpstr>Arial</vt:lpstr>
      <vt:lpstr>Arial Black</vt:lpstr>
      <vt:lpstr>Calibri</vt:lpstr>
      <vt:lpstr>Helvetica Neue</vt:lpstr>
      <vt:lpstr>Lato</vt:lpstr>
      <vt:lpstr>Poppins</vt:lpstr>
      <vt:lpstr>Roboto</vt:lpstr>
      <vt:lpstr>Segoe UI</vt:lpstr>
      <vt:lpstr>Segoe UI VSS (Regular)</vt:lpstr>
      <vt:lpstr>Symbol</vt:lpstr>
      <vt:lpstr>Tahoma</vt:lpstr>
      <vt:lpstr>Times New Roman</vt:lpstr>
      <vt:lpstr>Wingdings</vt:lpstr>
      <vt:lpstr>CALPADS-PowerPoint-Template</vt:lpstr>
      <vt:lpstr>4_Office Theme</vt:lpstr>
      <vt:lpstr>CALPADS EOY Primer</vt:lpstr>
      <vt:lpstr>Objective</vt:lpstr>
      <vt:lpstr>Agenda</vt:lpstr>
      <vt:lpstr>EOY Overview</vt:lpstr>
      <vt:lpstr>New Consolidated EOY Data Collections</vt:lpstr>
      <vt:lpstr>Quick Reminders</vt:lpstr>
      <vt:lpstr>PowerPoint Presentation</vt:lpstr>
      <vt:lpstr>Certification Process</vt:lpstr>
      <vt:lpstr>EOY 1</vt:lpstr>
      <vt:lpstr>EOY  1 Data Collection</vt:lpstr>
      <vt:lpstr>EOY  1 Pre-snapshot Submission Activities</vt:lpstr>
      <vt:lpstr>Homeless Students</vt:lpstr>
      <vt:lpstr>New EOY 1 Fatal Validations  Homeless Program Annual Close-Out </vt:lpstr>
      <vt:lpstr>New 25-26 Expanded Learning Programs</vt:lpstr>
      <vt:lpstr>EOY 1 Data Collection</vt:lpstr>
      <vt:lpstr>EOY  1 Pre-snapshot Submission Activities</vt:lpstr>
      <vt:lpstr>More Pre-snapshot Submission Activities</vt:lpstr>
      <vt:lpstr> NPS School Incident Reporting </vt:lpstr>
      <vt:lpstr>Reclassifying English Learners </vt:lpstr>
      <vt:lpstr>Long-Term English Learners</vt:lpstr>
      <vt:lpstr>NEW 25-26 Attendance Recovery Program </vt:lpstr>
      <vt:lpstr>EOY 1 Data Collection</vt:lpstr>
      <vt:lpstr>EOY  1 Pre-snapshot Submission Activities</vt:lpstr>
      <vt:lpstr>Pain Points SWD PSTS Survey </vt:lpstr>
      <vt:lpstr>Postsecondary  Status Data Analysis</vt:lpstr>
      <vt:lpstr>Restraint And Seclusion</vt:lpstr>
      <vt:lpstr>SWD Enrollments</vt:lpstr>
      <vt:lpstr>Early Program Counts –Report 5.1</vt:lpstr>
      <vt:lpstr>Pain Points Consolidated Application and Reporting System</vt:lpstr>
      <vt:lpstr>Identify which Report Provides Pertinent Information</vt:lpstr>
      <vt:lpstr>EOY 1 Reports</vt:lpstr>
      <vt:lpstr>EOY 1 Reports  Program Participation</vt:lpstr>
      <vt:lpstr>EOY 1 Reports Students with disabilities</vt:lpstr>
      <vt:lpstr>EOY 1 Reports (NEW) –Expanded Learning Programs  </vt:lpstr>
      <vt:lpstr>Suggested Milestones - EOY 1 - 2025-2026 </vt:lpstr>
      <vt:lpstr>Fall 2 Is Over, Now What? </vt:lpstr>
      <vt:lpstr>EOY 1 Training</vt:lpstr>
      <vt:lpstr>Available EOY 1 Training</vt:lpstr>
      <vt:lpstr>Available EOY 1 Training</vt:lpstr>
      <vt:lpstr>EOY 2</vt:lpstr>
      <vt:lpstr>EOY 2 Data Collection</vt:lpstr>
      <vt:lpstr>EOY  2 Pre-snapshot Submission Activities</vt:lpstr>
      <vt:lpstr>CCI Course Completion </vt:lpstr>
      <vt:lpstr>24-25 Handbook:  Connecting CALPADS to the Dashboard </vt:lpstr>
      <vt:lpstr>PowerPoint Presentation</vt:lpstr>
      <vt:lpstr>PowerPoint Presentation</vt:lpstr>
      <vt:lpstr>Pain Points CTE Pathway Mapping </vt:lpstr>
      <vt:lpstr>Tracking Student WBLR Participation</vt:lpstr>
      <vt:lpstr>Work-Based Learning vs Work Experience</vt:lpstr>
      <vt:lpstr>EOY 2 Reports</vt:lpstr>
      <vt:lpstr>Identify Completers or Misaligned Pathways</vt:lpstr>
      <vt:lpstr>Suggested Milestones - EOY 2 - 2025-2026 </vt:lpstr>
      <vt:lpstr>KEY Reminders EOY 1 &amp; EOY 2 </vt:lpstr>
      <vt:lpstr>PowerPoint Presentation</vt:lpstr>
      <vt:lpstr>CALPADS Work Continues  </vt:lpstr>
      <vt:lpstr>CALPADS to TOMS</vt:lpstr>
      <vt:lpstr>Data Discrepancies Dashboard</vt:lpstr>
      <vt:lpstr>Cohort Reports</vt:lpstr>
      <vt:lpstr>Wrap Up</vt:lpstr>
      <vt:lpstr>EOY 1 Summary</vt:lpstr>
      <vt:lpstr>EOY 2 Summary</vt:lpstr>
      <vt:lpstr>Future Training</vt:lpstr>
      <vt:lpstr>Available  EOY 2 Training </vt:lpstr>
      <vt:lpstr>CALPADS Special Education Data Roadshows</vt:lpstr>
      <vt:lpstr>Resources</vt:lpstr>
      <vt:lpstr>Support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EOY 1-2 Primer v1.0</dc:title>
  <dc:creator/>
  <cp:lastModifiedBy/>
  <cp:revision>155</cp:revision>
  <dcterms:created xsi:type="dcterms:W3CDTF">2019-09-24T01:00:32Z</dcterms:created>
  <dcterms:modified xsi:type="dcterms:W3CDTF">2026-04-07T15:58:36Z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2850915d-ad3d-4baf-a489-d577039722c0</vt:lpwstr>
  </property>
  <property fmtid="{D5CDD505-2E9C-101B-9397-08002B2CF9AE}" pid="4" name="MediaServiceImageTags">
    <vt:lpwstr/>
  </property>
</Properties>
</file>